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88B2F-D310-415F-A1D4-FBFB948F46F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86B8A9-F2F8-46AA-B51B-F1D8A9BC60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Современный урок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</a:t>
            </a:r>
            <a:r>
              <a:rPr lang="ru-RU" sz="5400" dirty="0" smtClean="0"/>
              <a:t>условиях ФГОС.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00636"/>
            <a:ext cx="7143800" cy="128588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Мордвинова</a:t>
            </a:r>
            <a:r>
              <a:rPr lang="ru-RU" sz="2000" dirty="0" smtClean="0"/>
              <a:t> Светлана Валентиновна</a:t>
            </a:r>
          </a:p>
          <a:p>
            <a:r>
              <a:rPr lang="ru-RU" sz="2000" dirty="0" smtClean="0"/>
              <a:t>у</a:t>
            </a:r>
            <a:r>
              <a:rPr lang="ru-RU" sz="2000" dirty="0" smtClean="0"/>
              <a:t>читель начальных классов</a:t>
            </a:r>
          </a:p>
          <a:p>
            <a:r>
              <a:rPr lang="ru-RU" sz="2000" dirty="0" smtClean="0"/>
              <a:t>28.08.2015г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Портфолио</a:t>
            </a:r>
            <a:r>
              <a:rPr lang="ru-RU" dirty="0" smtClean="0"/>
              <a:t> школьника – это способ </a:t>
            </a:r>
            <a:r>
              <a:rPr lang="ru-RU" dirty="0" smtClean="0"/>
              <a:t>фиксирования, </a:t>
            </a:r>
          </a:p>
          <a:p>
            <a:pPr>
              <a:buNone/>
            </a:pPr>
            <a:r>
              <a:rPr lang="ru-RU" dirty="0" smtClean="0"/>
              <a:t>накопления </a:t>
            </a:r>
            <a:r>
              <a:rPr lang="ru-RU" dirty="0" smtClean="0"/>
              <a:t>и оценки его индивидуальных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достижений </a:t>
            </a:r>
            <a:r>
              <a:rPr lang="ru-RU" dirty="0" smtClean="0"/>
              <a:t>в разных видах деятельности: учебной,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творческой</a:t>
            </a:r>
            <a:r>
              <a:rPr lang="ru-RU" dirty="0" smtClean="0"/>
              <a:t>, трудовой, социальной,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коммуникативной.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Создание </a:t>
            </a:r>
            <a:r>
              <a:rPr lang="ru-RU" dirty="0" err="1" smtClean="0"/>
              <a:t>портфолио</a:t>
            </a:r>
            <a:r>
              <a:rPr lang="ru-RU" dirty="0" smtClean="0"/>
              <a:t> – творческий </a:t>
            </a:r>
            <a:r>
              <a:rPr lang="ru-RU" dirty="0" smtClean="0"/>
              <a:t>процесс.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портфолио</a:t>
            </a:r>
            <a:r>
              <a:rPr lang="ru-RU" dirty="0" smtClean="0"/>
              <a:t> ученика начальных классов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Титульный </a:t>
            </a:r>
            <a:r>
              <a:rPr lang="ru-RU" b="1" dirty="0" smtClean="0"/>
              <a:t>лист</a:t>
            </a:r>
            <a:r>
              <a:rPr lang="ru-RU" dirty="0" smtClean="0"/>
              <a:t>. Должен содержать фотографию и краткую информацию об ученике и его учебном заведении.</a:t>
            </a:r>
          </a:p>
          <a:p>
            <a:r>
              <a:rPr lang="ru-RU" b="1" dirty="0" smtClean="0"/>
              <a:t>Раздел </a:t>
            </a:r>
            <a:r>
              <a:rPr lang="ru-RU" b="1" dirty="0" smtClean="0"/>
              <a:t>I. Личные данные</a:t>
            </a:r>
            <a:r>
              <a:rPr lang="ru-RU" dirty="0" smtClean="0"/>
              <a:t>. В это раздел добавляются небольшие сочинения («Мое имя», «Моя семья», «Мои друзья», «Мои увлечения», «Моя школа», «Мой класс», «Мой город» и т. д.), они могут содержать фотографии, вырезки и рисунки.</a:t>
            </a:r>
          </a:p>
          <a:p>
            <a:r>
              <a:rPr lang="ru-RU" b="1" dirty="0" smtClean="0"/>
              <a:t>Раздел II. Мои достижения</a:t>
            </a:r>
            <a:r>
              <a:rPr lang="ru-RU" dirty="0" smtClean="0"/>
              <a:t>. Этот раздел, как правило, содержит список достижений ученика, творческие работы, проекты, дипломы, грамоты и характеристики. Желательно все достижения и награды добавлять в хронологическом порядке не разделяя их на главные и второстепенные, ребенок должен понимать, что важна каждая награда и грамота.</a:t>
            </a:r>
          </a:p>
          <a:p>
            <a:r>
              <a:rPr lang="ru-RU" b="1" dirty="0" smtClean="0"/>
              <a:t>Раздел III. Мои цели</a:t>
            </a:r>
            <a:r>
              <a:rPr lang="ru-RU" dirty="0" smtClean="0"/>
              <a:t>. В этом разделе можно добавить информацию о том, кем мечтаем стать ребенок, чего хочет достичь в учебе, занятиях спортом, музыкой, танцами и пр.</a:t>
            </a:r>
          </a:p>
          <a:p>
            <a:r>
              <a:rPr lang="ru-RU" b="1" dirty="0" smtClean="0"/>
              <a:t>Раздел IV. Отзывы и пожелания</a:t>
            </a:r>
            <a:r>
              <a:rPr lang="ru-RU" dirty="0" smtClean="0"/>
              <a:t>. В этом разделе помещают отзывы и пожелания учителей, родителей, педагогов дополнительного образования в произвольной форме. Ничто так не повышает самооценку ребёнка, как положительная оценка педагогом его стараний. Здесь можно написать отзыв или пожелание, возможно рекомендации, как педагогом, так и родителем, как по итогам учебного года, так и по участию в каком-либо мероприятии.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“</a:t>
            </a:r>
            <a:r>
              <a:rPr lang="ru-RU" dirty="0" smtClean="0"/>
              <a:t>Настоящий урок начинается не со звонка, а задолго до него</a:t>
            </a:r>
            <a:r>
              <a:rPr lang="ru-RU" dirty="0" smtClean="0"/>
              <a:t>”.</a:t>
            </a:r>
            <a:br>
              <a:rPr lang="ru-RU" dirty="0" smtClean="0"/>
            </a:br>
            <a:r>
              <a:rPr lang="ru-RU" dirty="0" smtClean="0"/>
              <a:t>                                            </a:t>
            </a:r>
            <a:r>
              <a:rPr lang="ru-RU" sz="2200" dirty="0" smtClean="0"/>
              <a:t>С.И.Гессен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Технологическая карта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214555"/>
          <a:ext cx="8143935" cy="444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3"/>
                <a:gridCol w="1543061"/>
                <a:gridCol w="1628787"/>
                <a:gridCol w="1628787"/>
                <a:gridCol w="1628787"/>
              </a:tblGrid>
              <a:tr h="879124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учеников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для учащихся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</a:t>
                      </a:r>
                      <a:endParaRPr lang="ru-RU" dirty="0"/>
                    </a:p>
                  </a:txBody>
                  <a:tcPr/>
                </a:tc>
              </a:tr>
              <a:tr h="349452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Орг. момент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541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629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нового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629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Закрепление нового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52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52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Рефлексия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урок –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урок с использованием техники (компьютер, диапроектор, интерактивная доска и т.п.);</a:t>
            </a:r>
          </a:p>
          <a:p>
            <a:pPr lvl="0"/>
            <a:r>
              <a:rPr lang="ru-RU" dirty="0" smtClean="0"/>
              <a:t>урок, на котором осуществляется индивидуальный подход </a:t>
            </a:r>
            <a:r>
              <a:rPr lang="ru-RU" dirty="0" smtClean="0"/>
              <a:t>к каждому ученику;</a:t>
            </a:r>
            <a:endParaRPr lang="ru-RU" dirty="0" smtClean="0"/>
          </a:p>
          <a:p>
            <a:pPr lvl="0"/>
            <a:r>
              <a:rPr lang="ru-RU" dirty="0" smtClean="0"/>
              <a:t>урок , содержащий разные виды </a:t>
            </a:r>
            <a:r>
              <a:rPr lang="ru-RU" dirty="0" smtClean="0"/>
              <a:t>деятельности;</a:t>
            </a:r>
            <a:endParaRPr lang="ru-RU" dirty="0" smtClean="0"/>
          </a:p>
          <a:p>
            <a:pPr lvl="0"/>
            <a:r>
              <a:rPr lang="ru-RU" dirty="0" smtClean="0"/>
              <a:t>урок , на котором ученику должно быть </a:t>
            </a:r>
            <a:r>
              <a:rPr lang="ru-RU" dirty="0" smtClean="0"/>
              <a:t>комфортно;</a:t>
            </a:r>
            <a:endParaRPr lang="ru-RU" dirty="0" smtClean="0"/>
          </a:p>
          <a:p>
            <a:pPr lvl="0"/>
            <a:r>
              <a:rPr lang="ru-RU" dirty="0" smtClean="0"/>
              <a:t>урок, на котором деятельность должна стимулировать развитие познавательной активности </a:t>
            </a:r>
            <a:r>
              <a:rPr lang="ru-RU" dirty="0" smtClean="0"/>
              <a:t>ученика;</a:t>
            </a:r>
            <a:endParaRPr lang="ru-RU" dirty="0" smtClean="0"/>
          </a:p>
          <a:p>
            <a:pPr lvl="0"/>
            <a:r>
              <a:rPr lang="ru-RU" dirty="0" smtClean="0"/>
              <a:t>современный урок развивает у детей </a:t>
            </a:r>
            <a:r>
              <a:rPr lang="ru-RU" dirty="0" err="1" smtClean="0"/>
              <a:t>креативное</a:t>
            </a:r>
            <a:r>
              <a:rPr lang="ru-RU" dirty="0" smtClean="0"/>
              <a:t> </a:t>
            </a:r>
            <a:r>
              <a:rPr lang="ru-RU" dirty="0" smtClean="0"/>
              <a:t>мышление;</a:t>
            </a:r>
            <a:endParaRPr lang="ru-RU" dirty="0" smtClean="0"/>
          </a:p>
          <a:p>
            <a:pPr lvl="0"/>
            <a:r>
              <a:rPr lang="ru-RU" dirty="0" smtClean="0"/>
              <a:t>современный урок воспитывает думающего </a:t>
            </a:r>
            <a:r>
              <a:rPr lang="ru-RU" dirty="0" smtClean="0"/>
              <a:t>ученика-интеллектуала;</a:t>
            </a:r>
            <a:endParaRPr lang="ru-RU" dirty="0" smtClean="0"/>
          </a:p>
          <a:p>
            <a:pPr lvl="0"/>
            <a:r>
              <a:rPr lang="ru-RU" dirty="0" smtClean="0"/>
              <a:t>урок предполагает сотрудничество, взаимопонимание, атмосферу радости и увлеченности.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«Если  мы сегодня будем учить детей как вчера, мы украдём у них завтра»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Джон </a:t>
            </a:r>
            <a:r>
              <a:rPr lang="ru-RU" dirty="0" err="1" smtClean="0"/>
              <a:t>Дьюи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американский философ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6124"/>
          </a:xfrm>
        </p:spPr>
        <p:txBody>
          <a:bodyPr>
            <a:noAutofit/>
          </a:bodyPr>
          <a:lstStyle/>
          <a:p>
            <a:r>
              <a:rPr lang="ru-RU" sz="3000" dirty="0" smtClean="0"/>
              <a:t>“Урок – это зеркало общей и</a:t>
            </a:r>
            <a:br>
              <a:rPr lang="ru-RU" sz="3000" dirty="0" smtClean="0"/>
            </a:br>
            <a:r>
              <a:rPr lang="ru-RU" sz="3000" dirty="0" smtClean="0"/>
              <a:t>педагогической культуры учителя,</a:t>
            </a:r>
            <a:br>
              <a:rPr lang="ru-RU" sz="3000" dirty="0" smtClean="0"/>
            </a:br>
            <a:r>
              <a:rPr lang="ru-RU" sz="3000" dirty="0" smtClean="0"/>
              <a:t>мерило его интеллектуального богатства,  показатель его кругозора, эрудиции”.</a:t>
            </a:r>
            <a:br>
              <a:rPr lang="ru-RU" sz="3000" dirty="0" smtClean="0"/>
            </a:br>
            <a:r>
              <a:rPr lang="ru-RU" sz="3000" dirty="0" smtClean="0"/>
              <a:t>                                       В.А.Сухомлинский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027" name="Picture 3" descr="C:\Users\user\Desktop\ic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598" y="3071810"/>
            <a:ext cx="4115526" cy="3071834"/>
          </a:xfrm>
          <a:prstGeom prst="rect">
            <a:avLst/>
          </a:prstGeom>
          <a:noFill/>
        </p:spPr>
      </p:pic>
      <p:pic>
        <p:nvPicPr>
          <p:cNvPr id="1029" name="Picture 5" descr="C:\Users\user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14337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современному уроку условиях ФГОС: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6631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учитель организует проблемные и поисковые ситуации, активизирует деятельность учащихся;</a:t>
            </a:r>
          </a:p>
          <a:p>
            <a:pPr>
              <a:buFontTx/>
              <a:buChar char="-"/>
            </a:pPr>
            <a:r>
              <a:rPr lang="ru-RU" dirty="0" smtClean="0"/>
              <a:t>выводы делают сами учащиеся;</a:t>
            </a:r>
          </a:p>
          <a:p>
            <a:pPr>
              <a:buFontTx/>
              <a:buChar char="-"/>
            </a:pPr>
            <a:r>
              <a:rPr lang="ru-RU" dirty="0" smtClean="0"/>
              <a:t>минимум репродукции и максимум творчества;</a:t>
            </a:r>
          </a:p>
          <a:p>
            <a:pPr>
              <a:buFontTx/>
              <a:buChar char="-"/>
            </a:pPr>
            <a:r>
              <a:rPr lang="ru-RU" dirty="0" smtClean="0"/>
              <a:t>время-сбережение и здоровье-сбережение;</a:t>
            </a:r>
          </a:p>
          <a:p>
            <a:pPr>
              <a:buFontTx/>
              <a:buChar char="-"/>
            </a:pPr>
            <a:r>
              <a:rPr lang="ru-RU" dirty="0" smtClean="0"/>
              <a:t>в центре внимания урока - дети;</a:t>
            </a:r>
          </a:p>
          <a:p>
            <a:pPr>
              <a:buFontTx/>
              <a:buChar char="-"/>
            </a:pPr>
            <a:r>
              <a:rPr lang="ru-RU" dirty="0" smtClean="0"/>
              <a:t>учёт  уровня и возможностей учащихся;</a:t>
            </a:r>
          </a:p>
          <a:p>
            <a:pPr>
              <a:buFontTx/>
              <a:buChar char="-"/>
            </a:pPr>
            <a:r>
              <a:rPr lang="ru-RU" dirty="0" smtClean="0"/>
              <a:t>планирование обратной связи.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современного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/>
              <a:t>мобилизация</a:t>
            </a:r>
            <a:r>
              <a:rPr lang="ru-RU" sz="3200" dirty="0" smtClean="0"/>
              <a:t> </a:t>
            </a:r>
            <a:r>
              <a:rPr lang="ru-RU" sz="3200" dirty="0" smtClean="0"/>
              <a:t>;</a:t>
            </a:r>
            <a:endParaRPr lang="ru-RU" sz="3200" dirty="0" smtClean="0"/>
          </a:p>
          <a:p>
            <a:pPr lvl="0"/>
            <a:r>
              <a:rPr lang="ru-RU" sz="3200" b="1" dirty="0" err="1" smtClean="0"/>
              <a:t>целеполагание</a:t>
            </a:r>
            <a:r>
              <a:rPr lang="ru-RU" sz="3200" b="1" dirty="0" smtClean="0"/>
              <a:t>;</a:t>
            </a:r>
            <a:r>
              <a:rPr lang="ru-RU" sz="3200" dirty="0" smtClean="0"/>
              <a:t> </a:t>
            </a:r>
            <a:endParaRPr lang="ru-RU" sz="3200" dirty="0" smtClean="0"/>
          </a:p>
          <a:p>
            <a:pPr lvl="0"/>
            <a:r>
              <a:rPr lang="ru-RU" sz="3200" b="1" dirty="0" smtClean="0"/>
              <a:t>осознание недостаточности имеющихся знаний;</a:t>
            </a:r>
            <a:r>
              <a:rPr lang="ru-RU" sz="3200" dirty="0" smtClean="0"/>
              <a:t> </a:t>
            </a:r>
          </a:p>
          <a:p>
            <a:pPr lvl="0"/>
            <a:r>
              <a:rPr lang="ru-RU" sz="3200" b="1" dirty="0" smtClean="0"/>
              <a:t>коммуникация;</a:t>
            </a:r>
            <a:r>
              <a:rPr lang="ru-RU" sz="3200" dirty="0" smtClean="0"/>
              <a:t> </a:t>
            </a:r>
          </a:p>
          <a:p>
            <a:pPr lvl="0"/>
            <a:r>
              <a:rPr lang="ru-RU" sz="3200" b="1" dirty="0" smtClean="0"/>
              <a:t>взаимопроверка, взаимоконтроль;</a:t>
            </a:r>
            <a:endParaRPr lang="ru-RU" sz="3200" dirty="0" smtClean="0"/>
          </a:p>
          <a:p>
            <a:pPr lvl="0"/>
            <a:r>
              <a:rPr lang="ru-RU" sz="3200" b="1" dirty="0" smtClean="0"/>
              <a:t>рефлексия</a:t>
            </a:r>
            <a:r>
              <a:rPr lang="ru-RU" sz="3200" dirty="0" smtClean="0"/>
              <a:t> 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и формы современного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 проектов;</a:t>
            </a:r>
          </a:p>
          <a:p>
            <a:r>
              <a:rPr lang="ru-RU" sz="3600" dirty="0" smtClean="0"/>
              <a:t>информационно-коммуникационные технологии;</a:t>
            </a:r>
          </a:p>
          <a:p>
            <a:r>
              <a:rPr lang="ru-RU" sz="3600" dirty="0" err="1" smtClean="0"/>
              <a:t>здоровьесберегающие</a:t>
            </a:r>
            <a:r>
              <a:rPr lang="ru-RU" sz="3600" dirty="0" smtClean="0"/>
              <a:t> технологии;</a:t>
            </a:r>
          </a:p>
          <a:p>
            <a:r>
              <a:rPr lang="ru-RU" sz="3600" dirty="0" err="1" smtClean="0"/>
              <a:t>портфолио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проектов.</a:t>
            </a:r>
            <a:endParaRPr lang="ru-RU" dirty="0"/>
          </a:p>
        </p:txBody>
      </p:sp>
      <p:pic>
        <p:nvPicPr>
          <p:cNvPr id="15362" name="Picture 2" descr="C:\Users\user\Desktop\P1080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14422"/>
            <a:ext cx="3143272" cy="2357455"/>
          </a:xfrm>
          <a:prstGeom prst="rect">
            <a:avLst/>
          </a:prstGeom>
          <a:noFill/>
        </p:spPr>
      </p:pic>
      <p:pic>
        <p:nvPicPr>
          <p:cNvPr id="15363" name="Picture 3" descr="C:\Users\user\Desktop\P1090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143272" cy="2500330"/>
          </a:xfrm>
          <a:prstGeom prst="rect">
            <a:avLst/>
          </a:prstGeom>
          <a:noFill/>
        </p:spPr>
      </p:pic>
      <p:pic>
        <p:nvPicPr>
          <p:cNvPr id="15364" name="Picture 4" descr="E:\фото 4 в класс\4 класс\P109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86190"/>
            <a:ext cx="3286148" cy="2500330"/>
          </a:xfrm>
          <a:prstGeom prst="rect">
            <a:avLst/>
          </a:prstGeom>
          <a:noFill/>
        </p:spPr>
      </p:pic>
      <p:pic>
        <p:nvPicPr>
          <p:cNvPr id="15367" name="Picture 7" descr="G:\P1050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:\P109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925" y="1571612"/>
            <a:ext cx="3908075" cy="3214686"/>
          </a:xfrm>
          <a:prstGeom prst="rect">
            <a:avLst/>
          </a:prstGeom>
          <a:noFill/>
        </p:spPr>
      </p:pic>
      <p:pic>
        <p:nvPicPr>
          <p:cNvPr id="16386" name="Picture 2" descr="G:\P109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143404" cy="3286148"/>
          </a:xfrm>
          <a:prstGeom prst="rect">
            <a:avLst/>
          </a:prstGeom>
          <a:noFill/>
        </p:spPr>
      </p:pic>
      <p:pic>
        <p:nvPicPr>
          <p:cNvPr id="4" name="Picture 5" descr="G:\P10907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857628"/>
            <a:ext cx="3714776" cy="27146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проектов.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Информационно-коммуникационные </a:t>
            </a:r>
            <a:r>
              <a:rPr lang="ru-RU" sz="4400" dirty="0" smtClean="0"/>
              <a:t>технологии</a:t>
            </a:r>
            <a:endParaRPr lang="ru-RU" dirty="0"/>
          </a:p>
        </p:txBody>
      </p:sp>
      <p:pic>
        <p:nvPicPr>
          <p:cNvPr id="17410" name="Picture 2" descr="E:\презентация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186106" cy="2003427"/>
          </a:xfrm>
          <a:prstGeom prst="rect">
            <a:avLst/>
          </a:prstGeom>
          <a:noFill/>
        </p:spPr>
      </p:pic>
      <p:pic>
        <p:nvPicPr>
          <p:cNvPr id="17411" name="Picture 3" descr="E:\презентация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28934"/>
            <a:ext cx="2928958" cy="2571768"/>
          </a:xfrm>
          <a:prstGeom prst="rect">
            <a:avLst/>
          </a:prstGeom>
          <a:noFill/>
        </p:spPr>
      </p:pic>
      <p:pic>
        <p:nvPicPr>
          <p:cNvPr id="17412" name="Picture 4" descr="E:\презентация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500174"/>
            <a:ext cx="3286148" cy="2286016"/>
          </a:xfrm>
          <a:prstGeom prst="rect">
            <a:avLst/>
          </a:prstGeom>
          <a:noFill/>
        </p:spPr>
      </p:pic>
      <p:pic>
        <p:nvPicPr>
          <p:cNvPr id="17413" name="Picture 5" descr="C:\Users\user\AppData\Local\Temp\Rar$DIa0.418\P100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28" y="3857628"/>
            <a:ext cx="3143272" cy="2714644"/>
          </a:xfrm>
          <a:prstGeom prst="rect">
            <a:avLst/>
          </a:prstGeom>
          <a:noFill/>
        </p:spPr>
      </p:pic>
      <p:pic>
        <p:nvPicPr>
          <p:cNvPr id="17415" name="Picture 7" descr="C:\Users\user\AppData\Local\Temp\Rar$DIa0.047\P10007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643314"/>
            <a:ext cx="314327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Здоровьесберегающий</a:t>
            </a:r>
            <a:r>
              <a:rPr lang="ru-RU" dirty="0" smtClean="0"/>
              <a:t> 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 построение урока с учётом работоспособности учащихся;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 </a:t>
            </a:r>
            <a:r>
              <a:rPr lang="ru-RU" dirty="0" smtClean="0"/>
              <a:t>проведение физкультминуток и динамических пауз на </a:t>
            </a:r>
            <a:r>
              <a:rPr lang="ru-RU" dirty="0" smtClean="0"/>
              <a:t>уроках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 </a:t>
            </a:r>
            <a:r>
              <a:rPr lang="ru-RU" dirty="0" smtClean="0"/>
              <a:t>соблюдение гигиенических требований (свежий воздух, оптимальный тепловой режим, хорошая освещённость, чистота);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 </a:t>
            </a:r>
            <a:r>
              <a:rPr lang="ru-RU" dirty="0" smtClean="0"/>
              <a:t>благоприятный эмоциональный настрой;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 </a:t>
            </a:r>
            <a:r>
              <a:rPr lang="ru-RU" dirty="0" smtClean="0"/>
              <a:t>строгая дозировка учебной нагрузки;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547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Современный урок  в условиях ФГОС. </vt:lpstr>
      <vt:lpstr>“Урок – это зеркало общей и педагогической культуры учителя, мерило его интеллектуального богатства,  показатель его кругозора, эрудиции”.                                        В.А.Сухомлинский </vt:lpstr>
      <vt:lpstr>Требования к современному уроку условиях ФГОС:</vt:lpstr>
      <vt:lpstr>Этапы современного урока.</vt:lpstr>
      <vt:lpstr>Методы и формы современного урока:</vt:lpstr>
      <vt:lpstr>Метод проектов.</vt:lpstr>
      <vt:lpstr>Метод проектов.</vt:lpstr>
      <vt:lpstr>Информационно-коммуникационные технологии</vt:lpstr>
      <vt:lpstr>Здоровьесберегающий урок</vt:lpstr>
      <vt:lpstr>Портфолио</vt:lpstr>
      <vt:lpstr>Структура портфолио ученика начальных классов </vt:lpstr>
      <vt:lpstr> “Настоящий урок начинается не со звонка, а задолго до него”.                                             С.И.Гессен  </vt:lpstr>
      <vt:lpstr>Современный урок – это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 в условиях ФГОС.</dc:title>
  <dc:creator>user</dc:creator>
  <cp:lastModifiedBy>user</cp:lastModifiedBy>
  <cp:revision>20</cp:revision>
  <dcterms:created xsi:type="dcterms:W3CDTF">2015-08-27T19:00:59Z</dcterms:created>
  <dcterms:modified xsi:type="dcterms:W3CDTF">2015-08-27T22:20:14Z</dcterms:modified>
</cp:coreProperties>
</file>