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8" r:id="rId2"/>
  </p:sldMasterIdLst>
  <p:notesMasterIdLst>
    <p:notesMasterId r:id="rId22"/>
  </p:notesMasterIdLst>
  <p:sldIdLst>
    <p:sldId id="281" r:id="rId3"/>
    <p:sldId id="297" r:id="rId4"/>
    <p:sldId id="299" r:id="rId5"/>
    <p:sldId id="302" r:id="rId6"/>
    <p:sldId id="303" r:id="rId7"/>
    <p:sldId id="304" r:id="rId8"/>
    <p:sldId id="317" r:id="rId9"/>
    <p:sldId id="305" r:id="rId10"/>
    <p:sldId id="306" r:id="rId11"/>
    <p:sldId id="301" r:id="rId12"/>
    <p:sldId id="307" r:id="rId13"/>
    <p:sldId id="296" r:id="rId14"/>
    <p:sldId id="322" r:id="rId15"/>
    <p:sldId id="309" r:id="rId16"/>
    <p:sldId id="313" r:id="rId17"/>
    <p:sldId id="314" r:id="rId18"/>
    <p:sldId id="311" r:id="rId19"/>
    <p:sldId id="325" r:id="rId20"/>
    <p:sldId id="32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9DD"/>
    <a:srgbClr val="E9E6FE"/>
    <a:srgbClr val="ECE9FB"/>
    <a:srgbClr val="FF3399"/>
    <a:srgbClr val="FF9933"/>
    <a:srgbClr val="FFFF00"/>
    <a:srgbClr val="00CC99"/>
    <a:srgbClr val="E8E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98511715-EC49-4D92-B611-AB42DA6BE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86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A9A45-5FF9-414A-B845-81A81EA3CE02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96E0-EDEB-4EF2-8EE4-E5E449766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D633-6AB6-40B7-8D95-70C08C0B0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3BB8-4EB8-4423-B7F9-42BCF1495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71A3FB1-7EE0-4BA7-88F0-671E4744C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961F75-F6F1-426E-9520-F9CDE0380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33FA203-E705-4D69-AE81-27C2E7273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A0D4B8-FBC9-46EB-BEB9-92E8187CA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2A19F8-151D-4DD5-A7CC-B2D0FF3DD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C45020-B95E-4C4A-87F6-C7B4AD5BE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F1F6-9C57-464D-ABC0-A13841E60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58D0C18-D06E-4648-B86B-EC7BEB388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841C-9DC9-4E11-90F4-356FD81D8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0E9CE8D-7AB1-4B9F-B86F-90D1EB80B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674E-6386-45F2-9DFB-4A38720E0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3C8C-1D0C-4438-BA30-221365E26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E42F0-5ABA-463B-89DE-D5D8BF0A8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3D85-E1AF-49A5-BE23-3AD6F974E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9B02E-3D40-4A91-8CD9-179E13CE5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FBF05-D732-4168-98C6-0AC487B67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3301-1492-4A8E-8975-565C75B97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A591-9560-427B-B13C-7D00E7BE9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7B05-AA9A-4D12-88D5-D8EE04710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BF6C4-1CA3-4236-A065-938BE623A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995336-5E2C-46BD-926B-423681B74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711F1A7-B354-401C-B75F-A72FE66A4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85" r:id="rId7"/>
    <p:sldLayoutId id="2147483794" r:id="rId8"/>
    <p:sldLayoutId id="2147483795" r:id="rId9"/>
    <p:sldLayoutId id="2147483786" r:id="rId10"/>
    <p:sldLayoutId id="2147483787" r:id="rId11"/>
    <p:sldLayoutId id="2147483796" r:id="rId12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emf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7.emf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819400"/>
            <a:ext cx="4038600" cy="609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Школьный историко-краеведческий музей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2819400"/>
            <a:ext cx="41910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МКОУ </a:t>
            </a:r>
            <a:r>
              <a:rPr lang="ru-RU" sz="2000" b="1" dirty="0" err="1" smtClean="0">
                <a:solidFill>
                  <a:schemeClr val="bg1"/>
                </a:solidFill>
              </a:rPr>
              <a:t>Кочневская</a:t>
            </a:r>
            <a:r>
              <a:rPr lang="ru-RU" sz="2000" b="1" dirty="0" smtClean="0">
                <a:solidFill>
                  <a:schemeClr val="bg1"/>
                </a:solidFill>
              </a:rPr>
              <a:t> средняя общеобразовательная школа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38200" y="525338"/>
            <a:ext cx="7848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i="0" dirty="0">
                <a:ln/>
                <a:solidFill>
                  <a:srgbClr val="002060"/>
                </a:solidFill>
              </a:rPr>
              <a:t>Гражданско – патриотическое </a:t>
            </a:r>
          </a:p>
          <a:p>
            <a:pPr algn="ctr">
              <a:defRPr/>
            </a:pPr>
            <a:r>
              <a:rPr lang="ru-RU" sz="3200" b="1" i="0" dirty="0">
                <a:ln/>
                <a:solidFill>
                  <a:srgbClr val="002060"/>
                </a:solidFill>
              </a:rPr>
              <a:t>воспитание учащихся </a:t>
            </a:r>
          </a:p>
          <a:p>
            <a:pPr algn="ctr">
              <a:defRPr/>
            </a:pPr>
            <a:r>
              <a:rPr lang="ru-RU" sz="3200" b="1" i="0" dirty="0">
                <a:ln/>
                <a:solidFill>
                  <a:srgbClr val="002060"/>
                </a:solidFill>
              </a:rPr>
              <a:t>через вовлечение</a:t>
            </a:r>
          </a:p>
          <a:p>
            <a:pPr algn="ctr">
              <a:defRPr/>
            </a:pPr>
            <a:r>
              <a:rPr lang="ru-RU" sz="3200" b="1" i="0" dirty="0">
                <a:ln/>
                <a:solidFill>
                  <a:srgbClr val="002060"/>
                </a:solidFill>
              </a:rPr>
              <a:t>их в работу школьного музея</a:t>
            </a:r>
          </a:p>
          <a:p>
            <a:pPr algn="ctr"/>
            <a:endParaRPr lang="ru-RU" sz="3200" i="0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3200" i="0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 i="0" dirty="0" smtClean="0">
                <a:latin typeface="Calibri" pitchFamily="34" charset="0"/>
                <a:cs typeface="Times New Roman" pitchFamily="18" charset="0"/>
              </a:rPr>
              <a:t>Руководитель музея МКОУ </a:t>
            </a:r>
            <a:r>
              <a:rPr lang="ru-RU" sz="3200" i="0" dirty="0" err="1" smtClean="0">
                <a:latin typeface="Calibri" pitchFamily="34" charset="0"/>
                <a:cs typeface="Times New Roman" pitchFamily="18" charset="0"/>
              </a:rPr>
              <a:t>Кочневская</a:t>
            </a:r>
            <a:r>
              <a:rPr lang="ru-RU" sz="3200" i="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i="0" dirty="0" err="1" smtClean="0">
                <a:latin typeface="Calibri" pitchFamily="34" charset="0"/>
                <a:cs typeface="Times New Roman" pitchFamily="18" charset="0"/>
              </a:rPr>
              <a:t>сош</a:t>
            </a:r>
            <a:r>
              <a:rPr lang="ru-RU" sz="3200" i="0" dirty="0" smtClean="0">
                <a:latin typeface="Calibri" pitchFamily="34" charset="0"/>
                <a:cs typeface="Times New Roman" pitchFamily="18" charset="0"/>
              </a:rPr>
              <a:t>: </a:t>
            </a:r>
            <a:endParaRPr lang="ru-RU" sz="3200" i="0" dirty="0">
              <a:latin typeface="Calibri" pitchFamily="34" charset="0"/>
              <a:cs typeface="Times New Roman" pitchFamily="18" charset="0"/>
            </a:endParaRPr>
          </a:p>
          <a:p>
            <a:r>
              <a:rPr lang="ru-RU" sz="3200" i="0" dirty="0">
                <a:latin typeface="Calibri" pitchFamily="34" charset="0"/>
                <a:cs typeface="Times New Roman" pitchFamily="18" charset="0"/>
              </a:rPr>
              <a:t>Бекетова Татьяна </a:t>
            </a:r>
            <a:r>
              <a:rPr lang="ru-RU" sz="3200" i="0" dirty="0" smtClean="0">
                <a:latin typeface="Calibri" pitchFamily="34" charset="0"/>
                <a:cs typeface="Times New Roman" pitchFamily="18" charset="0"/>
              </a:rPr>
              <a:t>Григорьевна</a:t>
            </a:r>
          </a:p>
          <a:p>
            <a:endParaRPr lang="ru-RU" sz="3200" i="0" dirty="0">
              <a:latin typeface="Calibri" pitchFamily="34" charset="0"/>
              <a:cs typeface="Times New Roman" pitchFamily="18" charset="0"/>
            </a:endParaRPr>
          </a:p>
          <a:p>
            <a:endParaRPr lang="ru-RU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4" descr="Андреева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3962400" cy="5727700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419600" y="3429000"/>
            <a:ext cx="4038600" cy="164623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3200" dirty="0">
                <a:solidFill>
                  <a:schemeClr val="tx2"/>
                </a:solidFill>
                <a:latin typeface="+mn-lt"/>
                <a:cs typeface="+mn-cs"/>
              </a:rPr>
              <a:t>Поиск информации об участниках ВОВ и детях погибших защитников Отечества</a:t>
            </a:r>
          </a:p>
        </p:txBody>
      </p:sp>
      <p:pic>
        <p:nvPicPr>
          <p:cNvPr id="29700" name="Рисунок 6" descr="S6007941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72000" cy="6096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Поисковая работа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Оформители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990600"/>
          </a:xfrm>
        </p:spPr>
        <p:txBody>
          <a:bodyPr rtlCol="0">
            <a:normAutofit/>
          </a:bodyPr>
          <a:lstStyle/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Поисковые </a:t>
            </a:r>
            <a:r>
              <a:rPr 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экспедиции</a:t>
            </a:r>
            <a:r>
              <a:rPr lang="ru-RU" sz="2800" dirty="0" smtClean="0"/>
              <a:t> дают богатейший материал для формирования и обновления экспозиций музея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4800" y="1905000"/>
            <a:ext cx="6172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Блокада Ленинграда</a:t>
            </a:r>
          </a:p>
        </p:txBody>
      </p:sp>
      <p:pic>
        <p:nvPicPr>
          <p:cNvPr id="30725" name="Рисунок 5" descr="S6000979.JPG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4"/>
          <p:cNvSpPr>
            <a:spLocks noChangeArrowheads="1"/>
          </p:cNvSpPr>
          <p:nvPr/>
        </p:nvSpPr>
        <p:spPr bwMode="auto">
          <a:xfrm>
            <a:off x="1524000" y="2209800"/>
            <a:ext cx="12954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76"/>
          <p:cNvSpPr>
            <a:spLocks noChangeArrowheads="1"/>
          </p:cNvSpPr>
          <p:nvPr/>
        </p:nvSpPr>
        <p:spPr bwMode="auto">
          <a:xfrm>
            <a:off x="7315200" y="2209800"/>
            <a:ext cx="12954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70"/>
          <p:cNvSpPr>
            <a:spLocks noChangeArrowheads="1"/>
          </p:cNvSpPr>
          <p:nvPr/>
        </p:nvSpPr>
        <p:spPr bwMode="auto">
          <a:xfrm>
            <a:off x="228600" y="2209800"/>
            <a:ext cx="11430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53"/>
          <p:cNvSpPr>
            <a:spLocks noChangeArrowheads="1"/>
          </p:cNvSpPr>
          <p:nvPr/>
        </p:nvSpPr>
        <p:spPr bwMode="auto">
          <a:xfrm>
            <a:off x="2971800" y="2209800"/>
            <a:ext cx="12954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34"/>
          <p:cNvSpPr>
            <a:spLocks noChangeArrowheads="1"/>
          </p:cNvSpPr>
          <p:nvPr/>
        </p:nvSpPr>
        <p:spPr bwMode="auto">
          <a:xfrm>
            <a:off x="7162800" y="0"/>
            <a:ext cx="1981200" cy="2133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32"/>
          <p:cNvSpPr>
            <a:spLocks noChangeArrowheads="1"/>
          </p:cNvSpPr>
          <p:nvPr/>
        </p:nvSpPr>
        <p:spPr bwMode="auto">
          <a:xfrm>
            <a:off x="0" y="0"/>
            <a:ext cx="23622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Text Box 33"/>
          <p:cNvSpPr txBox="1">
            <a:spLocks noChangeArrowheads="1"/>
          </p:cNvSpPr>
          <p:nvPr/>
        </p:nvSpPr>
        <p:spPr bwMode="auto">
          <a:xfrm>
            <a:off x="228600" y="1676400"/>
            <a:ext cx="1828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>
                <a:solidFill>
                  <a:srgbClr val="FF0000"/>
                </a:solidFill>
              </a:rPr>
              <a:t>Мемориал «Черный тюльпан» </a:t>
            </a:r>
          </a:p>
          <a:p>
            <a:pPr>
              <a:spcBef>
                <a:spcPct val="50000"/>
              </a:spcBef>
            </a:pPr>
            <a:r>
              <a:rPr lang="ru-RU" sz="800">
                <a:solidFill>
                  <a:srgbClr val="FF0000"/>
                </a:solidFill>
              </a:rPr>
              <a:t>                           </a:t>
            </a:r>
            <a:r>
              <a:rPr lang="ru-RU" sz="800">
                <a:solidFill>
                  <a:srgbClr val="333300"/>
                </a:solidFill>
              </a:rPr>
              <a:t>г.Екатеринбург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14600" y="457200"/>
            <a:ext cx="4572000" cy="1524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локальных войн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вооруженных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конфликтов –выпускники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Кочневской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5" name="Picture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3800" y="152400"/>
            <a:ext cx="1276350" cy="1500188"/>
          </a:xfrm>
          <a:noFill/>
        </p:spPr>
      </p:pic>
      <p:pic>
        <p:nvPicPr>
          <p:cNvPr id="1036" name="Picture 16" descr="Иль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362200"/>
            <a:ext cx="849313" cy="1295400"/>
          </a:xfrm>
        </p:spPr>
      </p:pic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152400"/>
          <a:ext cx="20764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Слайд" r:id="rId6" imgW="4572180" imgH="3429039" progId="PowerPoint.Slide.8">
                  <p:embed/>
                </p:oleObj>
              </mc:Choice>
              <mc:Fallback>
                <p:oleObj name="Слайд" r:id="rId6" imgW="4572180" imgH="3429039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207645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20" descr="Сергей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1011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2" descr="Кочнев Костя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955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Text Box 36"/>
          <p:cNvSpPr txBox="1">
            <a:spLocks noChangeArrowheads="1"/>
          </p:cNvSpPr>
          <p:nvPr/>
        </p:nvSpPr>
        <p:spPr bwMode="auto">
          <a:xfrm>
            <a:off x="7315200" y="1676400"/>
            <a:ext cx="1828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>
                <a:solidFill>
                  <a:srgbClr val="FF0000"/>
                </a:solidFill>
              </a:rPr>
              <a:t>Мемориал «Черный тюльпан» </a:t>
            </a:r>
          </a:p>
          <a:p>
            <a:pPr>
              <a:spcBef>
                <a:spcPct val="50000"/>
              </a:spcBef>
            </a:pPr>
            <a:r>
              <a:rPr lang="ru-RU" sz="800">
                <a:solidFill>
                  <a:srgbClr val="FF0000"/>
                </a:solidFill>
              </a:rPr>
              <a:t>                     </a:t>
            </a:r>
            <a:r>
              <a:rPr lang="ru-RU" sz="800">
                <a:solidFill>
                  <a:srgbClr val="333300"/>
                </a:solidFill>
              </a:rPr>
              <a:t>г.Екатеринбург</a:t>
            </a:r>
          </a:p>
        </p:txBody>
      </p:sp>
      <p:pic>
        <p:nvPicPr>
          <p:cNvPr id="1041" name="Picture 92" descr="SWScan0017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362200"/>
            <a:ext cx="9144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152400" y="6248400"/>
            <a:ext cx="8763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i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Устьянцев</a:t>
            </a:r>
            <a:r>
              <a:rPr lang="ru-RU" sz="1000" b="1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С.А.            Борисов Н.А.                К </a:t>
            </a:r>
            <a:r>
              <a:rPr lang="ru-RU" sz="1000" b="1" i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оролев</a:t>
            </a:r>
            <a:r>
              <a:rPr lang="ru-RU" sz="1000" b="1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Н.Ф.                    Кочнев В.М.                   Кочнев С.Ф.                    Некрасов С.А.</a:t>
            </a:r>
          </a:p>
        </p:txBody>
      </p:sp>
      <p:grpSp>
        <p:nvGrpSpPr>
          <p:cNvPr id="1043" name="Группа 46"/>
          <p:cNvGrpSpPr>
            <a:grpSpLocks/>
          </p:cNvGrpSpPr>
          <p:nvPr/>
        </p:nvGrpSpPr>
        <p:grpSpPr bwMode="auto">
          <a:xfrm>
            <a:off x="228600" y="4267200"/>
            <a:ext cx="8458200" cy="1752600"/>
            <a:chOff x="228600" y="4267200"/>
            <a:chExt cx="8458200" cy="1752600"/>
          </a:xfrm>
        </p:grpSpPr>
        <p:sp>
          <p:nvSpPr>
            <p:cNvPr id="1050" name="Rectangle 77"/>
            <p:cNvSpPr>
              <a:spLocks noChangeArrowheads="1"/>
            </p:cNvSpPr>
            <p:nvPr/>
          </p:nvSpPr>
          <p:spPr bwMode="auto">
            <a:xfrm>
              <a:off x="7391400" y="4267200"/>
              <a:ext cx="1295400" cy="1752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Rectangle 74"/>
            <p:cNvSpPr>
              <a:spLocks noChangeArrowheads="1"/>
            </p:cNvSpPr>
            <p:nvPr/>
          </p:nvSpPr>
          <p:spPr bwMode="auto">
            <a:xfrm>
              <a:off x="5943600" y="4267200"/>
              <a:ext cx="1219200" cy="1752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67"/>
            <p:cNvSpPr>
              <a:spLocks noChangeArrowheads="1"/>
            </p:cNvSpPr>
            <p:nvPr/>
          </p:nvSpPr>
          <p:spPr bwMode="auto">
            <a:xfrm>
              <a:off x="228600" y="4267200"/>
              <a:ext cx="1219200" cy="1752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53" name="Picture 25" descr="Бутаков В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343400"/>
              <a:ext cx="838200" cy="127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" name="Picture 26" descr="Бутаков Миша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43400"/>
              <a:ext cx="1088364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68"/>
            <p:cNvSpPr>
              <a:spLocks noChangeArrowheads="1"/>
            </p:cNvSpPr>
            <p:nvPr/>
          </p:nvSpPr>
          <p:spPr bwMode="auto">
            <a:xfrm>
              <a:off x="1600200" y="4267200"/>
              <a:ext cx="1143000" cy="1752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Rectangle 69"/>
            <p:cNvSpPr>
              <a:spLocks noChangeArrowheads="1"/>
            </p:cNvSpPr>
            <p:nvPr/>
          </p:nvSpPr>
          <p:spPr bwMode="auto">
            <a:xfrm>
              <a:off x="2971800" y="4267200"/>
              <a:ext cx="1295400" cy="1752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Rectangle 73"/>
            <p:cNvSpPr>
              <a:spLocks noChangeArrowheads="1"/>
            </p:cNvSpPr>
            <p:nvPr/>
          </p:nvSpPr>
          <p:spPr bwMode="auto">
            <a:xfrm>
              <a:off x="4495800" y="4267200"/>
              <a:ext cx="1295400" cy="1752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58" name="Picture 95" descr="Потеряев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343400"/>
              <a:ext cx="990600" cy="133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Picture 96" descr="Ю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343400"/>
              <a:ext cx="914400" cy="134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99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495800"/>
              <a:ext cx="111459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1" name="Picture 109" descr="№12поздняков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343400"/>
              <a:ext cx="1014412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4" name="Rectangle 53"/>
          <p:cNvSpPr>
            <a:spLocks noChangeArrowheads="1"/>
          </p:cNvSpPr>
          <p:nvPr/>
        </p:nvSpPr>
        <p:spPr bwMode="auto">
          <a:xfrm>
            <a:off x="4419600" y="2209800"/>
            <a:ext cx="12192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53"/>
          <p:cNvSpPr>
            <a:spLocks noChangeArrowheads="1"/>
          </p:cNvSpPr>
          <p:nvPr/>
        </p:nvSpPr>
        <p:spPr bwMode="auto">
          <a:xfrm>
            <a:off x="5867400" y="2209800"/>
            <a:ext cx="11430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46" name="Picture 94" descr="Иван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930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93" descr="Петухов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8778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" name="Text Box 106"/>
          <p:cNvSpPr txBox="1">
            <a:spLocks noChangeArrowheads="1"/>
          </p:cNvSpPr>
          <p:nvPr/>
        </p:nvSpPr>
        <p:spPr bwMode="auto">
          <a:xfrm>
            <a:off x="228600" y="3733800"/>
            <a:ext cx="876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1000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Авдюков И.В.               Калугин С.И.                   Кочнев К.С.                    Мельников И.С.                Петухов С.Г.                   </a:t>
            </a:r>
            <a:r>
              <a:rPr lang="ru-RU" sz="1000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Федореев</a:t>
            </a:r>
            <a:r>
              <a:rPr lang="ru-RU" sz="1000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О.В.</a:t>
            </a:r>
          </a:p>
        </p:txBody>
      </p:sp>
      <p:sp>
        <p:nvSpPr>
          <p:cNvPr id="4203" name="Text Box 107"/>
          <p:cNvSpPr txBox="1">
            <a:spLocks noChangeArrowheads="1"/>
          </p:cNvSpPr>
          <p:nvPr/>
        </p:nvSpPr>
        <p:spPr bwMode="auto">
          <a:xfrm>
            <a:off x="228600" y="5715000"/>
            <a:ext cx="853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1000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Бутаков</a:t>
            </a:r>
            <a:r>
              <a:rPr lang="ru-RU" sz="1000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М.В.             </a:t>
            </a:r>
            <a:r>
              <a:rPr lang="ru-RU" sz="1000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Потеряев</a:t>
            </a:r>
            <a:r>
              <a:rPr lang="ru-RU" sz="1000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С.Ю.             Поздняков А.А.                Поздняков В.А</a:t>
            </a:r>
            <a:r>
              <a:rPr lang="ru-RU" sz="800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  <a:r>
              <a:rPr lang="ru-RU" sz="1000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Бутаков</a:t>
            </a:r>
            <a:r>
              <a:rPr lang="ru-RU" sz="1000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В.В.                   Ильиных Ю.А. .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3" descr="S600549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3200400"/>
            <a:ext cx="3784600" cy="2779713"/>
          </a:xfrm>
          <a:ln>
            <a:solidFill>
              <a:srgbClr val="FF0000"/>
            </a:solidFill>
          </a:ln>
        </p:spPr>
      </p:pic>
      <p:pic>
        <p:nvPicPr>
          <p:cNvPr id="20484" name="Рисунок 4" descr="S600549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759200" cy="2819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1748" name="Рисунок 6" descr="S600725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5943600"/>
            <a:ext cx="82296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i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«Всё для фронта                                                    «День Победы»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i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Всё для Победы»                                                 выставка в ДК</a:t>
            </a:r>
          </a:p>
        </p:txBody>
      </p:sp>
      <p:pic>
        <p:nvPicPr>
          <p:cNvPr id="31750" name="Рисунок 7" descr="S600498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3" descr="S60053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200" y="228600"/>
            <a:ext cx="3352800" cy="2514600"/>
          </a:xfrm>
        </p:spPr>
      </p:pic>
      <p:pic>
        <p:nvPicPr>
          <p:cNvPr id="34819" name="Рисунок 4" descr="S600536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6" descr="S60073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48000" y="6096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0" dirty="0">
                <a:latin typeface="+mj-lt"/>
                <a:ea typeface="+mj-ea"/>
                <a:cs typeface="+mj-cs"/>
              </a:rPr>
              <a:t/>
            </a:r>
            <a:br>
              <a:rPr lang="ru-RU" sz="4000" i="0" dirty="0">
                <a:latin typeface="+mj-lt"/>
                <a:ea typeface="+mj-ea"/>
                <a:cs typeface="+mj-cs"/>
              </a:rPr>
            </a:br>
            <a:r>
              <a:rPr lang="ru-RU" sz="8000" i="0" dirty="0">
                <a:latin typeface="+mj-lt"/>
                <a:ea typeface="+mj-ea"/>
                <a:cs typeface="+mj-cs"/>
              </a:rPr>
              <a:t>Мини – концерты для ветеранов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172200"/>
            <a:ext cx="2514600" cy="4572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Активисты</a:t>
            </a:r>
          </a:p>
        </p:txBody>
      </p:sp>
      <p:pic>
        <p:nvPicPr>
          <p:cNvPr id="34823" name="Рисунок 7" descr="S6006821.JPG"/>
          <p:cNvPicPr>
            <a:picLocks noChangeAspect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4" descr="S60078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6" descr="S60078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7" descr="SDC1754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943600"/>
            <a:ext cx="8229600" cy="9144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/>
              <a:t>«Ах, война, что ты подлая сделала» </a:t>
            </a:r>
            <a:br>
              <a:rPr lang="ru-RU" sz="2800" i="1" dirty="0" smtClean="0"/>
            </a:br>
            <a:r>
              <a:rPr lang="ru-RU" sz="2800" i="1" dirty="0" smtClean="0"/>
              <a:t>встреча с детьми погибших защитников Отечества</a:t>
            </a:r>
          </a:p>
        </p:txBody>
      </p:sp>
      <p:pic>
        <p:nvPicPr>
          <p:cNvPr id="35846" name="Содержимое 9" descr="S6007854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39624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«Свеча памяти»-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посвящается 70 - </a:t>
            </a:r>
            <a:r>
              <a:rPr lang="ru-RU" sz="2000" dirty="0" err="1" smtClean="0"/>
              <a:t>летию</a:t>
            </a:r>
            <a:r>
              <a:rPr lang="ru-RU" sz="2000" dirty="0" smtClean="0"/>
              <a:t> начала Великой Отечественной войны</a:t>
            </a:r>
            <a:endParaRPr lang="ru-RU" sz="2000" dirty="0"/>
          </a:p>
        </p:txBody>
      </p:sp>
      <p:pic>
        <p:nvPicPr>
          <p:cNvPr id="36867" name="Picture 2" descr="C:\Users\admin\Desktop\Свеча памяти\S6009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990600"/>
            <a:ext cx="3657600" cy="2743200"/>
          </a:xfrm>
          <a:noFill/>
        </p:spPr>
      </p:pic>
      <p:pic>
        <p:nvPicPr>
          <p:cNvPr id="36868" name="Рисунок 5" descr="S60098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851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4" descr="S6007260.JPG"/>
          <p:cNvPicPr>
            <a:picLocks noChangeAspect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6" descr="Фото00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3528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715000" y="5715000"/>
            <a:ext cx="2438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Встреча с пионерами нашего села</a:t>
            </a:r>
            <a:endParaRPr lang="ru-RU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6446838"/>
            <a:ext cx="33528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 День </a:t>
            </a:r>
            <a:r>
              <a:rPr lang="ru-RU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защитника Отечества</a:t>
            </a:r>
            <a:endParaRPr lang="ru-RU" i="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924800" cy="533400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Организация внеклассных мероприятий</a:t>
            </a:r>
          </a:p>
        </p:txBody>
      </p:sp>
      <p:pic>
        <p:nvPicPr>
          <p:cNvPr id="37891" name="Содержимое 6" descr="S600048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657600"/>
            <a:ext cx="3900488" cy="2925763"/>
          </a:xfrm>
        </p:spPr>
      </p:pic>
      <p:pic>
        <p:nvPicPr>
          <p:cNvPr id="37892" name="Picture 4" descr="S600045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94014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S600046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9382" y="3257550"/>
            <a:ext cx="8666018" cy="453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Конкурсная программа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«Славные сыны нашего Отечества»- посвященная Дню защитника Отечества</a:t>
            </a:r>
          </a:p>
        </p:txBody>
      </p:sp>
      <p:pic>
        <p:nvPicPr>
          <p:cNvPr id="7" name="Picture 6" descr="S60004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62865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eaLnBrk="1" hangingPunct="1"/>
            <a:r>
              <a:rPr lang="ru-RU" sz="3200" smtClean="0"/>
              <a:t>Исторический калейдоскоп «Война 1812 г.»</a:t>
            </a:r>
          </a:p>
        </p:txBody>
      </p:sp>
      <p:pic>
        <p:nvPicPr>
          <p:cNvPr id="39939" name="Содержимое 3" descr="S60049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609600"/>
            <a:ext cx="3911600" cy="2933700"/>
          </a:xfrm>
        </p:spPr>
      </p:pic>
      <p:pic>
        <p:nvPicPr>
          <p:cNvPr id="39940" name="Рисунок 6" descr="Птица Счастья 9кл 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191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7" descr="Птица Счастья 8 кл 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0386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9" descr="S60049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Содержимое 7" descr="SDC176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83312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«Как нет человека без самолюбия, так нет человека без любви к Отечеству, и эта любовь даёт воспитанию верный ключ к сердцу человека и могущественную опору для борьбы с его дурными природными, личными, семейными и родовыми наклонностями».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b="1" dirty="0" smtClean="0"/>
              <a:t>Ушинский К.Д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1809DD"/>
                </a:solidFill>
              </a:rPr>
              <a:t>Патриотическое воспитание </a:t>
            </a:r>
            <a:br>
              <a:rPr lang="ru-RU" sz="2800" b="1" smtClean="0">
                <a:solidFill>
                  <a:srgbClr val="1809DD"/>
                </a:solidFill>
              </a:rPr>
            </a:br>
            <a:r>
              <a:rPr lang="ru-RU" sz="2800" b="1" i="1" u="sng" smtClean="0">
                <a:solidFill>
                  <a:srgbClr val="1809DD"/>
                </a:solidFill>
              </a:rPr>
              <a:t> Цель:</a:t>
            </a:r>
            <a:r>
              <a:rPr lang="ru-RU" sz="2800" b="1" u="sng" smtClean="0">
                <a:solidFill>
                  <a:srgbClr val="1809DD"/>
                </a:solidFill>
              </a:rPr>
              <a:t> </a:t>
            </a:r>
            <a:r>
              <a:rPr lang="ru-RU" sz="2800" b="1" smtClean="0">
                <a:solidFill>
                  <a:srgbClr val="1809DD"/>
                </a:solidFill>
              </a:rPr>
              <a:t>создание условий для развития личности, обладающей важнейшими качествами гражданина – патриота своего Отчества, и способной успешно выполнять гражданские обязанности в мирное и военной время.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9718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u="sng">
                <a:solidFill>
                  <a:srgbClr val="7030A0"/>
                </a:solidFill>
              </a:rPr>
              <a:t>Задачи :</a:t>
            </a:r>
          </a:p>
          <a:p>
            <a:r>
              <a:rPr lang="ru-RU" sz="2400" b="1">
                <a:solidFill>
                  <a:srgbClr val="7030A0"/>
                </a:solidFill>
              </a:rPr>
              <a:t>- на примере своего края, воспитывать у детей любовь к нашей Родине, к русскому народу, наилучшие волевые и моральные качества, </a:t>
            </a:r>
          </a:p>
          <a:p>
            <a:r>
              <a:rPr lang="ru-RU" sz="2400" b="1">
                <a:solidFill>
                  <a:srgbClr val="7030A0"/>
                </a:solidFill>
              </a:rPr>
              <a:t>- воспитывать личность гражданина-патриота Родины, способного стать на защиту государственных интересов страны;</a:t>
            </a:r>
          </a:p>
          <a:p>
            <a:r>
              <a:rPr lang="ru-RU" sz="2400" b="1">
                <a:solidFill>
                  <a:srgbClr val="7030A0"/>
                </a:solidFill>
              </a:rPr>
              <a:t>- прививать учащимся любовь к своей Отчизне.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8458200" cy="4495800"/>
          </a:xfrm>
          <a:solidFill>
            <a:srgbClr val="FFCC00"/>
          </a:solidFill>
          <a:ln algn="in"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1809DD"/>
                </a:solidFill>
              </a:rPr>
              <a:t>Направления </a:t>
            </a:r>
            <a:br>
              <a:rPr lang="ru-RU" sz="4800" b="1" smtClean="0">
                <a:solidFill>
                  <a:srgbClr val="1809DD"/>
                </a:solidFill>
              </a:rPr>
            </a:br>
            <a:r>
              <a:rPr lang="ru-RU" sz="4800" b="1" smtClean="0">
                <a:solidFill>
                  <a:srgbClr val="1809DD"/>
                </a:solidFill>
              </a:rPr>
              <a:t>деятельности музея </a:t>
            </a:r>
            <a:br>
              <a:rPr lang="ru-RU" sz="4800" b="1" smtClean="0">
                <a:solidFill>
                  <a:srgbClr val="1809DD"/>
                </a:solidFill>
              </a:rPr>
            </a:br>
            <a:r>
              <a:rPr lang="ru-RU" sz="4800" b="1" smtClean="0">
                <a:solidFill>
                  <a:srgbClr val="1809DD"/>
                </a:solidFill>
              </a:rPr>
              <a:t> </a:t>
            </a:r>
            <a:r>
              <a:rPr lang="ru-RU" sz="7200" b="1" smtClean="0">
                <a:solidFill>
                  <a:srgbClr val="FF0000"/>
                </a:solidFill>
              </a:rPr>
              <a:t>«ЭПОХА»</a:t>
            </a:r>
            <a:r>
              <a:rPr lang="ru-RU" sz="4800" b="1" smtClean="0">
                <a:solidFill>
                  <a:srgbClr val="1809DD"/>
                </a:solidFill>
              </a:rPr>
              <a:t/>
            </a:r>
            <a:br>
              <a:rPr lang="ru-RU" sz="4800" b="1" smtClean="0">
                <a:solidFill>
                  <a:srgbClr val="1809DD"/>
                </a:solidFill>
              </a:rPr>
            </a:br>
            <a:r>
              <a:rPr lang="ru-RU" sz="6000" b="1" smtClean="0">
                <a:solidFill>
                  <a:srgbClr val="FF0000"/>
                </a:solidFill>
              </a:rPr>
              <a:t>Э</a:t>
            </a:r>
            <a:r>
              <a:rPr lang="ru-RU" sz="2000" b="1" smtClean="0">
                <a:solidFill>
                  <a:srgbClr val="1809DD"/>
                </a:solidFill>
              </a:rPr>
              <a:t>кскурсоводы</a:t>
            </a:r>
            <a:r>
              <a:rPr lang="ru-RU" sz="4800" b="1" smtClean="0">
                <a:solidFill>
                  <a:srgbClr val="1809DD"/>
                </a:solidFill>
              </a:rPr>
              <a:t> </a:t>
            </a:r>
            <a:r>
              <a:rPr lang="ru-RU" sz="4800" b="1" smtClean="0">
                <a:solidFill>
                  <a:srgbClr val="FF0000"/>
                </a:solidFill>
              </a:rPr>
              <a:t>П</a:t>
            </a:r>
            <a:r>
              <a:rPr lang="ru-RU" sz="2000" b="1" smtClean="0">
                <a:solidFill>
                  <a:srgbClr val="1809DD"/>
                </a:solidFill>
              </a:rPr>
              <a:t>оисковики </a:t>
            </a:r>
            <a:r>
              <a:rPr lang="ru-RU" sz="4800" b="1" smtClean="0">
                <a:solidFill>
                  <a:srgbClr val="FF0000"/>
                </a:solidFill>
              </a:rPr>
              <a:t>О</a:t>
            </a:r>
            <a:r>
              <a:rPr lang="ru-RU" sz="2000" b="1" smtClean="0">
                <a:solidFill>
                  <a:srgbClr val="1809DD"/>
                </a:solidFill>
              </a:rPr>
              <a:t>формители </a:t>
            </a:r>
            <a:r>
              <a:rPr lang="ru-RU" sz="4800" b="1" smtClean="0">
                <a:solidFill>
                  <a:srgbClr val="FF0000"/>
                </a:solidFill>
              </a:rPr>
              <a:t>Х</a:t>
            </a:r>
            <a:r>
              <a:rPr lang="ru-RU" sz="2000" b="1" smtClean="0">
                <a:solidFill>
                  <a:srgbClr val="1809DD"/>
                </a:solidFill>
              </a:rPr>
              <a:t>ранители</a:t>
            </a:r>
            <a:r>
              <a:rPr lang="ru-RU" sz="4800" b="1" smtClean="0">
                <a:solidFill>
                  <a:srgbClr val="1809DD"/>
                </a:solidFill>
              </a:rPr>
              <a:t> </a:t>
            </a:r>
            <a:r>
              <a:rPr lang="ru-RU" sz="4800" b="1" smtClean="0">
                <a:solidFill>
                  <a:srgbClr val="FF0000"/>
                </a:solidFill>
              </a:rPr>
              <a:t>А</a:t>
            </a:r>
            <a:r>
              <a:rPr lang="ru-RU" sz="2000" b="1" smtClean="0">
                <a:solidFill>
                  <a:srgbClr val="1809DD"/>
                </a:solidFill>
              </a:rPr>
              <a:t>ктивисты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Экскурсии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286000"/>
          </a:xfrm>
        </p:spPr>
        <p:txBody>
          <a:bodyPr rtlCol="0">
            <a:normAutofit/>
          </a:bodyPr>
          <a:lstStyle/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живой контакт, взаимодействие с посетителями, способность передать особый мир исторической памяти, сохранённой в предметах которые говорят на своем «безмолвном» языке об исторических свершениях, событиях разных эпох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8" name="Рисунок 3" descr="S60082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 descr="S60072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953000" y="304800"/>
            <a:ext cx="3733800" cy="1828800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Воспитанники детского дома и детского сада</a:t>
            </a:r>
          </a:p>
        </p:txBody>
      </p:sp>
      <p:pic>
        <p:nvPicPr>
          <p:cNvPr id="22531" name="Рисунок 5" descr="S60098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2669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7" descr="S60049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10515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Содержимое 10" descr="DSCN9680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4510088" cy="3382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pPr eaLnBrk="1" hangingPunct="1"/>
            <a:r>
              <a:rPr lang="ru-RU" sz="2800" b="1" smtClean="0"/>
              <a:t>Тематика музейных уроков для учащихся 1-11 кл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 eaLnBrk="1" hangingPunct="1"/>
            <a:r>
              <a:rPr lang="ru-RU" sz="2000" i="1" u="sng" dirty="0" smtClean="0">
                <a:solidFill>
                  <a:srgbClr val="7030A0"/>
                </a:solidFill>
              </a:rPr>
              <a:t>для учащихся 1-4 классов</a:t>
            </a:r>
          </a:p>
          <a:p>
            <a:pPr eaLnBrk="1" hangingPunct="1">
              <a:buFont typeface="Arial" charset="0"/>
              <a:buNone/>
            </a:pP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1. «Наш музей» </a:t>
            </a:r>
            <a:r>
              <a:rPr lang="ru-RU" sz="2000" i="1" dirty="0" smtClean="0">
                <a:solidFill>
                  <a:srgbClr val="7030A0"/>
                </a:solidFill>
              </a:rPr>
              <a:t>(обзорная экскурсия)</a:t>
            </a:r>
            <a:endParaRPr lang="ru-RU" sz="2000" dirty="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2. </a:t>
            </a:r>
            <a:r>
              <a:rPr lang="ru-RU" sz="2000" b="1" dirty="0" smtClean="0">
                <a:solidFill>
                  <a:srgbClr val="7030A0"/>
                </a:solidFill>
              </a:rPr>
              <a:t>«Быль о том, как …»</a:t>
            </a:r>
            <a:r>
              <a:rPr lang="ru-RU" sz="2000" i="1" dirty="0" smtClean="0">
                <a:solidFill>
                  <a:srgbClr val="7030A0"/>
                </a:solidFill>
              </a:rPr>
              <a:t> (история возникновения села)</a:t>
            </a:r>
            <a:endParaRPr lang="ru-RU" sz="2000" dirty="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3. «Буквы разные писать» </a:t>
            </a:r>
            <a:r>
              <a:rPr lang="ru-RU" sz="2000" dirty="0" smtClean="0">
                <a:solidFill>
                  <a:srgbClr val="7030A0"/>
                </a:solidFill>
              </a:rPr>
              <a:t>(история </a:t>
            </a:r>
            <a:r>
              <a:rPr lang="ru-RU" sz="2000" i="1" dirty="0" smtClean="0">
                <a:solidFill>
                  <a:srgbClr val="7030A0"/>
                </a:solidFill>
              </a:rPr>
              <a:t>народного образования) </a:t>
            </a:r>
            <a:endParaRPr lang="ru-RU" sz="2000" dirty="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4. «В гостях у Марьи-искусницы»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(народно- прикладное творчество)</a:t>
            </a:r>
            <a:endParaRPr lang="ru-RU" sz="2000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ru-RU" sz="2000" i="1" u="sng" dirty="0" smtClean="0">
                <a:solidFill>
                  <a:srgbClr val="0070C0"/>
                </a:solidFill>
              </a:rPr>
              <a:t>для учащихся 5-8 классов</a:t>
            </a:r>
            <a:endParaRPr lang="ru-RU" sz="2000" u="sng" dirty="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1. «Наш музей»                            2. «Их именами названы улицы»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3. «Наша школа»                        4. «Музейные экспонаты»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2000" i="1" u="sng" dirty="0" smtClean="0">
                <a:solidFill>
                  <a:srgbClr val="00B050"/>
                </a:solidFill>
              </a:rPr>
              <a:t>для учащихся 9-11 классов</a:t>
            </a:r>
            <a:endParaRPr lang="ru-RU" sz="2000" u="sng" dirty="0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1. «Наш музей»</a:t>
            </a:r>
            <a:endParaRPr lang="ru-RU" sz="2000" dirty="0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2. «В лугах, у реки, под холмом…»</a:t>
            </a:r>
            <a:endParaRPr lang="ru-RU" sz="2000" dirty="0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3. «Выпускники нашей школы»</a:t>
            </a:r>
            <a:endParaRPr lang="ru-RU" sz="2000" dirty="0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4. «О том, что было, что прошло</a:t>
            </a:r>
            <a:r>
              <a:rPr lang="ru-RU" sz="2000" dirty="0" smtClean="0">
                <a:solidFill>
                  <a:srgbClr val="00B050"/>
                </a:solidFill>
              </a:rPr>
              <a:t>» </a:t>
            </a:r>
            <a:r>
              <a:rPr lang="ru-RU" sz="2000" i="1" dirty="0" smtClean="0">
                <a:solidFill>
                  <a:srgbClr val="00B050"/>
                </a:solidFill>
              </a:rPr>
              <a:t>Вчерашний день наших предков: духовная культура (традиции и современность, говоры нашего края)</a:t>
            </a:r>
            <a:endParaRPr lang="ru-RU" sz="2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2209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</a:t>
            </a:r>
            <a:r>
              <a:rPr lang="ru-RU" sz="2000" dirty="0" smtClean="0"/>
              <a:t>ово-исследовательской деятельностью музей занимается с самого начала своего существования. Тогда в качестве главной задачи была поставлена цель – сбор воспоминаний ветеранов и тружеников тыла Великой Отечественной войны. Накопляемые сведения были оформлены в соответствующих альбомах, которые сегодня хранятся наряду с Книгой Памяти участников с. </a:t>
            </a:r>
            <a:r>
              <a:rPr lang="ru-RU" sz="2000" dirty="0" err="1" smtClean="0"/>
              <a:t>Кочневского</a:t>
            </a:r>
            <a:r>
              <a:rPr lang="ru-RU" sz="2000" dirty="0" smtClean="0"/>
              <a:t> в экспозициях и используются при проведении экскурсий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5603" name="Рисунок 11" descr="Рисунок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41783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Анна Андреевн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Сбор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6576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0200" y="6324600"/>
            <a:ext cx="3733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b="1" i="0" kern="0" dirty="0">
                <a:latin typeface="+mn-lt"/>
                <a:cs typeface="+mn-cs"/>
              </a:rPr>
              <a:t>Пополнение экспонатами</a:t>
            </a:r>
          </a:p>
        </p:txBody>
      </p:sp>
      <p:pic>
        <p:nvPicPr>
          <p:cNvPr id="27652" name="Picture 11" descr="Анат Ильич и де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352800"/>
            <a:ext cx="4105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2400" y="6324600"/>
            <a:ext cx="4495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b="1" i="0" kern="0" dirty="0">
                <a:latin typeface="+mn-lt"/>
                <a:cs typeface="+mn-cs"/>
              </a:rPr>
              <a:t>Поиск родственников погибших</a:t>
            </a:r>
          </a:p>
        </p:txBody>
      </p:sp>
      <p:pic>
        <p:nvPicPr>
          <p:cNvPr id="27654" name="Рисунок 10" descr="S6000180.JPG"/>
          <p:cNvPicPr>
            <a:picLocks noChangeAspect="1"/>
          </p:cNvPicPr>
          <p:nvPr/>
        </p:nvPicPr>
        <p:blipFill>
          <a:blip r:embed="rId4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13" descr="Фото013.jpg"/>
          <p:cNvPicPr>
            <a:picLocks noChangeAspect="1"/>
          </p:cNvPicPr>
          <p:nvPr/>
        </p:nvPicPr>
        <p:blipFill>
          <a:blip r:embed="rId5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000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495800" y="152400"/>
            <a:ext cx="4114800" cy="381000"/>
          </a:xfrm>
          <a:solidFill>
            <a:schemeClr val="bg2"/>
          </a:solidFill>
          <a:ln algn="in">
            <a:solidFill>
              <a:srgbClr val="00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 </a:t>
            </a:r>
            <a:r>
              <a:rPr lang="ru-RU" sz="2400" b="1" dirty="0" smtClean="0"/>
              <a:t>Поисковая деятельность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83820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b="1" i="0" kern="0" dirty="0">
                <a:latin typeface="+mn-lt"/>
                <a:cs typeface="+mn-cs"/>
              </a:rPr>
              <a:t>Сбор информации для альбома:  «Никто не забыт, ничто не забыто»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557</Words>
  <Application>Microsoft Office PowerPoint</Application>
  <PresentationFormat>Экран (4:3)</PresentationFormat>
  <Paragraphs>66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Литейная</vt:lpstr>
      <vt:lpstr>Слайд</vt:lpstr>
      <vt:lpstr>МКОУ Кочневская средняя общеобразовательная школа</vt:lpstr>
      <vt:lpstr>Презентация PowerPoint</vt:lpstr>
      <vt:lpstr>Патриотическое воспитание   Цель: создание условий для развития личности, обладающей важнейшими качествами гражданина – патриота своего Отчества, и способной успешно выполнять гражданские обязанности в мирное и военной время. </vt:lpstr>
      <vt:lpstr>Направления  деятельности музея   «ЭПОХА» Экскурсоводы Поисковики Оформители Хранители Активисты</vt:lpstr>
      <vt:lpstr>Экскурсии</vt:lpstr>
      <vt:lpstr>Воспитанники детского дома и детского сада</vt:lpstr>
      <vt:lpstr>Тематика музейных уроков для учащихся 1-11 кл</vt:lpstr>
      <vt:lpstr>Презентация PowerPoint</vt:lpstr>
      <vt:lpstr>     Поисковая деятельность</vt:lpstr>
      <vt:lpstr>Поисковая работа</vt:lpstr>
      <vt:lpstr>Оформители</vt:lpstr>
      <vt:lpstr>Участники локальных войн и вооруженных конфликтов –выпускники Кочневской школы</vt:lpstr>
      <vt:lpstr>Презентация PowerPoint</vt:lpstr>
      <vt:lpstr>Активисты</vt:lpstr>
      <vt:lpstr>«Ах, война, что ты подлая сделала»  встреча с детьми погибших защитников Отечества</vt:lpstr>
      <vt:lpstr>«Свеча памяти»- посвящается 70 - летию начала Великой Отечественной войны</vt:lpstr>
      <vt:lpstr>Организация внеклассных мероприятий</vt:lpstr>
      <vt:lpstr>Исторический калейдоскоп «Война 1812 г.»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58</cp:revision>
  <cp:lastPrinted>1601-01-01T00:00:00Z</cp:lastPrinted>
  <dcterms:created xsi:type="dcterms:W3CDTF">1601-01-01T00:00:00Z</dcterms:created>
  <dcterms:modified xsi:type="dcterms:W3CDTF">2016-02-07T18:29:14Z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