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56" r:id="rId3"/>
    <p:sldId id="257" r:id="rId4"/>
    <p:sldId id="261" r:id="rId5"/>
    <p:sldId id="259" r:id="rId6"/>
    <p:sldId id="263" r:id="rId7"/>
    <p:sldId id="265" r:id="rId8"/>
    <p:sldId id="271" r:id="rId9"/>
    <p:sldId id="266" r:id="rId10"/>
    <p:sldId id="269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BA15C-C5D4-463A-817D-AF4893EE64EF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386C8-7068-4813-8143-610A32CD7E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386C8-7068-4813-8143-610A32CD7EF2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126D-787A-47D9-ABC3-458EA43D4B9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7466-3E63-4E71-B89B-FD43CA8E8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126D-787A-47D9-ABC3-458EA43D4B9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7466-3E63-4E71-B89B-FD43CA8E8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126D-787A-47D9-ABC3-458EA43D4B9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7466-3E63-4E71-B89B-FD43CA8E8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126D-787A-47D9-ABC3-458EA43D4B9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7466-3E63-4E71-B89B-FD43CA8E8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126D-787A-47D9-ABC3-458EA43D4B9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7466-3E63-4E71-B89B-FD43CA8E8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126D-787A-47D9-ABC3-458EA43D4B9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7466-3E63-4E71-B89B-FD43CA8E8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126D-787A-47D9-ABC3-458EA43D4B9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7466-3E63-4E71-B89B-FD43CA8E8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126D-787A-47D9-ABC3-458EA43D4B9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7466-3E63-4E71-B89B-FD43CA8E8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126D-787A-47D9-ABC3-458EA43D4B9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7466-3E63-4E71-B89B-FD43CA8E8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126D-787A-47D9-ABC3-458EA43D4B9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7466-3E63-4E71-B89B-FD43CA8E8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126D-787A-47D9-ABC3-458EA43D4B9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7466-3E63-4E71-B89B-FD43CA8E8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C126D-787A-47D9-ABC3-458EA43D4B9C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7466-3E63-4E71-B89B-FD43CA8E8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-yroky.ru/load/0-0-1-15486-20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86455"/>
            <a:ext cx="8229600" cy="107154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0"/>
            <a:ext cx="864399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elaxedModerately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Развитие познавательных и творческих способностей детей в группе продленного дня.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6072206"/>
            <a:ext cx="785814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ВоспитательГПД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Арданова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</a:t>
            </a:r>
            <a:r>
              <a:rPr lang="ru-RU" sz="2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Анжелика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 Ивановна.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60007" dir="5400000" sy="-100000" algn="bl" rotWithShape="0"/>
              </a:effectLst>
            </a:endParaRPr>
          </a:p>
        </p:txBody>
      </p:sp>
      <p:pic>
        <p:nvPicPr>
          <p:cNvPr id="8" name="Рисунок 7" descr="0040686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3240" y="3467384"/>
            <a:ext cx="2500330" cy="215082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Игры-головоломки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Игры-головоломки геометрического характера такие как «Монгольская игра-головоломка», «</a:t>
            </a:r>
            <a:r>
              <a:rPr lang="ru-RU" sz="12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Пентамино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», «</a:t>
            </a:r>
            <a:r>
              <a:rPr lang="ru-RU" sz="12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Колумбово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яйцо» «Волшебный круг», «</a:t>
            </a:r>
            <a:r>
              <a:rPr lang="ru-RU" sz="12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Танграм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» часто называют «Геометрическим конструктором». Квадрат, круг, овал разрезаются на несколько частей, из которых можно сложить разнообразные сюжетные фигуры. Очень старинная китайская игра «</a:t>
            </a:r>
            <a:r>
              <a:rPr lang="ru-RU" sz="12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Танграм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», известна в Китае под названием </a:t>
            </a:r>
            <a:r>
              <a:rPr lang="ru-RU" sz="12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чи-чао-тю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(«хитроумный узор из семи частей»). Рассказывают, что Наполеон, когда находился в изгнании, часами составлял фигурки из семи элементов </a:t>
            </a:r>
            <a:r>
              <a:rPr lang="ru-RU" sz="12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танграма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– танов.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Эти игры вызывают интерес у детей необычностью и занимательностью. В ходе решения каждой новой задачи ребёнок включается в активный поиск пути решения, стремясь при этом к конечной цели – построению пространственной фигуры. Такие игры-головоломки требуют умственного и волевого напряжения, развивают у детей комбинаторные способности, образное и логическое мышление, смекалку, сообразительность, настойчивость, практические и умственные качества.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Обязательно знакомлю детей с правилами для игр-головоломок: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1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.Использовать для составления каждой фигуры все части квадрата, круга, овала.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2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.Соединять их только по граням, чтобы они плотно примыкали одна к другой.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3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.Не допускать наложения одной части на другую.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Затем осваиваем игры по этапам: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1 этап.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 Ознакомление детей с игрой, например «Волшебный круг». Одинаково окрашенный с обеих сторон, круг разрезается на 10 частей. Получается 4 одинаковых треугольника, остальные части попарно равные между собой, имеют сходство с фигурами треугольной формы, но одна из сторон у них закруглена. Дети рассматривают отдельные части, уточняют их название, соотношение частей по размерам.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2 этап.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 Составление сюжетных фигур по элементному изображению предмета, то есть механический подбор, копирование способа расположения частей игры. Достаточно предложить детям 2-3 силуэта. На рисунке фигура «Воин».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3 этап.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 Составление сюжетных фигур по частичному элементному изображению. Детям предлагают образцы, на которых указано место расположения одной - двух составных частей, остальные они должны расположить самостоятельно. На рисунке фигура «Кит».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4 этап.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 Составление сюжетных фигур по контурному или силуэтному образцу, на котором не видно ни одной составной части. В процессе предварительного анализа образца ребёнок должен зрительно расчленить сложную фигуру на составляющие элементы. После чего практически проверить своё предположение. Результаты решения детьми данных головоломок фиксируются в карте наблюдений. Аналогично организована работа с детьми по выполнению заданий на внимание, игр-заданий «Найди отличия», «Найди сходства», кроссвордов. Считаю, что такие игры тоже помогают детям развивать их интеллектуальные способности.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img_128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43966" y="6429372"/>
            <a:ext cx="500034" cy="42862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2852"/>
            <a:ext cx="8929718" cy="6572296"/>
          </a:xfrm>
        </p:spPr>
        <p:txBody>
          <a:bodyPr>
            <a:normAutofit/>
          </a:bodyPr>
          <a:lstStyle/>
          <a:p>
            <a:r>
              <a:rPr lang="ru-RU" sz="1200" dirty="0" smtClean="0">
                <a:solidFill>
                  <a:schemeClr val="tx1"/>
                </a:solidFill>
              </a:rPr>
              <a:t>Проведение в группе продлённого дня регулярных развивающих занятий, индивидуальная коррекционная работа со слабыми и сильными учениками, привлечение родителей, тесное сотрудничество с учителями позволяет повышать интеллектуальное развитие всех учащихся. Этой работой создаются условия для развития у детей познавательных интересов, стимулируется стремление ребёнка к размышлению и поиску, вызывая у него чувство уверенности в своих силах, в возможностях своего интеллекта. Во время таких занятий у учеников происходит становление и развитие форм самосознания и самоконтроля, исчезает боязнь ошибочных шагов, снижается тревожность и необоснованное беспокойство. Тем самым создаются необходимые личностные и интеллектуальные предпосылки для успешного протекания процесса обучения на следующих этапах.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 </a:t>
            </a:r>
          </a:p>
          <a:p>
            <a:endParaRPr lang="ru-RU" sz="11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img_128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6143644"/>
            <a:ext cx="1000100" cy="7143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2852"/>
            <a:ext cx="9144000" cy="6715148"/>
          </a:xfrm>
        </p:spPr>
        <p:txBody>
          <a:bodyPr>
            <a:normAutofit fontScale="25000" lnSpcReduction="20000"/>
          </a:bodyPr>
          <a:lstStyle/>
          <a:p>
            <a:r>
              <a:rPr lang="ru-RU" sz="1050" dirty="0" smtClean="0"/>
              <a:t>· </a:t>
            </a:r>
            <a:r>
              <a:rPr lang="ru-RU" sz="1050" dirty="0">
                <a:hlinkClick r:id="rId2"/>
              </a:rPr>
              <a:t>Скачать</a:t>
            </a:r>
            <a:r>
              <a:rPr lang="ru-RU" sz="1050" dirty="0" smtClean="0"/>
              <a:t>10.11.2013, 20:06</a:t>
            </a:r>
            <a:br>
              <a:rPr lang="ru-RU" sz="1050" dirty="0" smtClean="0"/>
            </a:b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Федеральный государственный образовательный стандарт начального общего образования предусматривает реализацию основной образовательной программы начального общего образования через урочную и внеурочную деятельность. Одной из моделей организации внеурочной деятельности обучающихся является работа групп продленного дня. </a:t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Группа продленного дня (далее – ГПД) является моделью организации внеурочной деятельности школьников, создает благоприятные условия для повышения эффективности выполнения обучающимися домашних заданий, способствует личностному росту детей. </a:t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В последние годы растет число групп продленного дня в образовательных учреждениях. В этом нет ничего удивительного, ведь большинство родителей и современных бабушек и дедушек значительную часть времени заняты на работе. Выбора у родителей нет, поэтому группы продленного дня все больше становятся одной из ведущих форм организации жизнедеятельности детей, их интеллектуального и нравственного развития. </a:t>
            </a:r>
          </a:p>
          <a:p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Следовательно, перед группами продленного дня стоят задачи: </a:t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• воспитания личности ребенка, </a:t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• обеспечения безопасности его жизни и здоровья. </a:t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Режим моей группы продленного дня строится в соответствии с гигиеническими и педагогическими требованиями. Он включает самоподготовку, внеурочную деятельность, занятия по интересам, экскурсии и прогулки, активный отдых детей и способствует снятию утомления, вызванного учебными нагрузками. </a:t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Одно из положений Концепции федеральных государственных образовательных стандартов общего образования второго поколения – формирование универсальных учебных действий (далее УУД) – означает умение учиться, обеспечивают целостность общекультурного, личностного и познавательного развития и саморазвития личности </a:t>
            </a:r>
            <a:r>
              <a:rPr lang="ru-RU" sz="4800" dirty="0">
                <a:solidFill>
                  <a:schemeClr val="tx1"/>
                </a:solidFill>
              </a:rPr>
              <a:t>В основу системы воспитания в ГПД должны быть положены следующие исходные принципы: </a:t>
            </a:r>
            <a:endParaRPr lang="ru-RU" sz="4800" dirty="0" smtClean="0">
              <a:solidFill>
                <a:schemeClr val="tx1"/>
              </a:solidFill>
            </a:endParaRPr>
          </a:p>
          <a:p>
            <a:r>
              <a:rPr lang="ru-RU" sz="4800" dirty="0">
                <a:solidFill>
                  <a:schemeClr val="tx1"/>
                </a:solidFill>
              </a:rPr>
              <a:t/>
            </a:r>
            <a:br>
              <a:rPr lang="ru-RU" sz="4800" dirty="0">
                <a:solidFill>
                  <a:schemeClr val="tx1"/>
                </a:solidFill>
              </a:rPr>
            </a:br>
            <a:r>
              <a:rPr lang="ru-RU" sz="4800" dirty="0">
                <a:solidFill>
                  <a:schemeClr val="tx1"/>
                </a:solidFill>
              </a:rPr>
              <a:t>1) принцип гуманистического воспитания; </a:t>
            </a:r>
            <a:endParaRPr lang="ru-RU" sz="4800" dirty="0" smtClean="0">
              <a:solidFill>
                <a:schemeClr val="tx1"/>
              </a:solidFill>
            </a:endParaRPr>
          </a:p>
          <a:p>
            <a:r>
              <a:rPr lang="ru-RU" sz="4800" dirty="0">
                <a:solidFill>
                  <a:schemeClr val="tx1"/>
                </a:solidFill>
              </a:rPr>
              <a:t/>
            </a:r>
            <a:br>
              <a:rPr lang="ru-RU" sz="4800" dirty="0">
                <a:solidFill>
                  <a:schemeClr val="tx1"/>
                </a:solidFill>
              </a:rPr>
            </a:br>
            <a:r>
              <a:rPr lang="ru-RU" sz="4800" dirty="0">
                <a:solidFill>
                  <a:schemeClr val="tx1"/>
                </a:solidFill>
              </a:rPr>
              <a:t>2) принцип личностно - ориентированного подхода. Развитие личности происходит в социуме, прежде всего в учебно-познавательной деятельности, в организации разнообразной и интересной жизни коллектива школы, в работе объединений по интересам, в свободном общении, в личной жизни растущего </a:t>
            </a:r>
            <a:r>
              <a:rPr lang="ru-RU" sz="4800" dirty="0" smtClean="0">
                <a:solidFill>
                  <a:schemeClr val="tx1"/>
                </a:solidFill>
              </a:rPr>
              <a:t>человека</a:t>
            </a:r>
          </a:p>
          <a:p>
            <a:r>
              <a:rPr lang="ru-RU" sz="4800" dirty="0" smtClean="0">
                <a:solidFill>
                  <a:schemeClr val="tx1"/>
                </a:solidFill>
              </a:rPr>
              <a:t>3</a:t>
            </a:r>
            <a:r>
              <a:rPr lang="ru-RU" sz="4800" dirty="0">
                <a:solidFill>
                  <a:schemeClr val="tx1"/>
                </a:solidFill>
              </a:rPr>
              <a:t>) принцип здоровье - сберегающий. Важно воспитать у школьников ответственное отношение к своему здоровью, как важнейшему элементу будущего благополучия, добиться у учащихся понимания того, что здоровый образ жизни – это норма. Составлена программа по </a:t>
            </a:r>
            <a:r>
              <a:rPr lang="ru-RU" sz="4800" dirty="0" err="1">
                <a:solidFill>
                  <a:schemeClr val="tx1"/>
                </a:solidFill>
              </a:rPr>
              <a:t>здоровьесбережению</a:t>
            </a:r>
            <a:r>
              <a:rPr lang="ru-RU" sz="4800" dirty="0">
                <a:solidFill>
                  <a:schemeClr val="tx1"/>
                </a:solidFill>
              </a:rPr>
              <a:t> воспитанников </a:t>
            </a:r>
            <a:r>
              <a:rPr lang="ru-RU" sz="4800" dirty="0" smtClean="0">
                <a:solidFill>
                  <a:schemeClr val="tx1"/>
                </a:solidFill>
              </a:rPr>
              <a:t>ГПД</a:t>
            </a:r>
          </a:p>
          <a:p>
            <a:r>
              <a:rPr lang="ru-RU" sz="4800" dirty="0">
                <a:solidFill>
                  <a:schemeClr val="tx1"/>
                </a:solidFill>
              </a:rPr>
              <a:t> 4) принцип познавательности: обязательный учет природы ребенка, его половозрастных особенностей, максимальное сближение развития и жизни детей с жизнью живой природы; </a:t>
            </a:r>
            <a:br>
              <a:rPr lang="ru-RU" sz="4800" dirty="0">
                <a:solidFill>
                  <a:schemeClr val="tx1"/>
                </a:solidFill>
              </a:rPr>
            </a:br>
            <a:r>
              <a:rPr lang="ru-RU" sz="4800" dirty="0">
                <a:solidFill>
                  <a:schemeClr val="tx1"/>
                </a:solidFill>
              </a:rPr>
              <a:t>5) принцип </a:t>
            </a:r>
            <a:r>
              <a:rPr lang="ru-RU" sz="4800" dirty="0" err="1">
                <a:solidFill>
                  <a:schemeClr val="tx1"/>
                </a:solidFill>
              </a:rPr>
              <a:t>деятельностного</a:t>
            </a:r>
            <a:r>
              <a:rPr lang="ru-RU" sz="4800" dirty="0">
                <a:solidFill>
                  <a:schemeClr val="tx1"/>
                </a:solidFill>
              </a:rPr>
              <a:t> подхода. Воспитание через организацию интересной для ребенка деятельности: игровой, познавательной, трудовой, </a:t>
            </a:r>
            <a:r>
              <a:rPr lang="ru-RU" sz="4800" dirty="0" err="1">
                <a:solidFill>
                  <a:schemeClr val="tx1"/>
                </a:solidFill>
              </a:rPr>
              <a:t>досуговой</a:t>
            </a:r>
            <a:r>
              <a:rPr lang="ru-RU" sz="4800" dirty="0">
                <a:solidFill>
                  <a:schemeClr val="tx1"/>
                </a:solidFill>
              </a:rPr>
              <a:t>, </a:t>
            </a:r>
            <a:r>
              <a:rPr lang="ru-RU" sz="4800" dirty="0" smtClean="0">
                <a:solidFill>
                  <a:schemeClr val="tx1"/>
                </a:solidFill>
              </a:rPr>
              <a:t>творческой.</a:t>
            </a:r>
          </a:p>
          <a:p>
            <a:endParaRPr lang="ru-RU" sz="4800" dirty="0" smtClean="0">
              <a:solidFill>
                <a:schemeClr val="tx1"/>
              </a:solidFill>
            </a:endParaRPr>
          </a:p>
          <a:p>
            <a:r>
              <a:rPr lang="ru-RU" sz="4800" dirty="0">
                <a:solidFill>
                  <a:schemeClr val="tx1"/>
                </a:solidFill>
              </a:rPr>
              <a:t/>
            </a:r>
            <a:br>
              <a:rPr lang="ru-RU" sz="4800" dirty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НАПРАВЛЕНИЯ ПЕДАГОГИЧЕСКОЙ ДЕЯТЕЛЬНОСТИ: </a:t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• Обучать учащихся рациональным приемам восприятия и переработки информации во внеурочной деятельности, при приготовлении домашнего задания; </a:t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• Повышение качества выполнения домашних заданий; нацеливание детей на результативную работу. </a:t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• Улучшение поведения отдельных учащихся и группы в целом. </a:t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• Активизация познавательной деятельности учащихся. 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sz="4800" dirty="0" smtClean="0"/>
          </a:p>
          <a:p>
            <a:endParaRPr lang="ru-RU" sz="4800" dirty="0"/>
          </a:p>
        </p:txBody>
      </p:sp>
      <p:pic>
        <p:nvPicPr>
          <p:cNvPr id="4" name="Рисунок 3" descr="img_128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6143645"/>
            <a:ext cx="1102779" cy="7143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001156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b="1" dirty="0" smtClean="0"/>
              <a:t> • </a:t>
            </a:r>
            <a:r>
              <a:rPr lang="ru-RU" sz="1200" dirty="0" smtClean="0"/>
              <a:t>Развитие творческих способностей. </a:t>
            </a:r>
            <a:br>
              <a:rPr lang="ru-RU" sz="1200" dirty="0" smtClean="0"/>
            </a:br>
            <a:r>
              <a:rPr lang="ru-RU" sz="1200" dirty="0" smtClean="0"/>
              <a:t>• Способствовать развитию самостоятельности, инициативы, творчества в коллективе. </a:t>
            </a:r>
            <a:br>
              <a:rPr lang="ru-RU" sz="1200" dirty="0" smtClean="0"/>
            </a:br>
            <a:r>
              <a:rPr lang="ru-RU" sz="1200" dirty="0" smtClean="0"/>
              <a:t>• Воспитывать в детях потребность в здоровом образе жизни; соблюдение гигиенических норм, режима дня. </a:t>
            </a:r>
            <a:br>
              <a:rPr lang="ru-RU" sz="1200" dirty="0" smtClean="0"/>
            </a:br>
            <a:r>
              <a:rPr lang="ru-RU" sz="1200" dirty="0" smtClean="0"/>
              <a:t>• Воспитывать в детях чувство самоуважения, уважения к членам своей семьи, окружающим его людям. </a:t>
            </a:r>
            <a:br>
              <a:rPr lang="ru-RU" sz="1200" dirty="0" smtClean="0"/>
            </a:br>
            <a:r>
              <a:rPr lang="ru-RU" sz="1200" dirty="0" smtClean="0"/>
              <a:t>• Воспитание чувства доброты у детей, т. е. умение радоваться успехам своих товарищей, достойно переживать свои неудачи и быть рядом, когда неудача постигла другого. </a:t>
            </a:r>
            <a:br>
              <a:rPr lang="ru-RU" sz="1200" dirty="0" smtClean="0"/>
            </a:br>
            <a:r>
              <a:rPr lang="ru-RU" sz="1200" dirty="0" smtClean="0"/>
              <a:t>• Развивать память, речь, мышление, воображение, внимание у детей. </a:t>
            </a:r>
            <a:br>
              <a:rPr lang="ru-RU" sz="1200" dirty="0" smtClean="0"/>
            </a:br>
            <a:r>
              <a:rPr lang="ru-RU" sz="1200" dirty="0" smtClean="0"/>
              <a:t>• Развивать любознательность ребят, увлечь их процессом познания. </a:t>
            </a:r>
            <a:br>
              <a:rPr lang="ru-RU" sz="1200" dirty="0" smtClean="0"/>
            </a:br>
            <a:r>
              <a:rPr lang="ru-RU" sz="1200" dirty="0" smtClean="0"/>
              <a:t>• Расширить представления быта ребят о нашем посёлке, научить любить его. </a:t>
            </a:r>
            <a:br>
              <a:rPr lang="ru-RU" sz="1200" dirty="0" smtClean="0"/>
            </a:br>
            <a:r>
              <a:rPr lang="ru-RU" sz="1200" dirty="0" smtClean="0"/>
              <a:t>Для достижения поставленных задач я использую комплекс занятий различной направленности: </a:t>
            </a:r>
            <a:br>
              <a:rPr lang="ru-RU" sz="1200" dirty="0" smtClean="0"/>
            </a:br>
            <a:r>
              <a:rPr lang="ru-RU" sz="1200" dirty="0" smtClean="0"/>
              <a:t>Самоподготовка один из основных этапов в режиме группы продленного дня. </a:t>
            </a:r>
            <a:br>
              <a:rPr lang="ru-RU" sz="1200" dirty="0" smtClean="0"/>
            </a:br>
            <a:r>
              <a:rPr lang="ru-RU" sz="1200" dirty="0" smtClean="0"/>
              <a:t>Самоподготовка - это обязательные ежедневные занятия, на которых школьники самостоятельно выполняют учебные задания и строго в определенное время. </a:t>
            </a:r>
            <a:br>
              <a:rPr lang="ru-RU" sz="1200" dirty="0" smtClean="0"/>
            </a:br>
            <a:r>
              <a:rPr lang="ru-RU" sz="1200" dirty="0" smtClean="0"/>
              <a:t>Цель самоподготовки - привитие учащимся навыков самообразовательной работы, которым в обыденной жизни придается огромное значение. </a:t>
            </a:r>
            <a:br>
              <a:rPr lang="ru-RU" sz="1200" dirty="0" smtClean="0"/>
            </a:br>
            <a:r>
              <a:rPr lang="ru-RU" sz="1200" dirty="0" smtClean="0"/>
              <a:t>Перед самоподготовкой группе ставится ряд задач: </a:t>
            </a:r>
            <a:br>
              <a:rPr lang="ru-RU" sz="1200" dirty="0" smtClean="0"/>
            </a:br>
            <a:r>
              <a:rPr lang="ru-RU" sz="1200" dirty="0" smtClean="0"/>
              <a:t>Закрепление и повторение изученного материала, </a:t>
            </a:r>
            <a:br>
              <a:rPr lang="ru-RU" sz="1200" dirty="0" smtClean="0"/>
            </a:br>
            <a:r>
              <a:rPr lang="ru-RU" sz="1200" dirty="0" smtClean="0"/>
              <a:t>• развитие интереса к учению, </a:t>
            </a:r>
            <a:br>
              <a:rPr lang="ru-RU" sz="1200" dirty="0" smtClean="0"/>
            </a:br>
            <a:r>
              <a:rPr lang="ru-RU" sz="1200" dirty="0" smtClean="0"/>
              <a:t>• приобретение школьниками навыков </a:t>
            </a:r>
            <a:br>
              <a:rPr lang="ru-RU" sz="1200" dirty="0" smtClean="0"/>
            </a:br>
            <a:r>
              <a:rPr lang="ru-RU" sz="1200" dirty="0" smtClean="0"/>
              <a:t>самостоятельной работы, </a:t>
            </a:r>
            <a:br>
              <a:rPr lang="ru-RU" sz="1200" dirty="0" smtClean="0"/>
            </a:br>
            <a:r>
              <a:rPr lang="ru-RU" sz="1200" dirty="0" smtClean="0"/>
              <a:t>• формирование исполнительских навыков. </a:t>
            </a:r>
            <a:br>
              <a:rPr lang="ru-RU" sz="1200" dirty="0" smtClean="0"/>
            </a:br>
            <a:r>
              <a:rPr lang="ru-RU" sz="1200" dirty="0" smtClean="0"/>
              <a:t>Как учебное занятие самоподготовка выполняет образовательные и воспитательные функции </a:t>
            </a:r>
            <a:br>
              <a:rPr lang="ru-RU" sz="1200" dirty="0" smtClean="0"/>
            </a:br>
            <a:r>
              <a:rPr lang="ru-RU" sz="1200" dirty="0" smtClean="0"/>
              <a:t>Образовательные функции: </a:t>
            </a:r>
            <a:br>
              <a:rPr lang="ru-RU" sz="1200" dirty="0" smtClean="0"/>
            </a:br>
            <a:r>
              <a:rPr lang="ru-RU" sz="1200" dirty="0" smtClean="0"/>
              <a:t>• информационная (закрепление и </a:t>
            </a:r>
            <a:br>
              <a:rPr lang="ru-RU" sz="1200" dirty="0" smtClean="0"/>
            </a:br>
            <a:r>
              <a:rPr lang="ru-RU" sz="1200" dirty="0" smtClean="0"/>
              <a:t>повторение знаний полученных на уроках); </a:t>
            </a:r>
            <a:br>
              <a:rPr lang="ru-RU" sz="1200" dirty="0" smtClean="0"/>
            </a:br>
            <a:r>
              <a:rPr lang="ru-RU" sz="1200" dirty="0" smtClean="0"/>
              <a:t>• развивающая функция (развитие </a:t>
            </a:r>
            <a:br>
              <a:rPr lang="ru-RU" sz="1200" dirty="0" smtClean="0"/>
            </a:br>
            <a:r>
              <a:rPr lang="ru-RU" sz="1200" dirty="0" smtClean="0"/>
              <a:t>внимания, памяти, мышления, речи детей.); </a:t>
            </a:r>
          </a:p>
          <a:p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В своей работе для успешности выполнения домашних заданий, развития способностей детей я провожу беседу - как выполнять домашнее задание. </a:t>
            </a:r>
            <a:br>
              <a:rPr lang="ru-RU" sz="1200" dirty="0" smtClean="0"/>
            </a:br>
            <a:r>
              <a:rPr lang="ru-RU" sz="1200" dirty="0" smtClean="0"/>
              <a:t>Я как воспитатель во время самоподготовки поддерживаю необходимый для самостоятельной работы порядок и обеспечиваю успешное выполнение заданий всеми учениками, стремясь закрепить те знания, которые дети приобрели на уроках. Я должна побуждать ребенка к самостоятельному размышлению, всячески стимулировать его волевые усилия, развивать мыслительные и познавательные способности. </a:t>
            </a:r>
            <a:br>
              <a:rPr lang="ru-RU" sz="1200" dirty="0" smtClean="0"/>
            </a:br>
            <a:r>
              <a:rPr lang="ru-RU" sz="1200" dirty="0" smtClean="0"/>
              <a:t>Планирую игровую деятельность, я четко осознаю, на формирование каких навыков и умений должна быть направлена игра и какие способности детей она должна развивать. 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endParaRPr lang="ru-RU" sz="1200" dirty="0"/>
          </a:p>
        </p:txBody>
      </p:sp>
      <p:pic>
        <p:nvPicPr>
          <p:cNvPr id="4" name="Рисунок 3" descr="img_128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0"/>
            <a:ext cx="1214414" cy="78579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400" dirty="0" smtClean="0"/>
              <a:t>        Нестандартные игровые задания и упражнения на развитие творческих способностей я использую для того, чтобы сделать пребывание детей в ГПД более интересным и содержательным. Причем, проведение таких занятий регулярно, а не от случая к случаю, когда нечем занять заскучавших ребят. </a:t>
            </a:r>
            <a:br>
              <a:rPr lang="ru-RU" sz="1400" dirty="0" smtClean="0"/>
            </a:br>
            <a:r>
              <a:rPr lang="ru-RU" sz="1400" dirty="0" smtClean="0"/>
              <a:t>Игра является основным видом активности школьника, в процессе которой он упражняет силы, расширяет ориентировку, усваивает социальный опыт. </a:t>
            </a:r>
            <a:br>
              <a:rPr lang="ru-RU" sz="1400" dirty="0" smtClean="0"/>
            </a:br>
            <a:r>
              <a:rPr lang="ru-RU" sz="1400" dirty="0" smtClean="0"/>
              <a:t>Условия, необходимые для организации в начальной школе систематической работы по развитию познавательных интересов и способностей, очень трудно обеспечить на уроках, насыщенных учебным материалом. У воспитателей ГПД возможности гораздо шире: прогулки, экскурсии, спортивные часы, кружковая работа, клубные часы, время самоподготовки. </a:t>
            </a:r>
            <a:br>
              <a:rPr lang="ru-RU" sz="1400" dirty="0" smtClean="0"/>
            </a:br>
            <a:r>
              <a:rPr lang="ru-RU" sz="1400" dirty="0" smtClean="0"/>
              <a:t>, Таким образом, группа продленного дня обеспечивает единство урочной и внеурочной деятельности учащихся, способствует укреплению их здоровья, раскрывает и развивает индивидуальные способности, творческий потенциал младших школьников. </a:t>
            </a:r>
          </a:p>
          <a:p>
            <a:endParaRPr lang="ru-RU" sz="1400" dirty="0" smtClean="0"/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    Особое место в режиме ГПД отведено мероприятиям </a:t>
            </a:r>
            <a:r>
              <a:rPr lang="ru-RU" sz="1400" dirty="0" err="1" smtClean="0"/>
              <a:t>досугового</a:t>
            </a:r>
            <a:r>
              <a:rPr lang="ru-RU" sz="1400" dirty="0" smtClean="0"/>
              <a:t> направления и организации работы с детьми по интересам (беседы, викторины, конкурсы).</a:t>
            </a:r>
          </a:p>
          <a:p>
            <a:r>
              <a:rPr lang="ru-RU" sz="1400" dirty="0" smtClean="0"/>
              <a:t>     Что же делать, если уроки уже сделаны?</a:t>
            </a:r>
          </a:p>
          <a:p>
            <a:r>
              <a:rPr lang="ru-RU" sz="1400" dirty="0" smtClean="0"/>
              <a:t>      И здесь опять на помощь идет воспитатель – учитель группы продленного дня, внося свои творческие умения. Ребенку предлагаются игры, при помощи которых вырабатывается ловкость, находчивость, быстрота реакции, выдержка, активность. Это важнейший путь включения детей в учебную работу, способ обеспечения эмоционального отклика на воспитательные воздействия. При помощи игр, клубных часов, тематических бесед воспитатель делает жизнь детей в группе интересной и увлекательной. Например, мероприятия познавательного характера «Математический КВН», «Путешествие в страну «местоимению», «самый умелый» и </a:t>
            </a:r>
            <a:r>
              <a:rPr lang="ru-RU" sz="1400" dirty="0" err="1" smtClean="0"/>
              <a:t>т.д</a:t>
            </a:r>
            <a:endParaRPr lang="ru-RU" sz="1400" dirty="0" smtClean="0"/>
          </a:p>
          <a:p>
            <a:r>
              <a:rPr lang="ru-RU" sz="1400" dirty="0" smtClean="0"/>
              <a:t>     Задача воспитателей – сделать досуг рябят интересным, насыщенным разнообразным. Воспитатели нашей школы – педагоги с большим опытом педагогической работы. Они обладают творческим мышлением и имеют весь необходимый методический материал для индивидуальных и коллективных занятий.</a:t>
            </a:r>
          </a:p>
          <a:p>
            <a:r>
              <a:rPr lang="ru-RU" sz="1400" dirty="0" smtClean="0"/>
              <a:t>Школьник должен быть активным участником педагогического процесса, поэтому необходимо обеспечить условия для раскрытия и реализации потенциальных возможностей ребенка как равноправного субъекта учебной деятельности. Познавательная деятельность, направленная на обучение и развитие личности школьника, в таком случае реализуется в активно-игровой форме. Игра способствует внутреннему раскрепощению ученика (он перестает бояться сказать что-то не так, как надо, допустить ошибку и т. д.), проявлению творческой инициативы. Ролевые игры, проигрывание различных ситуаций позволяют детям выступать в самых разнообразных ролях, решать множество ситуативных задач без особого физического напряжения. Использование игровых ситуаций в учебном процессе, безусловно, дополнительный, и очень важный прием в реализации программ воспитания и обучения школьников. Каждый ребенок должен находиться в активной жизненной позиции, взаимодействовать с партнерами по деятельности, соотносить свои интересы с интересами учеников класса, узнавая себя через взаимоотношения с коллективом. Для достижения этой цели учителю нужно создать оптимальные дидактические условия, дать школьникам свободу, возможность </a:t>
            </a:r>
            <a:r>
              <a:rPr lang="ru-RU" sz="1400" dirty="0" err="1" smtClean="0"/>
              <a:t>самореализоваться</a:t>
            </a:r>
            <a:r>
              <a:rPr lang="ru-RU" sz="1400" dirty="0" smtClean="0"/>
              <a:t> и самоутвердится через взаимодействие с учащимися класса.</a:t>
            </a:r>
          </a:p>
          <a:p>
            <a:endParaRPr lang="ru-RU" dirty="0"/>
          </a:p>
        </p:txBody>
      </p:sp>
      <p:pic>
        <p:nvPicPr>
          <p:cNvPr id="4" name="Рисунок 3" descr="img_128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899" y="6072206"/>
            <a:ext cx="1000101" cy="78579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229600" cy="4525963"/>
          </a:xfrm>
        </p:spPr>
        <p:txBody>
          <a:bodyPr>
            <a:noAutofit/>
          </a:bodyPr>
          <a:lstStyle/>
          <a:p>
            <a:r>
              <a:rPr lang="ru-RU" sz="1200" i="1" dirty="0" smtClean="0"/>
              <a:t>Положительное </a:t>
            </a:r>
            <a:r>
              <a:rPr lang="ru-RU" sz="1200" i="1" dirty="0"/>
              <a:t>воздействие на человека, а тем более на маленького ученика оказывает природа. Уроки, которые проводятся на открытом пространстве, не вызывают у ребенка психологического напряжения, помогают ему преодолеть барьеры в общении с одноклассниками и учителем, создают условия для его самовыражения. Создание выше предложенных педагогических условий для обучения детей в школе позволит стимулировать их учебно-познавательную деятельность, предопределить здоровую основу развития личности младшего школьника, направит организацию обучения на здоровый образ </a:t>
            </a:r>
            <a:r>
              <a:rPr lang="ru-RU" sz="1200" i="1" dirty="0" smtClean="0"/>
              <a:t>жизни</a:t>
            </a:r>
          </a:p>
          <a:p>
            <a:r>
              <a:rPr lang="ru-RU" sz="1200" i="1" dirty="0" smtClean="0"/>
              <a:t>В современном мире не многие родители отпускают учеников младших классов одних на улицу, и это правильно. Но при этом родители не часто ходят с детьми гулять. В ГПД дети каждый день ходят на прогулку, где организованно играют в игры, развивающие смекалку, координацию движений, силу и ловкость. Такая прогулка даёт детям возможность сбросить накопившуюся энергию и усталость. 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200" dirty="0" smtClean="0"/>
              <a:t>Досугу уделяется большое внимание. Досуг ребят посещающих ГПД насыщенный, интересный, разнообразный. В свободное время комбинируются и чередуются различные виды деятельности. То есть досуг включает в себя творческие занятия, коллективные и индивидуальные формы досуга, активную игровую деятельность. Например, при проведении занятия - «Скажем: -«Нет!» вредным привычкам».- дети изготавливают плакат по теме. Дают ему название «Дерево жизни». Кто- то рисует тёмную сторону дерева, кто-то светлую, другие - вырезают подготовленные привычки вредные и полезные, третьи наклеивают, все помогают их правильно распределить на сторонах дерева. Все берут участие. Получается, что дети не просто слушают, но берут активное и осознанное участие, применяют полученные знания и учат других - коллективная работа выставляется на всеобщее обозрение 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ГПД это активная коммуникативная среда, в которой проходит общение на разных уровнях. То есть дети общаются между собой, причём не только во время </a:t>
            </a:r>
            <a:r>
              <a:rPr lang="ru-RU" sz="1200" dirty="0" err="1" smtClean="0"/>
              <a:t>досуговой</a:t>
            </a:r>
            <a:r>
              <a:rPr lang="ru-RU" sz="1200" dirty="0" smtClean="0"/>
              <a:t> деятельности, но и взаимодействуют на самоподготовке, во время обеда. 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То есть, дети осваивают общение: 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- деловое, светское (Например, на занятиях по теме «Телефонный этикет», дети получают </a:t>
            </a:r>
            <a:r>
              <a:rPr lang="ru-RU" sz="1200" i="1" dirty="0" smtClean="0"/>
              <a:t>попарно </a:t>
            </a:r>
            <a:r>
              <a:rPr lang="ru-RU" sz="1200" dirty="0" smtClean="0"/>
              <a:t>задания: «вы ошиблись номером», «вы позвонили другу, а трубку взяла мама, которая вас ещё не знает», «вы позвонили в школу, чтоб уточнить, когда начнутся занятия после каникул» и т.п. Эти ситуации дети продумывают, инсценируют, а потом все вместе комментируют увиденное); 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-игровое, учатся общаться со сверстниками и воспитателем (Например, во время игры «Много авторов» все садятся в круг. Воспитатель начинает рассказывать придуманную историю и останавливается на самом интересном месте. Его сосед продолжает рассказ, сочиняя его дальше и тоже прерывается в интересном месте. И так продолжается до последнего участника круга).</a:t>
            </a:r>
            <a:br>
              <a:rPr lang="ru-RU" sz="1200" dirty="0" smtClean="0"/>
            </a:br>
            <a:endParaRPr lang="ru-RU" sz="1200" dirty="0"/>
          </a:p>
        </p:txBody>
      </p:sp>
      <p:pic>
        <p:nvPicPr>
          <p:cNvPr id="4" name="Рисунок 3" descr="img_128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0"/>
            <a:ext cx="1102779" cy="71435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6858000"/>
          </a:xfrm>
        </p:spPr>
        <p:txBody>
          <a:bodyPr>
            <a:normAutofit fontScale="85000" lnSpcReduction="10000"/>
          </a:bodyPr>
          <a:lstStyle/>
          <a:p>
            <a:r>
              <a:rPr lang="ru-RU" sz="1200" dirty="0" smtClean="0"/>
              <a:t>Достигнуть творческого развития каждого ребенка можно за счет использования разнообразных видов творческой деятельности, активизации творческого мышления при проведении клубных часов, занятий, на прогулке, и во время игры.</a:t>
            </a:r>
          </a:p>
          <a:p>
            <a:r>
              <a:rPr lang="ru-RU" sz="1200" dirty="0" smtClean="0"/>
              <a:t>«Творчество обязательно должно являться нормальным и постоянным спутником детского развития». (Б. В. Давыдов). Творческое начало рождает в ребенке живую фантазию, воображение. В процессе творчества у него возникает интерес не только к результату, но и в первую очередь к процессу деятельности, в которой ученик открывает что-то новое для себя самого.</a:t>
            </a:r>
          </a:p>
          <a:p>
            <a:r>
              <a:rPr lang="ru-RU" sz="1200" dirty="0" smtClean="0"/>
              <a:t>В основе творчества лежит умение комбинировать старое в новые сочетания. Творчество дает переживание своей целостности, оно отражает внутренний мир ребенка, его стремления, желания. В момент творчества человек наиболее полно осознает себя как личность.</a:t>
            </a:r>
          </a:p>
          <a:p>
            <a:r>
              <a:rPr lang="ru-RU" sz="1200" dirty="0" smtClean="0"/>
              <a:t>Благоприятными условиями для формирования творческих способностей младших школьников является разнообразная деятельность в условиях группы продленного дня. В группе гибкая структура планирования, которая позволяет вносить коррективы в процесс деятельности, т. е. создаются условия для большей свободы творчества.</a:t>
            </a:r>
          </a:p>
          <a:p>
            <a:r>
              <a:rPr lang="ru-RU" sz="1200" dirty="0" smtClean="0"/>
              <a:t>Деятельность детей в группе продленного дня разнообразна и включает занятия, как в помещении, так и на улице, соответственно расширяется пространство и возможности для творчества. В группе находятся дети разного возраста, а это создает базу для обмена опытом, знаниями, практическими умениями и навыками.</a:t>
            </a:r>
          </a:p>
          <a:p>
            <a:r>
              <a:rPr lang="ru-RU" sz="1200" dirty="0" smtClean="0"/>
              <a:t>Дети в группе продленного дня находятся в ситуации, когда они стоят перед необходимостью проявлять самостоятельность, мыслить, </a:t>
            </a:r>
            <a:r>
              <a:rPr lang="ru-RU" sz="1200" dirty="0" err="1" smtClean="0"/>
              <a:t>саморазвиваться</a:t>
            </a:r>
            <a:r>
              <a:rPr lang="ru-RU" sz="1200" dirty="0" smtClean="0"/>
              <a:t> и проявлять творчество, поскольку нет строгого регулирования деятельностью каждого воспитанника в каждый момент времени.</a:t>
            </a:r>
          </a:p>
          <a:p>
            <a:r>
              <a:rPr lang="ru-RU" sz="1300" dirty="0" smtClean="0"/>
              <a:t>Активизации мыслительной деятельности учащихся, а также закреплению знаний, полученных на уроках, способствуют занимательные игры  с математическим содержанием, которые развивают сообразительность,  внимание, глазомер, смекалку, приучают размышлять.  В условиях занимательной игры более успешно усваиваются  разнообразные знания, умения и навыки, осуществляется умственное,  эстетическое, нравственное воспитание ребенка. Формируются такие  ценные качества личности, как выдержка, настойчивость, трудолюбие,  самокритичность, честность, объективность. В игровой деятельности  дети получают навыки групповой работы, то есть происходит развитие коммуникативных способностей и создается радостное рабочее настроение, что тоже немаловажно в условиях длительного пребывания детей в  школе. Стимулирует творческие и познавательные процессы. Способствует разрядке напряженности. Снимает утомление. В игре ребенок избавлен от ответственности за ошибки (сколько  хочешь, столько и ошибайся). Ведь это не урок, где все правильно или неправильно, где нельзя говорить «не знаю». Для развития личности детей  младшего школьного возраста в учебно-воспитательный процесс требуется включать  также дидактические игры и  упражнения познавательного и занимательного характера. Они позволяют безболезненно осуществлять переход от игровой деятельности  к учебной.</a:t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>Творчеству можно и нужно учить всех. Особенно если эта работа начата в младшем школьном возрасте. Все черты творческой деятельности неразрывно связаны с воображением, т. к. творческая деятельность предполагает выдвижение разных подходов, вариантов решения, рассмотрение предмета с разных сторон, умение придумывать оригинальный необычный способ решения. Естественно, что ребёнок создаёт субъективно- новое, т. е. новое для него самого, но это имеет важное общественное значение, потому что в ходе занятий  формируются его  способности личности. В процессе обучения воссоздающее воображение имеет очень большое значение, т. к. без него невозможно воспринимать и понимать учебный материал. Учение способствует развитию этого вида воображения. Кроме того, у младшего школьника воображение всё теснее связывается с его жизненным опытом, причём не остается бесплодным фантазированием, а постепенно становится побудителем к деятельности. Возникшие мысли и образы ребёнок стремится воплотить в реальные предметы.               Неспособных к творчеству нет!  Развить заложенную в каждом ребёнке способность к творчеству, воспитать у него качества, необходимые для того, чтобы в различных видах деятельности он мог преуспевать и как исполнитель и как творец, как этого требует реальная жизнь, - значит воспитывать поколение, которое будет преодолевать инертность форм и методов работы.                 Таким образом, группа продленного дня обеспечивает единство урочной и внеурочной деятельности учащихся, способствует укреплению их здоровья, раскрывает и развивает индивидуальные способности, творческий потенциал младших школьников. </a:t>
            </a:r>
            <a:endParaRPr lang="ru-RU" sz="1300" dirty="0"/>
          </a:p>
        </p:txBody>
      </p:sp>
      <p:pic>
        <p:nvPicPr>
          <p:cNvPr id="4" name="Рисунок 3" descr="img_128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6143644"/>
            <a:ext cx="1000100" cy="7143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011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Игровые логические задачи</a:t>
            </a:r>
            <a:endParaRPr lang="ru-RU" sz="1200" dirty="0" smtClean="0"/>
          </a:p>
          <a:p>
            <a:r>
              <a:rPr lang="ru-RU" sz="1200" dirty="0" smtClean="0"/>
              <a:t>Решение таких задач требует не угадывания, а размышления, рассуждения, оперирования знаниями по логическим правилам. В возрасте 6-8 лет формируются элементарные приёмы логического мышления. Они связаны с оперированием лишь одним суждением в целях раскрытия в нём знания, содержащегося в неявном виде. В первом классе мы решаем «Простые задачи», содержащие одно суждение. Они помогут детям решать задачи в косвенной форме, которые предлагает школьная программа по математике. Самостоятельно дети с такими задачами обычно не справляются.</a:t>
            </a:r>
          </a:p>
          <a:p>
            <a:r>
              <a:rPr lang="ru-RU" sz="1200" dirty="0" smtClean="0"/>
              <a:t>Например: Вера и </a:t>
            </a:r>
            <a:r>
              <a:rPr lang="ru-RU" sz="1200" dirty="0" err="1" smtClean="0"/>
              <a:t>Глаша</a:t>
            </a:r>
            <a:r>
              <a:rPr lang="ru-RU" sz="1200" dirty="0" smtClean="0"/>
              <a:t> пекли пирожки: кто-то с капустой, кто-то с яйцом. У </a:t>
            </a:r>
            <a:r>
              <a:rPr lang="ru-RU" sz="1200" dirty="0" err="1" smtClean="0"/>
              <a:t>Глаши</a:t>
            </a:r>
            <a:r>
              <a:rPr lang="ru-RU" sz="1200" dirty="0" smtClean="0"/>
              <a:t> не было пирожков с яйцом. Кто пёк пирожки с капустой? В папке «Простые задачи» представлено 150 простых задач шести видов.</a:t>
            </a:r>
          </a:p>
          <a:p>
            <a:r>
              <a:rPr lang="ru-RU" sz="1200" dirty="0" smtClean="0"/>
              <a:t>В 3-4 </a:t>
            </a:r>
            <a:r>
              <a:rPr lang="ru-RU" sz="1200" dirty="0" err="1" smtClean="0"/>
              <a:t>кл</a:t>
            </a:r>
            <a:r>
              <a:rPr lang="ru-RU" sz="1200" dirty="0" smtClean="0"/>
              <a:t>. в возрасте 8-10 лет, имеет смысл предлагать «Задачи непростые и несложные», решение которых связано с оперированием двух суждений. Это позволяет сделать полные умозаключения, где новое содержание выводится из данных суждений. Например, из суждений «Петя сильнее Васи» и «Вася сильнее Миши» можно сделать вывод, что «Петя сильнее Миши».</a:t>
            </a:r>
          </a:p>
          <a:p>
            <a:r>
              <a:rPr lang="ru-RU" sz="1200" dirty="0" smtClean="0"/>
              <a:t>Дети, регулярно решающие логические задачи, точнее рассуждают, легче делают выводы, успешнее и быстрее справляются с задачами по разным учебным предметам. Даже если просто решать подряд каждый день три-четыре задачи, то и в этом случае усилия не пропадут даром, т. к. приобретается самое главное в мыслительной деятельности – умение управлять собой в проблемных ситуациях.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2857496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img_128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6143644"/>
            <a:ext cx="1000100" cy="7143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Игры-головоломки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Игры-головоломки геометрического характера такие как «Монгольская игра-головоломка», «</a:t>
            </a:r>
            <a:r>
              <a:rPr lang="ru-RU" sz="12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Пентамино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», «</a:t>
            </a:r>
            <a:r>
              <a:rPr lang="ru-RU" sz="12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Колумбово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яйцо» «Волшебный круг», «</a:t>
            </a:r>
            <a:r>
              <a:rPr lang="ru-RU" sz="12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Танграм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» часто называют «Геометрическим конструктором». Квадрат, круг, овал разрезаются на несколько частей, из которых можно сложить разнообразные сюжетные фигуры. Очень старинная китайская игра «</a:t>
            </a:r>
            <a:r>
              <a:rPr lang="ru-RU" sz="12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Танграм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», известна в Китае под названием </a:t>
            </a:r>
            <a:r>
              <a:rPr lang="ru-RU" sz="12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чи-чао-тю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(«хитроумный узор из семи частей»). Рассказывают, что Наполеон, когда находился в изгнании, часами составлял фигурки из семи элементов </a:t>
            </a:r>
            <a:r>
              <a:rPr lang="ru-RU" sz="12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танграма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– танов.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Эти игры вызывают интерес у детей необычностью и занимательностью. В ходе решения каждой новой задачи ребёнок включается в активный поиск пути решения, стремясь при этом к конечной цели – построению пространственной фигуры. Такие игры-головоломки требуют умственного и волевого напряжения, развивают у детей комбинаторные способности, образное и логическое мышление, смекалку, сообразительность, настойчивость, практические и умственные качества.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Обязательно знакомлю детей с правилами для игр-головоломок: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1.Использовать для составления каждой фигуры все части квадрата, круга, овала.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2.Соединять их только по граням, чтобы они плотно примыкали одна к другой.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3.Не допускать наложения одной части на другую.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Затем осваиваем игры по этапам: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1 этап. 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Ознакомление детей с игрой, например «Волшебный круг». Одинаково окрашенный с обеих сторон, круг разрезается на 10 частей. Получается 4 одинаковых треугольника, остальные части попарно равные между собой, имеют сходство с фигурами треугольной формы, но одна из сторон у них закруглена. Дети рассматривают отдельные части, уточняют их название, соотношение частей по размерам.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2 этап. 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Составление сюжетных фигур по элементному изображению предмета, то есть механический подбор, копирование способа расположения частей игры. Достаточно предложить детям 2-3 силуэта. На рисунке фигура «Воин».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3 этап. 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Составление сюжетных фигур по частичному элементному изображению. Детям предлагают образцы, на которых указано место расположения одной - двух составных частей, остальные они должны расположить самостоятельно. На рисунке фигура «Кит».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4 этап. </a:t>
            </a:r>
            <a:r>
              <a:rPr lang="ru-RU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Составление сюжетных фигур по контурному или силуэтному образцу, на котором не видно ни одной составной части. В процессе предварительного анализа образца ребёнок должен зрительно расчленить сложную фигуру на составляющие элементы. После чего практически проверить своё предположение. Результаты решения детьми данных головоломок фиксируются в карте наблюдений. Аналогично организована работа с детьми по выполнению заданий на внимание, игр-заданий «Найди отличия», «Найди сходства», кроссвордов. Считаю, что такие игры тоже помогают детям развивать их интеллектуальные способности.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img_128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43644"/>
            <a:ext cx="1000100" cy="71435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Игровые задания</a:t>
            </a:r>
          </a:p>
          <a:p>
            <a:endParaRPr lang="ru-RU" sz="1200" dirty="0" smtClean="0"/>
          </a:p>
          <a:p>
            <a:r>
              <a:rPr lang="ru-RU" sz="1200" b="1" dirty="0" smtClean="0"/>
              <a:t>Задания на внимание</a:t>
            </a:r>
            <a:r>
              <a:rPr lang="ru-RU" sz="1200" dirty="0" smtClean="0"/>
              <a:t>. Хотя ребёнок шести-семи лет может регулировать своё поведение, непроизвольное внимание у него всё же преобладает. Поэтому необходимо развивать у ребёнка умение концентрировать своё внимание. Без внимания нет активного умственного развития. Детям трудно сосредоточиться на однообразной и малопривлекательной для них деятельности. Смена же картинок и игровых заданий даёт возможность ребёнку поработать с интересом. Выполнение таких заданий направлено на достижение ребёнком более высокого уровня психического и умственного развития, обеспечивающего произвольную регуляцию внимания, памяти, мышления, что в дальнейшем явится хорошей основой для успешного усвоения школьной программы.</a:t>
            </a:r>
          </a:p>
          <a:p>
            <a:endParaRPr lang="ru-RU" sz="1200" dirty="0" smtClean="0"/>
          </a:p>
          <a:p>
            <a:r>
              <a:rPr lang="ru-RU" sz="1200" b="1" dirty="0" smtClean="0"/>
              <a:t>Игры-задания «Найди отличия» </a:t>
            </a:r>
            <a:r>
              <a:rPr lang="ru-RU" sz="1200" dirty="0" smtClean="0"/>
              <a:t>представлены рисунками, одинаковыми по сюжету, но имеющими какие-то отличительные признаки в деталях. Они направлены на формирование у детей способностей целостного восприятия изображения, умения анализировать и сравнивать детали, устанавливать признаки отличий.</a:t>
            </a:r>
          </a:p>
          <a:p>
            <a:endParaRPr lang="ru-RU" sz="1200" dirty="0" smtClean="0"/>
          </a:p>
          <a:p>
            <a:r>
              <a:rPr lang="ru-RU" sz="1200" b="1" dirty="0" smtClean="0"/>
              <a:t>Игры-задания «Найди сходства». </a:t>
            </a:r>
            <a:r>
              <a:rPr lang="ru-RU" sz="1200" dirty="0" smtClean="0"/>
              <a:t>Обучение детей решению данных занимательных задач на поиск сходных признаков стараюсь направить на формирование у ребят умений осуществлять последовательные мыслительные операции. Они заключаются в анализе и сравнении предметов, выделении и обобщении признаков, их сопоставлении и установлении признаков сходства. Решая эти задачи, дети развивают в себе такие способности, как зрительное внимание и мыслительный анализ.</a:t>
            </a:r>
          </a:p>
          <a:p>
            <a:endParaRPr lang="ru-RU" sz="1200" dirty="0" smtClean="0"/>
          </a:p>
          <a:p>
            <a:r>
              <a:rPr lang="ru-RU" sz="1200" b="1" dirty="0" smtClean="0"/>
              <a:t>Кроссворды. </a:t>
            </a:r>
            <a:r>
              <a:rPr lang="ru-RU" sz="1200" dirty="0" smtClean="0"/>
              <a:t>Разгадывание кроссвордов – это увлекательная игра в слова, которая развивает у детей словесно-логическое мышление, умение подбирать варианты слов, близких по значению, то есть синонимы. Интерес к решению кроссвордов не появится сам, если его не прививать ребёнку.</a:t>
            </a:r>
          </a:p>
          <a:p>
            <a:endParaRPr lang="ru-RU" sz="1200" dirty="0" smtClean="0"/>
          </a:p>
          <a:p>
            <a:r>
              <a:rPr lang="ru-RU" sz="1200" b="1" dirty="0" smtClean="0"/>
              <a:t>Развивающие занятия «Учись учиться» во 2 классе</a:t>
            </a:r>
            <a:endParaRPr lang="ru-RU" sz="1200" dirty="0" smtClean="0"/>
          </a:p>
          <a:p>
            <a:r>
              <a:rPr lang="ru-RU" sz="1200" dirty="0" smtClean="0"/>
              <a:t>Во 2 классе 1 раз в неделю по пятницам провожу развивающие занятия «Учись учиться». Каждый ребёнок получает отдельный лист с заданиями, которые включают игры и упражнения, направленные на развитие памяти, внимания, наблюдательности, логического мышления. Эти занятия провожу по авторской программе Е. В. </a:t>
            </a:r>
            <a:r>
              <a:rPr lang="ru-RU" sz="1200" dirty="0" err="1" smtClean="0"/>
              <a:t>Языкановой</a:t>
            </a:r>
            <a:r>
              <a:rPr lang="ru-RU" sz="1200" dirty="0" smtClean="0"/>
              <a:t> одновременно как со всем классом, так и с группой детей, испытывающих трудности в учебной деятельности. Задания во времени не ограничиваю, пусть каждый ребёнок потратит столько времени, сколько ему нужно. В следующий раз, когда он встретит задание подобного типа, он справится с ним быстрее. Перед каждым заданием даю краткую инструкцию, а затем контролирую, правильно ли ребёнок его выполнил. Более слабые дети работают в группах, парах или коллективно, под руководством учителя.</a:t>
            </a:r>
          </a:p>
          <a:p>
            <a:r>
              <a:rPr lang="ru-RU" sz="1200" dirty="0" smtClean="0"/>
              <a:t>Если задание оказалось слишком трудным, его можно отложить на некоторое время, а потом вернуться. Оцениваю только успехи. Обучение должно быть победным!</a:t>
            </a:r>
          </a:p>
          <a:p>
            <a:r>
              <a:rPr lang="ru-RU" sz="1200" dirty="0" smtClean="0"/>
              <a:t>Задание </a:t>
            </a:r>
            <a:r>
              <a:rPr lang="ru-RU" sz="1200" b="1" dirty="0" smtClean="0"/>
              <a:t>«Найди лишнее слово».</a:t>
            </a:r>
            <a:endParaRPr lang="ru-RU" sz="1200" dirty="0" smtClean="0"/>
          </a:p>
          <a:p>
            <a:r>
              <a:rPr lang="ru-RU" sz="1200" dirty="0" smtClean="0"/>
              <a:t>Птица, самолёт, пчела, машина, бабочка.</a:t>
            </a:r>
          </a:p>
          <a:p>
            <a:r>
              <a:rPr lang="ru-RU" sz="1200" dirty="0" smtClean="0"/>
              <a:t>(В каждом ряду даётся 4-5 слов. Их можно классифицировать различным образом. Имеется качество или характеристика, которым подходят все слова, кроме одного, которое и должно быть вычеркнуто).</a:t>
            </a:r>
          </a:p>
          <a:p>
            <a:r>
              <a:rPr lang="ru-RU" sz="1200" dirty="0" smtClean="0"/>
              <a:t>Задание </a:t>
            </a:r>
            <a:r>
              <a:rPr lang="ru-RU" sz="1200" b="1" dirty="0" smtClean="0"/>
              <a:t>«Вставь недостающее слово».</a:t>
            </a:r>
            <a:endParaRPr lang="ru-RU" sz="1200" dirty="0"/>
          </a:p>
        </p:txBody>
      </p:sp>
      <p:pic>
        <p:nvPicPr>
          <p:cNvPr id="3" name="Рисунок 2" descr="img_128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58214" y="1"/>
            <a:ext cx="642910" cy="4286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1129</Words>
  <Application>Microsoft Office PowerPoint</Application>
  <PresentationFormat>Экран (4:3)</PresentationFormat>
  <Paragraphs>83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Nastya</dc:creator>
  <cp:lastModifiedBy>Nastya</cp:lastModifiedBy>
  <cp:revision>61</cp:revision>
  <dcterms:created xsi:type="dcterms:W3CDTF">2015-09-06T14:59:01Z</dcterms:created>
  <dcterms:modified xsi:type="dcterms:W3CDTF">2015-10-18T17:29:50Z</dcterms:modified>
</cp:coreProperties>
</file>