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9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14.03.2012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isco.com/go/connectedrepor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isco.com/web/RU/news/releases/txt/2010/102110b.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odzik.ru/articles/85-narkozavisimost.html" TargetMode="External"/><Relationship Id="rId2" Type="http://schemas.openxmlformats.org/officeDocument/2006/relationships/hyperlink" Target="http://godzik.ru/articles/227-pravda-o-pive.html" TargetMode="External"/><Relationship Id="rId1" Type="http://schemas.openxmlformats.org/officeDocument/2006/relationships/slideLayout" Target="../slideLayouts/slideLayout2.xml"/><Relationship Id="rId5" Type="http://schemas.openxmlformats.org/officeDocument/2006/relationships/hyperlink" Target="http://godzik.ru/articles/171-molodezh-ukraini-problemi-socialnoy-adaptacii.html" TargetMode="External"/><Relationship Id="rId4" Type="http://schemas.openxmlformats.org/officeDocument/2006/relationships/hyperlink" Target="http://godzik.ru/articles/128-molodost-i-molodezh.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571612"/>
            <a:ext cx="8229600" cy="2286016"/>
          </a:xfrm>
        </p:spPr>
        <p:txBody>
          <a:bodyPr>
            <a:normAutofit fontScale="90000"/>
          </a:bodyPr>
          <a:lstStyle/>
          <a:p>
            <a:r>
              <a:rPr lang="ru-RU" dirty="0" smtClean="0"/>
              <a:t>Общие проблемы использования информации всемирной сети для разрешения социальных проблем молодёжи</a:t>
            </a:r>
            <a:endParaRPr lang="ru-RU" dirty="0"/>
          </a:p>
        </p:txBody>
      </p:sp>
      <p:pic>
        <p:nvPicPr>
          <p:cNvPr id="1026" name="Picture 2" descr="C:\Users\Кирилл\Desktop\mir.gif"/>
          <p:cNvPicPr>
            <a:picLocks noChangeAspect="1" noChangeArrowheads="1"/>
          </p:cNvPicPr>
          <p:nvPr/>
        </p:nvPicPr>
        <p:blipFill>
          <a:blip r:embed="rId2" cstate="print"/>
          <a:srcRect/>
          <a:stretch>
            <a:fillRect/>
          </a:stretch>
        </p:blipFill>
        <p:spPr bwMode="auto">
          <a:xfrm>
            <a:off x="2857488" y="3643314"/>
            <a:ext cx="3571900" cy="3571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4709160"/>
          </a:xfrm>
        </p:spPr>
        <p:txBody>
          <a:bodyPr>
            <a:normAutofit lnSpcReduction="10000"/>
          </a:bodyPr>
          <a:lstStyle/>
          <a:p>
            <a:r>
              <a:rPr lang="ru-RU" sz="1100" dirty="0" smtClean="0"/>
              <a:t> </a:t>
            </a:r>
            <a:r>
              <a:rPr lang="ru-RU" sz="1100" dirty="0" smtClean="0"/>
              <a:t>По мнению исследователей из «</a:t>
            </a:r>
            <a:r>
              <a:rPr lang="ru-RU" sz="1100" dirty="0" err="1" smtClean="0"/>
              <a:t>Pew</a:t>
            </a:r>
            <a:r>
              <a:rPr lang="ru-RU" sz="1100" dirty="0" smtClean="0"/>
              <a:t> </a:t>
            </a:r>
            <a:r>
              <a:rPr lang="ru-RU" sz="1100" dirty="0" err="1" smtClean="0"/>
              <a:t>Research</a:t>
            </a:r>
            <a:r>
              <a:rPr lang="ru-RU" sz="1100" dirty="0" smtClean="0"/>
              <a:t> </a:t>
            </a:r>
            <a:r>
              <a:rPr lang="ru-RU" sz="1100" dirty="0" err="1" smtClean="0"/>
              <a:t>Center</a:t>
            </a:r>
            <a:r>
              <a:rPr lang="ru-RU" sz="1100" dirty="0" smtClean="0"/>
              <a:t>» сегодняшние подростки, проводящие массу времени в Интернете, совсем скоро смогут почувствовать и недостатки своей привычки. Возможно, из них вырастут профессионалы, способные принимать быстрые и аргументированные решения. Впрочем, не исключено что молодые люди будут испытывать сложности с концентрацией а их суждения окажутся слишком легковесными.</a:t>
            </a:r>
          </a:p>
          <a:p>
            <a:r>
              <a:rPr lang="ru-RU" sz="1100" dirty="0" smtClean="0"/>
              <a:t>В опросе, проводимом в рамках масштабного проекта «</a:t>
            </a:r>
            <a:r>
              <a:rPr lang="ru-RU" sz="1100" dirty="0" err="1" smtClean="0"/>
              <a:t>Pew</a:t>
            </a:r>
            <a:r>
              <a:rPr lang="ru-RU" sz="1100" dirty="0" smtClean="0"/>
              <a:t> </a:t>
            </a:r>
            <a:r>
              <a:rPr lang="ru-RU" sz="1100" dirty="0" err="1" smtClean="0"/>
              <a:t>Internet</a:t>
            </a:r>
            <a:r>
              <a:rPr lang="ru-RU" sz="1100" dirty="0" smtClean="0"/>
              <a:t> </a:t>
            </a:r>
            <a:r>
              <a:rPr lang="ru-RU" sz="1100" dirty="0" err="1" smtClean="0"/>
              <a:t>and</a:t>
            </a:r>
            <a:r>
              <a:rPr lang="ru-RU" sz="1100" dirty="0" smtClean="0"/>
              <a:t> </a:t>
            </a:r>
            <a:r>
              <a:rPr lang="ru-RU" sz="1100" dirty="0" err="1" smtClean="0"/>
              <a:t>American</a:t>
            </a:r>
            <a:r>
              <a:rPr lang="ru-RU" sz="1100" dirty="0" smtClean="0"/>
              <a:t> </a:t>
            </a:r>
            <a:r>
              <a:rPr lang="ru-RU" sz="1100" dirty="0" err="1" smtClean="0"/>
              <a:t>Life</a:t>
            </a:r>
            <a:r>
              <a:rPr lang="ru-RU" sz="1100" dirty="0" smtClean="0"/>
              <a:t>» приняли участие более 1000 человек, включая экспертов, критиков и обозревателей, имеющих непосредственное отношение к </a:t>
            </a:r>
            <a:r>
              <a:rPr lang="ru-RU" sz="1100" dirty="0" err="1" smtClean="0"/>
              <a:t>ИТ-индустрии</a:t>
            </a:r>
            <a:r>
              <a:rPr lang="ru-RU" sz="1100" dirty="0" smtClean="0"/>
              <a:t>, а также студентов высших учебных заведений. Сорок процентов респондентов занимаются научными исследованиями или являются сотрудниками колледжей и университетов, еще 12% трудятся в крупных технологических компаниях.</a:t>
            </a:r>
          </a:p>
          <a:p>
            <a:r>
              <a:rPr lang="ru-RU" sz="1100" dirty="0" smtClean="0"/>
              <a:t>Как объясняют организаторы, 55% участников опроса согласились с нарисованной радужной картинкой, согласно которой близкое знакомство с современными </a:t>
            </a:r>
            <a:r>
              <a:rPr lang="ru-RU" sz="1100" dirty="0" smtClean="0"/>
              <a:t>технологиями окажет исключительно положительный эффект на работоспособность молодых людей. Американцы, с юных лет обитающие в глобальной сети, будут без труда переключаться между различными задачами и быстрее отвечать на заданные вопросы, а также смогут похвастаться отсутствием задержек в мыслительных процессах.</a:t>
            </a:r>
          </a:p>
          <a:p>
            <a:r>
              <a:rPr lang="ru-RU" sz="1100" dirty="0" smtClean="0"/>
              <a:t>Впрочем, 42% респондентов придерживаются пессимистичной точки зрения. По их мнению, типичный представитель «поколения двухтысячных» будет в большей мере ориентирован на мгновенное получение результата, а его основными проблемами окажутся сложности с фокусированием внимания и слишком поверхностное мышление.</a:t>
            </a:r>
          </a:p>
          <a:p>
            <a:r>
              <a:rPr lang="ru-RU" sz="1100" dirty="0" smtClean="0"/>
              <a:t>«И та, и другая точки зрения имеют право на жизнь, а реальные молодые люди следующего десятилетия вполне могут содержать в себе черты обоих прогнозов, — считает профессор </a:t>
            </a:r>
            <a:r>
              <a:rPr lang="ru-RU" sz="1100" dirty="0" err="1" smtClean="0"/>
              <a:t>Джанна</a:t>
            </a:r>
            <a:r>
              <a:rPr lang="ru-RU" sz="1100" dirty="0" smtClean="0"/>
              <a:t> </a:t>
            </a:r>
            <a:r>
              <a:rPr lang="ru-RU" sz="1100" dirty="0" err="1" smtClean="0"/>
              <a:t>Андерсон</a:t>
            </a:r>
            <a:r>
              <a:rPr lang="ru-RU" sz="1100" dirty="0" smtClean="0"/>
              <a:t> (</a:t>
            </a:r>
            <a:r>
              <a:rPr lang="ru-RU" sz="1100" dirty="0" err="1" smtClean="0"/>
              <a:t>Janna</a:t>
            </a:r>
            <a:r>
              <a:rPr lang="ru-RU" sz="1100" dirty="0" smtClean="0"/>
              <a:t> </a:t>
            </a:r>
            <a:r>
              <a:rPr lang="ru-RU" sz="1100" dirty="0" err="1" smtClean="0"/>
              <a:t>Anderson</a:t>
            </a:r>
            <a:r>
              <a:rPr lang="ru-RU" sz="1100" dirty="0" smtClean="0"/>
              <a:t>), один из авторов исследования. — Более того, уже сейчас многие участники признаются, что информационные технологии занимают важную часть в их жизни и узнают себя в предлагаемых прогнозах».</a:t>
            </a:r>
          </a:p>
          <a:p>
            <a:r>
              <a:rPr lang="ru-RU" sz="1100" dirty="0" smtClean="0"/>
              <a:t>Респондентам предложили составить список ключевых качеств и навыков, которыми будут обладать молодые люди к 2020 году. Среди наиболее популярных ответов оказались способность к коллективному решению проблем, быстрый и эффективный поиск необходимых данных в сети и оценка качества собранной информации.</a:t>
            </a:r>
          </a:p>
          <a:p>
            <a:r>
              <a:rPr lang="ru-RU" sz="1100" dirty="0" smtClean="0"/>
              <a:t>«Способности к длительным размышлениям и глубокому анализу конкретной проблемы по-прежнему будут востребованы, однако, большинство людей смогут с легкостью обходиться без них», — уверен Джонатан Градин (</a:t>
            </a:r>
            <a:r>
              <a:rPr lang="ru-RU" sz="1100" dirty="0" err="1" smtClean="0"/>
              <a:t>Jonathan</a:t>
            </a:r>
            <a:r>
              <a:rPr lang="ru-RU" sz="1100" dirty="0" smtClean="0"/>
              <a:t> </a:t>
            </a:r>
            <a:r>
              <a:rPr lang="ru-RU" sz="1100" dirty="0" err="1" smtClean="0"/>
              <a:t>Grudin</a:t>
            </a:r>
            <a:r>
              <a:rPr lang="ru-RU" sz="1100" dirty="0" smtClean="0"/>
              <a:t>), исследователь из компании </a:t>
            </a:r>
            <a:r>
              <a:rPr lang="ru-RU" sz="1100" dirty="0" err="1" smtClean="0"/>
              <a:t>Microsoft</a:t>
            </a:r>
            <a:r>
              <a:rPr lang="ru-RU" sz="1100" dirty="0" smtClean="0"/>
              <a:t> и один из участников опроса. А </a:t>
            </a:r>
            <a:r>
              <a:rPr lang="ru-RU" sz="1100" dirty="0" err="1" smtClean="0"/>
              <a:t>Барри</a:t>
            </a:r>
            <a:r>
              <a:rPr lang="ru-RU" sz="1100" dirty="0" smtClean="0"/>
              <a:t> Чудаков (</a:t>
            </a:r>
            <a:r>
              <a:rPr lang="ru-RU" sz="1100" dirty="0" err="1" smtClean="0"/>
              <a:t>Barry</a:t>
            </a:r>
            <a:r>
              <a:rPr lang="ru-RU" sz="1100" dirty="0" smtClean="0"/>
              <a:t> </a:t>
            </a:r>
            <a:r>
              <a:rPr lang="ru-RU" sz="1100" dirty="0" err="1" smtClean="0"/>
              <a:t>Chudakov</a:t>
            </a:r>
            <a:r>
              <a:rPr lang="ru-RU" sz="1100" dirty="0" smtClean="0"/>
              <a:t>) из Университета Торонто, считает, что избежать влияния современных технологий на образ мышления смогут немногие. Именно по этой причине качества и умения «</a:t>
            </a:r>
            <a:r>
              <a:rPr lang="ru-RU" sz="1100" dirty="0" err="1" smtClean="0"/>
              <a:t>досетевой</a:t>
            </a:r>
            <a:r>
              <a:rPr lang="ru-RU" sz="1100" dirty="0" smtClean="0"/>
              <a:t> эпохи» будут цениться на вес золота.</a:t>
            </a:r>
          </a:p>
          <a:p>
            <a:endParaRPr lang="ru-RU" sz="1100" dirty="0" smtClean="0"/>
          </a:p>
        </p:txBody>
      </p:sp>
      <p:pic>
        <p:nvPicPr>
          <p:cNvPr id="5" name="Picture 2"/>
          <p:cNvPicPr>
            <a:picLocks noChangeAspect="1" noChangeArrowheads="1"/>
          </p:cNvPicPr>
          <p:nvPr/>
        </p:nvPicPr>
        <p:blipFill>
          <a:blip r:embed="rId2" cstate="print"/>
          <a:srcRect/>
          <a:stretch>
            <a:fillRect/>
          </a:stretch>
        </p:blipFill>
        <p:spPr bwMode="auto">
          <a:xfrm>
            <a:off x="6286512" y="4964920"/>
            <a:ext cx="2214546" cy="1893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4709160"/>
          </a:xfrm>
        </p:spPr>
        <p:txBody>
          <a:bodyPr>
            <a:normAutofit fontScale="40000" lnSpcReduction="20000"/>
          </a:bodyPr>
          <a:lstStyle/>
          <a:p>
            <a:r>
              <a:rPr lang="ru-RU" dirty="0" smtClean="0"/>
              <a:t> </a:t>
            </a:r>
          </a:p>
          <a:p>
            <a:r>
              <a:rPr lang="ru-RU" dirty="0" smtClean="0"/>
              <a:t>В поле зрения государства должна быть организация работы, направленная на поддержку социальных структур, занимающихся развитием детей, особенно детей, выделяющихся повышенными интеллектуальными способностями по сравнению со сверстниками. Оказание помощи в развитии таких детей на столь большой территории, какой является Россия без использования объединенной государственной и коммерческой системы телекоммуникаций осуществить практически невозможно. Поэтому стимулирование развития интеллектуальных услуг в сети, оказание помощи таким детям в режиме дистанционного персонального общения может быть действенным рычагом повышения интеллекта нации. </a:t>
            </a:r>
          </a:p>
          <a:p>
            <a:r>
              <a:rPr lang="ru-RU" dirty="0" smtClean="0"/>
              <a:t>В силу нелинейного развития Интернет ожидается дальнейший взрывной рост числа абонентов, преобладающая часть которых будут дети, студенты и люди в возрасте до 30 лет. Примечательно, что для персонального общения одаренных детей через Интернет с крупными учеными и специалистами в различных областях деятельности, не требуется огромных средств в силу российского менталитета – многие сделают это бесплатно. </a:t>
            </a:r>
            <a:br>
              <a:rPr lang="ru-RU" dirty="0" smtClean="0"/>
            </a:br>
            <a:r>
              <a:rPr lang="ru-RU" dirty="0" smtClean="0"/>
              <a:t>Организацией интеллектуального общения в Интернет с одаренными детьми и студентами могли бы заняться многочисленные общественные гуманитарные организации совместно с государственными структурами в системе науки и образования. Создание сетевых организаций социума с этой целью не вызовет неприятия ни одной общественной структуры, напротив, каждая из них для поднятия своего рейтинга выразит желание участвовать в этом процессе. Синергетический эффект, приращение в интеллектуальной системе коллективного разума гарантируется даже тогда, когда интеллектуальную помощь получит всего несколько десятков детей. </a:t>
            </a:r>
          </a:p>
          <a:p>
            <a:r>
              <a:rPr lang="ru-RU" dirty="0" smtClean="0"/>
              <a:t>Не менее серьезной должна быть работа государственных структур в области защиты прав и свобод граждан, поддержания здоровья, удовлетворения материальных потребностей граждан. Рассматривая вопросы оказания услуг государства гражданам страны, можно отметить, что пока реализованы они в сети Интернет могут быть с некоторыми ограничениями, связанными с невысоким числом абонентов российского сегмента сети Интернет. Здесь пока присутствуют преимущественно молодые люди, хотя социальный состав абонентов сети постоянно меняется. </a:t>
            </a:r>
          </a:p>
          <a:p>
            <a:r>
              <a:rPr lang="ru-RU" dirty="0" smtClean="0"/>
              <a:t>Одним из направлений социальной работы с использованием технологий Интернет могут быть службы трудоустройства и переобучения, службы адаптации и психологической помощи как механизм предотвращения последствий кризисных явлений. Синергетический эффект может быть получен в том случае, если удастся создать сетевую структуру неформальных объединений абонентов, групп по интересам, направленную на помощь отдельным индивидам. </a:t>
            </a:r>
            <a:br>
              <a:rPr lang="ru-RU" dirty="0" smtClean="0"/>
            </a:br>
            <a:r>
              <a:rPr lang="ru-RU" dirty="0" smtClean="0"/>
              <a:t>Каждый участник сетевой структуры может реализовать в этом процессе свои цели. Государство получит возможность более оперативного обслуживания граждан, снижение уровня безработицы. Фирмы получат возможность планировать и осуществлять подготовку кадров, в том числе на конкурсной основе. Организации системы образования создадут основу для набора контингента при проведении обучения. </a:t>
            </a:r>
          </a:p>
          <a:p>
            <a:endParaRPr lang="ru-RU" dirty="0"/>
          </a:p>
        </p:txBody>
      </p:sp>
      <p:pic>
        <p:nvPicPr>
          <p:cNvPr id="11268" name="Picture 4"/>
          <p:cNvPicPr>
            <a:picLocks noChangeAspect="1" noChangeArrowheads="1"/>
          </p:cNvPicPr>
          <p:nvPr/>
        </p:nvPicPr>
        <p:blipFill>
          <a:blip r:embed="rId2" cstate="print"/>
          <a:srcRect/>
          <a:stretch>
            <a:fillRect/>
          </a:stretch>
        </p:blipFill>
        <p:spPr bwMode="auto">
          <a:xfrm>
            <a:off x="0" y="4714860"/>
            <a:ext cx="214314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1100" dirty="0" smtClean="0"/>
              <a:t>П</a:t>
            </a:r>
            <a:endParaRPr lang="ru-RU" sz="1100" dirty="0"/>
          </a:p>
        </p:txBody>
      </p:sp>
      <p:sp>
        <p:nvSpPr>
          <p:cNvPr id="4" name="Прямоугольник 3"/>
          <p:cNvSpPr/>
          <p:nvPr/>
        </p:nvSpPr>
        <p:spPr>
          <a:xfrm>
            <a:off x="571472" y="571480"/>
            <a:ext cx="8286776" cy="5339923"/>
          </a:xfrm>
          <a:prstGeom prst="rect">
            <a:avLst/>
          </a:prstGeom>
        </p:spPr>
        <p:txBody>
          <a:bodyPr wrap="square">
            <a:spAutoFit/>
          </a:bodyPr>
          <a:lstStyle/>
          <a:p>
            <a:r>
              <a:rPr lang="ru-RU" sz="1100" dirty="0" smtClean="0"/>
              <a:t>               Рассмотрим </a:t>
            </a:r>
            <a:r>
              <a:rPr lang="ru-RU" sz="1100" dirty="0" smtClean="0"/>
              <a:t>более подробно возможную организацию службы трудоустройства с использованием технологий Интернет. Комплексный характер этой службе придаст создание интегрированных услуг в рамках специализированного Web-сервера социальной службы:</a:t>
            </a:r>
            <a:br>
              <a:rPr lang="ru-RU" sz="1100" dirty="0" smtClean="0"/>
            </a:br>
            <a:r>
              <a:rPr lang="ru-RU" sz="1100" dirty="0" smtClean="0"/>
              <a:t>1.Услуги трудоустройства, обеспечиваемые государством, могут включать следующие взаимодействия с абонентами сети в целях решения своих проблем или самоорганизации:</a:t>
            </a:r>
          </a:p>
          <a:p>
            <a:pPr lvl="0"/>
            <a:r>
              <a:rPr lang="ru-RU" sz="1100" dirty="0" smtClean="0"/>
              <a:t>создание условий для открытой публикации заявок на рабочие места;</a:t>
            </a:r>
          </a:p>
          <a:p>
            <a:pPr lvl="0"/>
            <a:r>
              <a:rPr lang="ru-RU" sz="1100" dirty="0" smtClean="0"/>
              <a:t>создание условий для открытой публикации предложений рабочих мест и требований к кандидатам на них;</a:t>
            </a:r>
          </a:p>
          <a:p>
            <a:pPr lvl="0"/>
            <a:r>
              <a:rPr lang="ru-RU" sz="1100" dirty="0" smtClean="0"/>
              <a:t>создание условий для открытой публикации по поводу произвола работодателей и чиновников, </a:t>
            </a:r>
          </a:p>
          <a:p>
            <a:pPr lvl="0"/>
            <a:r>
              <a:rPr lang="ru-RU" sz="1100" dirty="0" smtClean="0"/>
              <a:t>организация открытых дискуссий о проблемах и способах их решений по развитию рынка труда и созданию новых рабочих мест.</a:t>
            </a:r>
          </a:p>
          <a:p>
            <a:r>
              <a:rPr lang="ru-RU" sz="1100" dirty="0" smtClean="0"/>
              <a:t>2.Услуги, связанные с переподготовкой кадров по наиболее требуемым профессиям могут быть следующие:</a:t>
            </a:r>
          </a:p>
          <a:p>
            <a:pPr lvl="0"/>
            <a:r>
              <a:rPr lang="ru-RU" sz="1100" dirty="0" smtClean="0"/>
              <a:t>публикация результатов исследований по прогнозу потребностей в отдельных профессиях, организация дискуссий о достоинствах и трудностях этой группы профессий, подготовка навигационных страниц по возможностям получения данных профессий в своем регионе;</a:t>
            </a:r>
          </a:p>
          <a:p>
            <a:pPr lvl="0"/>
            <a:r>
              <a:rPr lang="ru-RU" sz="1100" dirty="0" smtClean="0"/>
              <a:t>предоставление возможности для дистанционного обучения по наиболее перспективным с точки зрения трудоустройства профессиям на льготных условиях, организация взаимодействия с этой целью с образовательными учреждениями;</a:t>
            </a:r>
          </a:p>
          <a:p>
            <a:pPr lvl="0"/>
            <a:r>
              <a:rPr lang="ru-RU" sz="1100" dirty="0" smtClean="0"/>
              <a:t>организация горячих линий по оказанию помощи в развитии профессиональных навыков в освоении новых профессий, решении профессиональных проблем; </a:t>
            </a:r>
          </a:p>
          <a:p>
            <a:r>
              <a:rPr lang="ru-RU" sz="1100" dirty="0" smtClean="0"/>
              <a:t>3.Услуги, связанные с психологической помощью гражданам, потерявшим работу, могут быть основаны на различных моделях социальной работы, адаптированных к условиям Интернет. </a:t>
            </a:r>
            <a:br>
              <a:rPr lang="ru-RU" sz="1100" dirty="0" smtClean="0"/>
            </a:br>
            <a:r>
              <a:rPr lang="ru-RU" sz="1100" dirty="0" smtClean="0"/>
              <a:t>Предложенные О. </a:t>
            </a:r>
            <a:r>
              <a:rPr lang="ru-RU" sz="1100" dirty="0" err="1" smtClean="0"/>
              <a:t>Бородкиной</a:t>
            </a:r>
            <a:r>
              <a:rPr lang="ru-RU" sz="1100" dirty="0" smtClean="0"/>
              <a:t> </a:t>
            </a:r>
            <a:r>
              <a:rPr lang="ru-RU" sz="1100" dirty="0" smtClean="0"/>
              <a:t>западные модели и технологии оказания психологической помощи, не могут быть применены в Интернет в неизменном виде в силу дистанционного характера взаимодействия. В то же время </a:t>
            </a:r>
            <a:r>
              <a:rPr lang="ru-RU" sz="1100" dirty="0" err="1" smtClean="0"/>
              <a:t>дистанционность</a:t>
            </a:r>
            <a:r>
              <a:rPr lang="ru-RU" sz="1100" dirty="0" smtClean="0"/>
              <a:t> может включить взаимопомощь абонентов сети, так как при этом не требуется называть подлинные имена, в дискуссиях часто применяется псевдоним, абонент может откровенно обсуждать свои проблемы в самоорганизующихся группах по преодолению кризиса личности, осознавая ситуацию, рассматривая различные варианты решения проблемы, принимая помощь или обращаясь за ней к абонентам сети. </a:t>
            </a:r>
          </a:p>
          <a:p>
            <a:r>
              <a:rPr lang="ru-RU" sz="1100" dirty="0" smtClean="0"/>
              <a:t>Роль профессионального социального психолога будет заключаться в формировании сетевой структуры по преодолению кризиса личности, создании групп интерактивных дискуссий (например, используя программу CHAT), в направлении разговоров в необходимое русло, создании условий для разрешения психологических проблем. Применение адаптированных к условиям сети моделей психологического воздействия может оказаться полезным не только при работе с отдельными индивидами. </a:t>
            </a:r>
            <a:br>
              <a:rPr lang="ru-RU" sz="1100" dirty="0" smtClean="0"/>
            </a:br>
            <a:r>
              <a:rPr lang="ru-RU" sz="1100" dirty="0" smtClean="0"/>
              <a:t>Изучение социальных процессов, в результате которых выявляются социальные проблемы, вызывающие кризисные явления, может привести к формированию социальных механизмов компенсации последствий социальных проблем, выражающихся в последующей реорганизации системы подготовки кадров с учетом потребностей общества.</a:t>
            </a:r>
            <a:endParaRPr lang="ru-RU" sz="11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0"/>
            <a:ext cx="8229600" cy="4709160"/>
          </a:xfrm>
        </p:spPr>
        <p:txBody>
          <a:bodyPr>
            <a:noAutofit/>
          </a:bodyPr>
          <a:lstStyle/>
          <a:p>
            <a:r>
              <a:rPr lang="ru-RU" sz="1100" b="1" dirty="0" smtClean="0"/>
              <a:t>Для современной молодежи жизнь без Интернета – не жизнь </a:t>
            </a:r>
          </a:p>
          <a:p>
            <a:r>
              <a:rPr lang="ru-RU" sz="1100" b="1" dirty="0" smtClean="0"/>
              <a:t>Объявлены </a:t>
            </a:r>
            <a:r>
              <a:rPr lang="ru-RU" sz="1100" b="1" dirty="0" smtClean="0"/>
              <a:t>результаты опроса студентов колледжей и молодых специалистов в 14 странах, включая Россию </a:t>
            </a:r>
            <a:endParaRPr lang="ru-RU" sz="1100" dirty="0" smtClean="0"/>
          </a:p>
          <a:p>
            <a:r>
              <a:rPr lang="ru-RU" sz="1100" dirty="0" smtClean="0"/>
              <a:t>Компания </a:t>
            </a:r>
            <a:r>
              <a:rPr lang="ru-RU" sz="1100" dirty="0" err="1" smtClean="0"/>
              <a:t>Cisco</a:t>
            </a:r>
            <a:r>
              <a:rPr lang="ru-RU" sz="1100" dirty="0" smtClean="0"/>
              <a:t> опубликовала результаты международного исследования, показавшего растущую роль компьютерных сетей в жизни людей. Это исследование по заказу </a:t>
            </a:r>
            <a:r>
              <a:rPr lang="ru-RU" sz="1100" dirty="0" err="1" smtClean="0"/>
              <a:t>Cisco</a:t>
            </a:r>
            <a:r>
              <a:rPr lang="ru-RU" sz="1100" dirty="0" smtClean="0"/>
              <a:t> провела независимая аналитическая компания </a:t>
            </a:r>
            <a:r>
              <a:rPr lang="ru-RU" sz="1100" dirty="0" err="1" smtClean="0"/>
              <a:t>InsightExpress</a:t>
            </a:r>
            <a:r>
              <a:rPr lang="ru-RU" sz="1100" dirty="0" smtClean="0"/>
              <a:t>. Ее специалисты организовали опрос 2.800 студентов колледжей и специалистов не старше 30 лет в Австралии, Бразилии, Великобритании, Германии, Индии, Испании, Италии, Канаде, Китае, Мексике, России, США, Франции и Японии (по 200 респондентов в каждой из 14 стран).</a:t>
            </a:r>
          </a:p>
          <a:p>
            <a:r>
              <a:rPr lang="ru-RU" sz="1100" dirty="0" smtClean="0"/>
              <a:t>Согласно результатам исследования, каждый третий студент колледжа и молодой специалист считает Интернет важнейшей для человека потребностью наравне с  воздухом, водой, едой и жильем. Кроме того, </a:t>
            </a:r>
            <a:r>
              <a:rPr lang="ru-RU" sz="1100" dirty="0" smtClean="0">
                <a:hlinkClick r:id="rId2"/>
              </a:rPr>
              <a:t>в опубликованном по этому поводу отчете компании </a:t>
            </a:r>
            <a:r>
              <a:rPr lang="ru-RU" sz="1100" dirty="0" err="1" smtClean="0">
                <a:hlinkClick r:id="rId2"/>
              </a:rPr>
              <a:t>Cisco</a:t>
            </a:r>
            <a:r>
              <a:rPr lang="ru-RU" sz="1100" dirty="0" smtClean="0"/>
              <a:t> утверждается, что более половины опрошенных уже не могут без Интернета жить и считают Всемирную сеть "неотъемлемой частью" своей жизни, причем более важной, чем автомобили, свидания и вечеринки.</a:t>
            </a:r>
          </a:p>
          <a:p>
            <a:r>
              <a:rPr lang="ru-RU" sz="1100" dirty="0" smtClean="0"/>
              <a:t>Исследование помогает лучше понять настроения, ожидания и поведенческие особенности нового поколения сотрудников и спрогнозировать их влияние на самые разные аспекты нашей жизни. В том числе проведенный опрос обнажил проблемы, с которыми сталкиваются организации, пытающиеся согласовать интересы работников старшего и молодого поколения и решить  множество новых задач в области мобильности, безопасности и повсеместного распространения информации с помощью различных технологий и систем – от </a:t>
            </a:r>
            <a:r>
              <a:rPr lang="ru-RU" sz="1100" dirty="0" err="1" smtClean="0"/>
              <a:t>виртуализированных</a:t>
            </a:r>
            <a:r>
              <a:rPr lang="ru-RU" sz="1100" dirty="0" smtClean="0"/>
              <a:t> центров обработки данных и облачных вычислений до традиционных проводных и беспроводных сетей.</a:t>
            </a:r>
          </a:p>
          <a:p>
            <a:pPr>
              <a:buNone/>
            </a:pPr>
            <a:r>
              <a:rPr lang="ru-RU" sz="1100" dirty="0" smtClean="0"/>
              <a:t> </a:t>
            </a:r>
          </a:p>
          <a:p>
            <a:r>
              <a:rPr lang="ru-RU" sz="1100" b="1" dirty="0" smtClean="0"/>
              <a:t>Интернет как одна из важнейших потребностей человека</a:t>
            </a:r>
            <a:endParaRPr lang="ru-RU" sz="1100" dirty="0" smtClean="0"/>
          </a:p>
          <a:p>
            <a:r>
              <a:rPr lang="ru-RU" sz="1100" dirty="0" smtClean="0"/>
              <a:t>            </a:t>
            </a:r>
            <a:r>
              <a:rPr lang="ru-RU" sz="1100" b="1" i="1" dirty="0" smtClean="0"/>
              <a:t>Интернет – наши воздух и вода</a:t>
            </a:r>
            <a:r>
              <a:rPr lang="ru-RU" sz="1100" dirty="0" smtClean="0"/>
              <a:t>. Как уже говорилось, 33 процента опрошенных считают Интернет такой же фундаментальной потребностью человека, как воздух, вода, еда и жилье. Практически половина респондентов (49 процентов студентов колледжей и 47 процентов молодых сотрудников) ответила, что Интернет "почти так же важен", как перечисленные выше ресурсы. Таким образом, четверо из каждых пяти студентов колледжей и молодых сотрудников считают Интернет одной из своих важнейших потребностей.</a:t>
            </a:r>
          </a:p>
          <a:p>
            <a:r>
              <a:rPr lang="ru-RU" sz="1100" dirty="0" smtClean="0"/>
              <a:t>            </a:t>
            </a:r>
            <a:r>
              <a:rPr lang="ru-RU" sz="1100" b="1" i="1" dirty="0" smtClean="0"/>
              <a:t>Ни дня без Интернета</a:t>
            </a:r>
            <a:r>
              <a:rPr lang="ru-RU" sz="1100" dirty="0" smtClean="0"/>
              <a:t>. Более половины респондентов (55 процентов студентов колледжей и 62 процента сотрудников) не мыслят себе жизнь без Интернета, ибо тот стал "неотъемлемой частью" их жизни.</a:t>
            </a:r>
          </a:p>
          <a:p>
            <a:r>
              <a:rPr lang="ru-RU" sz="1100" dirty="0" smtClean="0"/>
              <a:t>            </a:t>
            </a:r>
            <a:r>
              <a:rPr lang="ru-RU" sz="1100" b="1" i="1" dirty="0" smtClean="0"/>
              <a:t>Интернет как средство передвижения.</a:t>
            </a:r>
            <a:r>
              <a:rPr lang="ru-RU" sz="1100" dirty="0" smtClean="0"/>
              <a:t> Если бы студентам колледжей пришлось делать выбор между автомобилем и Интернетом, то две трети (64 процента) предпочли бы </a:t>
            </a:r>
            <a:r>
              <a:rPr lang="ru-RU" sz="1100" dirty="0" err="1" smtClean="0"/>
              <a:t>Интернет.</a:t>
            </a:r>
            <a:r>
              <a:rPr lang="ru-RU" sz="1100" b="1" dirty="0" err="1" smtClean="0"/>
              <a:t>Интернет</a:t>
            </a:r>
            <a:r>
              <a:rPr lang="ru-RU" sz="1100" b="1" dirty="0" smtClean="0"/>
              <a:t> </a:t>
            </a:r>
            <a:r>
              <a:rPr lang="ru-RU" sz="1100" b="1" dirty="0" smtClean="0"/>
              <a:t>ценнее любви и дружбы?</a:t>
            </a:r>
            <a:endParaRPr lang="ru-RU" sz="1100" dirty="0" smtClean="0"/>
          </a:p>
          <a:p>
            <a:r>
              <a:rPr lang="ru-RU" sz="1100" b="1" i="1" dirty="0" smtClean="0"/>
              <a:t>            Первая любовь.</a:t>
            </a:r>
            <a:r>
              <a:rPr lang="ru-RU" sz="1100" dirty="0" smtClean="0"/>
              <a:t>  40 процентов опрошенных студентов колледжей заявили, что Интернет для них важнее свиданий, встреч с друзьями и увлечения музыкой.</a:t>
            </a:r>
          </a:p>
          <a:p>
            <a:r>
              <a:rPr lang="ru-RU" sz="1100" dirty="0" smtClean="0"/>
              <a:t>            </a:t>
            </a:r>
            <a:r>
              <a:rPr lang="ru-RU" sz="1100" b="1" i="1" dirty="0" smtClean="0"/>
              <a:t>Социальная жизнь 2.0.</a:t>
            </a:r>
            <a:r>
              <a:rPr lang="ru-RU" sz="1100" dirty="0" smtClean="0"/>
              <a:t> Если прежние поколения предпочитали личное общение, то новое поколение более склонно к общению в режиме </a:t>
            </a:r>
            <a:r>
              <a:rPr lang="ru-RU" sz="1100" dirty="0" err="1" smtClean="0"/>
              <a:t>онлайн</a:t>
            </a:r>
            <a:r>
              <a:rPr lang="ru-RU" sz="1100" dirty="0" smtClean="0"/>
              <a:t>. 27 процентов опрошенных студентов колледжей считают взаимодействие через </a:t>
            </a:r>
            <a:r>
              <a:rPr lang="ru-RU" sz="1100" dirty="0" err="1" smtClean="0"/>
              <a:t>Facebook</a:t>
            </a:r>
            <a:r>
              <a:rPr lang="ru-RU" sz="1100" dirty="0" smtClean="0"/>
              <a:t> более ценным, чем вечеринки, свидания, музыка и прогулки с друзьями.</a:t>
            </a:r>
          </a:p>
          <a:p>
            <a:r>
              <a:rPr lang="ru-RU" sz="1100" b="1" dirty="0" smtClean="0"/>
              <a:t>Конец эпохи телевидения и газет?</a:t>
            </a:r>
            <a:endParaRPr lang="ru-RU" sz="1100" dirty="0" smtClean="0"/>
          </a:p>
          <a:p>
            <a:r>
              <a:rPr lang="ru-RU" sz="1100" dirty="0" smtClean="0"/>
              <a:t>            </a:t>
            </a:r>
            <a:r>
              <a:rPr lang="ru-RU" sz="1100" b="1" i="1" dirty="0" smtClean="0"/>
              <a:t>Ценность мобильных устройств.</a:t>
            </a:r>
            <a:r>
              <a:rPr lang="ru-RU" sz="1100" dirty="0" smtClean="0"/>
              <a:t> Две трети студентов колледжей (66 процентов) и более половины молодых сотрудников (58 процентов) считают мобильные устройства (ноутбуки, смартфоны, планшеты) "самой важной технологией" в их жизни.</a:t>
            </a:r>
          </a:p>
          <a:p>
            <a:endParaRPr lang="ru-RU" sz="11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0"/>
            <a:ext cx="8229600" cy="6166508"/>
          </a:xfrm>
        </p:spPr>
        <p:txBody>
          <a:bodyPr>
            <a:normAutofit fontScale="25000" lnSpcReduction="20000"/>
          </a:bodyPr>
          <a:lstStyle/>
          <a:p>
            <a:r>
              <a:rPr lang="ru-RU" sz="4400" b="1" i="1" dirty="0" smtClean="0"/>
              <a:t>            Нарастающее распространение смартфонов и мобильности</a:t>
            </a:r>
            <a:r>
              <a:rPr lang="ru-RU" sz="4400" dirty="0" smtClean="0"/>
              <a:t>. В будущем смартфон, скорее всего, заменит настольный компьютер в качестве основного пользовательского устройства в глобальных масштабах. Уже сегодня 19 процентов студентов колледжей называют смартфон своим "самым главным" устройством. Таким образом, по степени популярности смартфон вплотную приблизился к настольному компьютеру (его важнейшим устройством считают 20 процентов опрошенных студентов колледжей), причем популярность смартфона, очевидно, будет только расти по мере того, как все новые выпускники будут пополнять ряды сотрудников компаний. Кроме того, это побуждает вернуться к обсуждению вопроса о том, нужны ли вообще офисы, если человек может подключиться к Интернету и работать где угодно, в том числе дома и в общественных местах. В связи с этим уместно напомнить, что, согласно </a:t>
            </a:r>
            <a:r>
              <a:rPr lang="ru-RU" sz="4400" dirty="0" smtClean="0">
                <a:hlinkClick r:id="rId2"/>
              </a:rPr>
              <a:t>исследованию, организованному </a:t>
            </a:r>
            <a:r>
              <a:rPr lang="ru-RU" sz="4400" dirty="0" err="1" smtClean="0">
                <a:hlinkClick r:id="rId2"/>
              </a:rPr>
              <a:t>Cisco</a:t>
            </a:r>
            <a:r>
              <a:rPr lang="ru-RU" sz="4400" dirty="0" smtClean="0">
                <a:hlinkClick r:id="rId2"/>
              </a:rPr>
              <a:t> в 2010 году,</a:t>
            </a:r>
            <a:r>
              <a:rPr lang="ru-RU" sz="4400" dirty="0" smtClean="0"/>
              <a:t> уже тогда 60 процентов опрошенных сотрудников считали, что могут прекрасно работать вне офиса.</a:t>
            </a:r>
          </a:p>
          <a:p>
            <a:r>
              <a:rPr lang="ru-RU" sz="4400" dirty="0" smtClean="0"/>
              <a:t>            </a:t>
            </a:r>
            <a:r>
              <a:rPr lang="ru-RU" sz="4400" b="1" i="1" dirty="0" smtClean="0"/>
              <a:t>Падение популярности телевидения.</a:t>
            </a:r>
            <a:r>
              <a:rPr lang="ru-RU" sz="4400" dirty="0" smtClean="0"/>
              <a:t> Последний опрос четко указывает на тенденцию падения популярности телевидения среди студентов колледжей и молодых сотрудников, все больше предпочитающих мобильные устройства –   ноутбуки и смартфоны. Лишь 6 процентов студентов колледжей и 8 процентов молодых сотрудников считают телевизор самым важным технологическим устройством в своей повседневной жизни. Поскольку же телепрограммы и кинофильмы становятся доступны на мобильных устройствах, дальнейшее падение популярности телевидения, судя по всему, продолжится.</a:t>
            </a:r>
          </a:p>
          <a:p>
            <a:r>
              <a:rPr lang="ru-RU" sz="4400" dirty="0" smtClean="0"/>
              <a:t>            </a:t>
            </a:r>
            <a:r>
              <a:rPr lang="ru-RU" sz="4400" b="1" i="1" dirty="0" smtClean="0"/>
              <a:t>Газетам приходит конец?</a:t>
            </a:r>
            <a:r>
              <a:rPr lang="ru-RU" sz="4400" dirty="0" smtClean="0"/>
              <a:t> Лишь 4 процента опрошенных студентов колледжей и молодых сотрудников считают газеты главным источником информации.</a:t>
            </a:r>
          </a:p>
          <a:p>
            <a:r>
              <a:rPr lang="ru-RU" sz="4400" dirty="0" smtClean="0"/>
              <a:t>            </a:t>
            </a:r>
            <a:r>
              <a:rPr lang="ru-RU" sz="4400" b="1" i="1" dirty="0" smtClean="0"/>
              <a:t>Меньше бумаги - больше деревьев.</a:t>
            </a:r>
            <a:r>
              <a:rPr lang="ru-RU" sz="4400" dirty="0" smtClean="0"/>
              <a:t>  За последние два года каждый пятый студент (21 процент) не купил ни одной книги, за исключением необходимых для занятий учебников. А есть и такие, кто вообще никогда книг не приобретал.</a:t>
            </a:r>
          </a:p>
          <a:p>
            <a:r>
              <a:rPr lang="ru-RU" sz="4400" b="1" dirty="0" smtClean="0"/>
              <a:t>Социальные сети: плюсы и минусы</a:t>
            </a:r>
            <a:endParaRPr lang="ru-RU" sz="4400" dirty="0" smtClean="0"/>
          </a:p>
          <a:p>
            <a:r>
              <a:rPr lang="ru-RU" sz="4400" dirty="0" smtClean="0"/>
              <a:t>            </a:t>
            </a:r>
            <a:r>
              <a:rPr lang="ru-RU" sz="4400" b="1" i="1" dirty="0" smtClean="0"/>
              <a:t>Взаимодействие через</a:t>
            </a:r>
            <a:r>
              <a:rPr lang="ru-RU" sz="4400" dirty="0" smtClean="0"/>
              <a:t> </a:t>
            </a:r>
            <a:r>
              <a:rPr lang="ru-RU" sz="4400" b="1" i="1" dirty="0" err="1" smtClean="0"/>
              <a:t>Facebook</a:t>
            </a:r>
            <a:r>
              <a:rPr lang="ru-RU" sz="4400" b="1" i="1" dirty="0" smtClean="0"/>
              <a:t>.</a:t>
            </a:r>
            <a:r>
              <a:rPr lang="ru-RU" sz="4400" dirty="0" smtClean="0"/>
              <a:t>  91 процент опрошенных студентов колледжей и 88 процентов молодых сотрудников имеют учетную запись в "</a:t>
            </a:r>
            <a:r>
              <a:rPr lang="ru-RU" sz="4400" dirty="0" err="1" smtClean="0"/>
              <a:t>Фейсбуке</a:t>
            </a:r>
            <a:r>
              <a:rPr lang="ru-RU" sz="4400" dirty="0" smtClean="0"/>
              <a:t>". Из них 81 процент студентов колледжей и 73 процента сотрудников проверяют свою страничку в "</a:t>
            </a:r>
            <a:r>
              <a:rPr lang="ru-RU" sz="4400" dirty="0" err="1" smtClean="0"/>
              <a:t>Фейсбуке</a:t>
            </a:r>
            <a:r>
              <a:rPr lang="ru-RU" sz="4400" dirty="0" smtClean="0"/>
              <a:t>" не реже одного раза в день, причем каждый третий (33 процента) делает это как минимум пять раз в день.</a:t>
            </a:r>
          </a:p>
          <a:p>
            <a:r>
              <a:rPr lang="ru-RU" sz="4400" dirty="0" smtClean="0"/>
              <a:t>            </a:t>
            </a:r>
            <a:r>
              <a:rPr lang="ru-RU" sz="4400" b="1" i="1" dirty="0" smtClean="0"/>
              <a:t>Онлайновая работа - помогает или мешает?</a:t>
            </a:r>
            <a:r>
              <a:rPr lang="ru-RU" sz="4400" dirty="0" smtClean="0"/>
              <a:t> Студентам колледжей явно мешают онлайновые сообщения (мгновенные сообщения, сообщения в социальных сетях и телефонные звонки) при работе над проектами и выполнении домашних заданий. 84 процента респондентов пожаловались на то, что такие  сообщения отрывают их от дел как минимум один раз в час. Каждому пятому студенту колледжа приходится по той же причине отрываться от работы каждые 10 минут, а то и чаще. 12 процентов опрошенных заявили, что потеряли счет сообщениям, мешающим сосредоточиться над тем или иным заданием.</a:t>
            </a:r>
          </a:p>
          <a:p>
            <a:r>
              <a:rPr lang="ru-RU" sz="4400" dirty="0" smtClean="0"/>
              <a:t>            </a:t>
            </a:r>
            <a:r>
              <a:rPr lang="ru-RU" sz="4400" b="1" i="1" dirty="0" smtClean="0"/>
              <a:t>Вся жизнь в работе.</a:t>
            </a:r>
            <a:r>
              <a:rPr lang="ru-RU" sz="4400" dirty="0" smtClean="0"/>
              <a:t> Подтверждая тенденцию исчезновения границ между работой и личной жизнью, семь из десяти опрошенных сотрудников сделали своих руководителей и коллег "друзьями" в "</a:t>
            </a:r>
            <a:r>
              <a:rPr lang="ru-RU" sz="4400" dirty="0" err="1" smtClean="0"/>
              <a:t>Фейсбуке</a:t>
            </a:r>
            <a:r>
              <a:rPr lang="ru-RU" sz="4400" dirty="0" smtClean="0"/>
              <a:t>".</a:t>
            </a:r>
          </a:p>
          <a:p>
            <a:r>
              <a:rPr lang="ru-RU" sz="4400" dirty="0" smtClean="0"/>
              <a:t>            </a:t>
            </a:r>
            <a:r>
              <a:rPr lang="ru-RU" sz="4400" b="1" i="1" dirty="0" err="1" smtClean="0"/>
              <a:t>Твиттер</a:t>
            </a:r>
            <a:r>
              <a:rPr lang="ru-RU" sz="4400" b="1" i="1" dirty="0" smtClean="0"/>
              <a:t> как "сарафанное радио"</a:t>
            </a:r>
            <a:r>
              <a:rPr lang="ru-RU" sz="4400" dirty="0" smtClean="0"/>
              <a:t>. 68 процентов сотрудников, использующих </a:t>
            </a:r>
            <a:r>
              <a:rPr lang="ru-RU" sz="4400" dirty="0" err="1" smtClean="0"/>
              <a:t>Twitter</a:t>
            </a:r>
            <a:r>
              <a:rPr lang="ru-RU" sz="4400" dirty="0" smtClean="0"/>
              <a:t>, следят за деятельностью в этой сети либо своих менеджеров, либо коллег. 42 процента следят и за теми, и за другими, а каждый третий (32 процента) предпочитает держать свою частную жизнь в тайне.</a:t>
            </a:r>
          </a:p>
          <a:p>
            <a:r>
              <a:rPr lang="ru-RU" sz="4400" dirty="0" smtClean="0"/>
              <a:t>            "Результаты организованного нами исследования должны побудить компании пересмотреть свое дальнейшее развитие с точки зрения привлечения молодых способных сотрудников и адаптации </a:t>
            </a:r>
            <a:r>
              <a:rPr lang="ru-RU" sz="4400" dirty="0" err="1" smtClean="0"/>
              <a:t>бизнес-моделей</a:t>
            </a:r>
            <a:r>
              <a:rPr lang="ru-RU" sz="4400" dirty="0" smtClean="0"/>
              <a:t> к их требованиям, - считает вице-президент компании </a:t>
            </a:r>
            <a:r>
              <a:rPr lang="ru-RU" sz="4400" dirty="0" err="1" smtClean="0"/>
              <a:t>Cisco</a:t>
            </a:r>
            <a:r>
              <a:rPr lang="ru-RU" sz="4400" dirty="0" smtClean="0"/>
              <a:t>, руководитель отдела корпоративного маркетинга Мари </a:t>
            </a:r>
            <a:r>
              <a:rPr lang="ru-RU" sz="4400" dirty="0" err="1" smtClean="0"/>
              <a:t>Хаттар</a:t>
            </a:r>
            <a:r>
              <a:rPr lang="ru-RU" sz="4400" dirty="0" smtClean="0"/>
              <a:t> (</a:t>
            </a:r>
            <a:r>
              <a:rPr lang="ru-RU" sz="4400" dirty="0" err="1" smtClean="0"/>
              <a:t>Marie</a:t>
            </a:r>
            <a:r>
              <a:rPr lang="ru-RU" sz="4400" dirty="0" smtClean="0"/>
              <a:t> </a:t>
            </a:r>
            <a:r>
              <a:rPr lang="ru-RU" sz="4400" dirty="0" err="1" smtClean="0"/>
              <a:t>Hattar</a:t>
            </a:r>
            <a:r>
              <a:rPr lang="ru-RU" sz="4400" dirty="0" smtClean="0"/>
              <a:t>). - Мир меняется, становясь все более зависимым от Интернета. </a:t>
            </a:r>
            <a:r>
              <a:rPr lang="ru-RU" sz="4400" dirty="0" err="1" smtClean="0"/>
              <a:t>ИТ-директорам</a:t>
            </a:r>
            <a:r>
              <a:rPr lang="ru-RU" sz="4400" dirty="0" smtClean="0"/>
              <a:t> необходимо планировать развитие и наращивание своих сетей, чтобы решать проблемы безопасности и мобильности, создаваемые новым поколением сотрудников в корпоративной инфраструктуре. Для этого нужно пересмотреть и правильно адаптировать корпоративную политику".</a:t>
            </a:r>
          </a:p>
          <a:p>
            <a:r>
              <a:rPr lang="ru-RU" sz="4400" dirty="0" smtClean="0"/>
              <a:t>            "Образ жизни "</a:t>
            </a:r>
            <a:r>
              <a:rPr lang="ru-RU" sz="4400" dirty="0" err="1" smtClean="0"/>
              <a:t>просьюмеров</a:t>
            </a:r>
            <a:r>
              <a:rPr lang="ru-RU" sz="4400" dirty="0" smtClean="0"/>
              <a:t>", </a:t>
            </a:r>
            <a:r>
              <a:rPr lang="ru-RU" sz="4400" dirty="0" smtClean="0"/>
              <a:t>то есть людей, совмещающих качества  профессиональных работников и потребителей, их технологические ожидания, их отношение к информационному доступу, - все это меняет саму природу коммуникаций в мировом масштабе, - утверждает главный футуролог компании </a:t>
            </a:r>
            <a:r>
              <a:rPr lang="ru-RU" sz="4400" dirty="0" err="1" smtClean="0"/>
              <a:t>Cisco</a:t>
            </a:r>
            <a:r>
              <a:rPr lang="ru-RU" sz="4400" dirty="0" smtClean="0"/>
              <a:t> Дэйв Эванс (</a:t>
            </a:r>
            <a:r>
              <a:rPr lang="ru-RU" sz="4400" dirty="0" err="1" smtClean="0"/>
              <a:t>Dave</a:t>
            </a:r>
            <a:r>
              <a:rPr lang="ru-RU" sz="4400" dirty="0" smtClean="0"/>
              <a:t> </a:t>
            </a:r>
            <a:r>
              <a:rPr lang="ru-RU" sz="4400" dirty="0" err="1" smtClean="0"/>
              <a:t>Evans</a:t>
            </a:r>
            <a:r>
              <a:rPr lang="ru-RU" sz="4400" dirty="0" smtClean="0"/>
              <a:t>). - Результаты нашего исследования дают компаниям ясное представление о том, как добиться конкурентных преимуществ в области </a:t>
            </a:r>
            <a:r>
              <a:rPr lang="ru-RU" sz="4400" dirty="0" err="1" smtClean="0"/>
              <a:t>ИТ-решений</a:t>
            </a:r>
            <a:r>
              <a:rPr lang="ru-RU" sz="4400" dirty="0" smtClean="0"/>
              <a:t> и работы с кадрами".</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4953000" y="3714750"/>
            <a:ext cx="4191000" cy="31432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0"/>
            <a:ext cx="4724952" cy="3117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2852"/>
            <a:ext cx="8229600" cy="7000924"/>
          </a:xfrm>
        </p:spPr>
        <p:txBody>
          <a:bodyPr>
            <a:noAutofit/>
          </a:bodyPr>
          <a:lstStyle/>
          <a:p>
            <a:r>
              <a:rPr lang="ru-RU" sz="1100" dirty="0" smtClean="0"/>
              <a:t>Проблема криминального влияния на молодежь в последнее время не может не беспокоить широкую общественность. Среди уголовных преступлений каждое четвертое осуществляется молодежью и подростками. Среди правонарушений обращают на себя внимание корыстные преступления – воровство, вымогательство денег, мошенничество.</a:t>
            </a:r>
          </a:p>
          <a:p>
            <a:r>
              <a:rPr lang="ru-RU" sz="1100" dirty="0" smtClean="0"/>
              <a:t>По статистике, ежегодно 46 000 наших соотечественников погибает от алкоголя. 40% школьников в подростковом возрасте пробовали алкоголь, чаще всего, в виде </a:t>
            </a:r>
            <a:r>
              <a:rPr lang="ru-RU" sz="1100" u="sng" dirty="0" smtClean="0">
                <a:hlinkClick r:id="rId2" tooltip="Горькая правда о пиве, или о чем молчат пивовары"/>
              </a:rPr>
              <a:t>пива</a:t>
            </a:r>
            <a:r>
              <a:rPr lang="ru-RU" sz="1100" dirty="0" smtClean="0"/>
              <a:t>. Почти каждый второй украинский старшеклассник дважды в неделю употребляет спиртные напитки. А производители ежегодно наращивают выпуск хмельного напитка на 20-26%.</a:t>
            </a:r>
          </a:p>
          <a:p>
            <a:r>
              <a:rPr lang="ru-RU" sz="1100" dirty="0" smtClean="0"/>
              <a:t>Все больше молодежи начинает употреблять наркотики. Известно, что социальные </a:t>
            </a:r>
            <a:r>
              <a:rPr lang="ru-RU" sz="1100" u="sng" dirty="0" smtClean="0">
                <a:hlinkClick r:id="rId3" tooltip="Наркозависимость - как это происходит"/>
              </a:rPr>
              <a:t>последствия наркомании</a:t>
            </a:r>
            <a:r>
              <a:rPr lang="ru-RU" sz="1100" dirty="0" smtClean="0"/>
              <a:t> крайне тяжелы. Наркоманы выбывают из общественной жизни – трудовой, политической, семейной, вследствие физической и социальной деградации личности. Тяжесть социальных последствий обостряется, если учитывать, что наркомания – молодежная проблема.</a:t>
            </a:r>
          </a:p>
          <a:p>
            <a:r>
              <a:rPr lang="ru-RU" sz="1100" dirty="0" smtClean="0"/>
              <a:t>Никто не говорит, что добровольно-принудительные молодежные организации, на подобие всеобщей комсомольской организации – это очень хорошо, и никаких социальных проблем у молодежи в советские времена не было. Молодежные проблемы всегда стояли остро, но ведь их хоть каким-то образом пытались решать. И зачастую решали. А какие молодежные решения мы видим сейчас?</a:t>
            </a:r>
          </a:p>
          <a:p>
            <a:r>
              <a:rPr lang="ru-RU" sz="1100" dirty="0" smtClean="0"/>
              <a:t>Политики разных мастей с высоких трибун заявляют о том, что молодежь является фундаментом нашей будущей жизни, будущим всего человечества и т.д. и т.п. Вот только этот самый фундамент, в пылу политических и финансовых баталий, некому заливать и поддерживать в надлежащем состоянии.</a:t>
            </a:r>
          </a:p>
          <a:p>
            <a:r>
              <a:rPr lang="ru-RU" sz="1100" dirty="0" smtClean="0"/>
              <a:t>Государственные молодежные организации создаются, как правило, в момент приближения очередных выборов, после проведения которых, слуги народа очень быстро забывают о социальных проблемах молодежи, в очередной раз предоставляя ей возможность решать их самостоятельно.</a:t>
            </a:r>
          </a:p>
          <a:p>
            <a:r>
              <a:rPr lang="ru-RU" sz="1100" dirty="0" smtClean="0"/>
              <a:t>Молодежное творчество интересует лишь ограниченный круг лиц. Государственные дотации для талантливых и по-настоящему одаренных молодых людей столь ничтожны, что их фактически ни на что не хватает.</a:t>
            </a:r>
          </a:p>
          <a:p>
            <a:r>
              <a:rPr lang="ru-RU" sz="1100" dirty="0" smtClean="0"/>
              <a:t>Достойная работа для молодежи, даже для тех, кто с отличием окончил престижные высшие учебные заведения, государством не гарантируется и не предоставляется. Отсутствие государственных гарантий на первое рабочее место является едва ли не самой острой социальной проблемой современной молодежи.</a:t>
            </a:r>
          </a:p>
          <a:p>
            <a:r>
              <a:rPr lang="ru-RU" sz="1100" dirty="0" smtClean="0"/>
              <a:t>На сегодняшний день, </a:t>
            </a:r>
            <a:r>
              <a:rPr lang="ru-RU" sz="1100" b="1" dirty="0" smtClean="0"/>
              <a:t>социальные проблемы молодёжи</a:t>
            </a:r>
            <a:r>
              <a:rPr lang="ru-RU" sz="1100" dirty="0" smtClean="0"/>
              <a:t> остаются лишь её проблемами, и решать их, по-видимому, никто не собирается.</a:t>
            </a:r>
          </a:p>
          <a:p>
            <a:r>
              <a:rPr lang="ru-RU" sz="1100" dirty="0" smtClean="0"/>
              <a:t>Однако не стоит полагать, что современная молодежь совсем не думает о будущем, что современная </a:t>
            </a:r>
            <a:r>
              <a:rPr lang="ru-RU" sz="1100" u="sng" dirty="0" smtClean="0">
                <a:hlinkClick r:id="rId4" tooltip="Молодежь и молодость"/>
              </a:rPr>
              <a:t>молодежь</a:t>
            </a:r>
            <a:r>
              <a:rPr lang="ru-RU" sz="1100" dirty="0" smtClean="0"/>
              <a:t> развращена отсутствием морали, испорчена, вульгарна и разнуздана. Это совсем не так. Огромное количество молодых людей хотят быть полезными своей стране, хотят заниматься любимым делом, получать достойную оплату за свой труд, хотят без страха жениться и выходить замуж, заводить детей, не боясь, что завтра их уволят в период очередного финансового кризиса, в состоянии которого, к сожалению, наша страна находится практически постоянно…</a:t>
            </a:r>
          </a:p>
          <a:p>
            <a:r>
              <a:rPr lang="ru-RU" sz="1100" dirty="0" smtClean="0"/>
              <a:t>Но молодежи не справится со всеми трудностями самостоятельно. Только целенаправленное систематическое участие государства и всех ветвей власти в жизни молодого поколения сможет разрешить </a:t>
            </a:r>
            <a:r>
              <a:rPr lang="ru-RU" sz="1100" u="sng" dirty="0" smtClean="0">
                <a:hlinkClick r:id="rId5" tooltip="Проблемы социальной адаптации молодежи"/>
              </a:rPr>
              <a:t>проблемы социальной адаптации</a:t>
            </a:r>
            <a:r>
              <a:rPr lang="ru-RU" sz="1100" dirty="0" smtClean="0"/>
              <a:t> молодежи в </a:t>
            </a:r>
            <a:r>
              <a:rPr lang="ru-RU" sz="1100" b="1" dirty="0" smtClean="0"/>
              <a:t>современном обществе</a:t>
            </a:r>
            <a:r>
              <a:rPr lang="ru-RU" sz="1100" dirty="0" smtClean="0"/>
              <a:t>, начиная от алкоголизма и наркомании, и заканчивая армейской дедовщиной и произволом на рабочих местах.</a:t>
            </a:r>
          </a:p>
          <a:p>
            <a:endParaRPr lang="ru-RU"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5500726"/>
          </a:xfrm>
        </p:spPr>
        <p:txBody>
          <a:bodyPr>
            <a:noAutofit/>
          </a:bodyPr>
          <a:lstStyle/>
          <a:p>
            <a:r>
              <a:rPr lang="ru-RU" sz="1100" dirty="0" smtClean="0"/>
              <a:t>Согласно результатов социологических исследований , проблемы молодежи, возникшие в результате социальных процессов и проводимых преобразований, характеризуются следующим.</a:t>
            </a:r>
          </a:p>
          <a:p>
            <a:r>
              <a:rPr lang="ru-RU" sz="1100" dirty="0" smtClean="0"/>
              <a:t>1. Резкое падение престижа образования в молодежной среде. Сегодня образование не обеспечивает достойного жизненного уровня, не гарантирует стабильной работы, не создает престижа в обществе. Довольно долгие годы учебы в вузе, техникуме, училище молодой человек может выдержать лишь при наличии сильной материальной поддержки со стороны родителей. Снижение благосостояния людей, происшедшее за последние годы, ставит эту помощь под вопрос. К сказанному следует добавить нищенское положение системы образования, поставленной на грань выживания. Эти обстоятельства крайне жестко сказываются на престиже образования, способствуют тому, что молодежь ищет себе применение в торговле, коммерческих структурах и даже криминогенных областях. Прежняя ориентация на получение образования размыта, знания перестали быть для молодежи той ценностью, которой были прежде.</a:t>
            </a:r>
          </a:p>
          <a:p>
            <a:endParaRPr lang="ru-RU" sz="1100" dirty="0"/>
          </a:p>
        </p:txBody>
      </p:sp>
      <p:pic>
        <p:nvPicPr>
          <p:cNvPr id="2051" name="Picture 3" descr="C:\Users\Кирилл\Desktop\computer_internet_b16.jpg"/>
          <p:cNvPicPr>
            <a:picLocks noChangeAspect="1" noChangeArrowheads="1"/>
          </p:cNvPicPr>
          <p:nvPr/>
        </p:nvPicPr>
        <p:blipFill>
          <a:blip r:embed="rId2" cstate="print"/>
          <a:srcRect/>
          <a:stretch>
            <a:fillRect/>
          </a:stretch>
        </p:blipFill>
        <p:spPr bwMode="auto">
          <a:xfrm>
            <a:off x="1357290" y="3000372"/>
            <a:ext cx="6143668" cy="35719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2357454"/>
          </a:xfrm>
        </p:spPr>
        <p:txBody>
          <a:bodyPr>
            <a:normAutofit/>
          </a:bodyPr>
          <a:lstStyle/>
          <a:p>
            <a:r>
              <a:rPr lang="ru-RU" sz="1100" dirty="0" smtClean="0"/>
              <a:t>2. Потеря среди молодежи престижа производительного труда. В основном молодые люди больше ориентированы на бизнес, коммерцию, торговлю, чем на производительный труд. При дальнейшем развитии этой тенденции может возникнуть ситуация, при которой молодое поколение в целом будет стремиться только торговать, заниматься коммерцией, перепродажей, а не производительным трудом. Можно предположить, что в облике данного поколения будут доминировать прагматические характеристики.</a:t>
            </a:r>
          </a:p>
          <a:p>
            <a:r>
              <a:rPr lang="ru-RU" sz="1100" dirty="0" smtClean="0"/>
              <a:t>Свои профессиональные планы, трудовую карьеру большинство студентов и учащихся школ, средних специальных учебных заведений связывают с работой в новых экономических структурах – около 60%, а с учетом высказавших желание уехать на работу за границу – около 80%. Каждый третий хотел бы открыть собственное дело, однако вступить реально в новые экономические структуры в качестве хозяев собственного дела смогут далеко не все желающие, и это может привести в дальнейшем к возникновению новых социальных коллизий.</a:t>
            </a:r>
          </a:p>
          <a:p>
            <a:endParaRPr lang="ru-RU" dirty="0"/>
          </a:p>
        </p:txBody>
      </p:sp>
      <p:pic>
        <p:nvPicPr>
          <p:cNvPr id="3075" name="Picture 3" descr="C:\Users\Кирилл\Desktop\internet.jpg"/>
          <p:cNvPicPr>
            <a:picLocks noChangeAspect="1" noChangeArrowheads="1"/>
          </p:cNvPicPr>
          <p:nvPr/>
        </p:nvPicPr>
        <p:blipFill>
          <a:blip r:embed="rId2" cstate="print"/>
          <a:srcRect/>
          <a:stretch>
            <a:fillRect/>
          </a:stretch>
        </p:blipFill>
        <p:spPr bwMode="auto">
          <a:xfrm>
            <a:off x="2357422" y="2285992"/>
            <a:ext cx="3643338" cy="2748483"/>
          </a:xfrm>
          <a:prstGeom prst="rect">
            <a:avLst/>
          </a:prstGeom>
          <a:noFill/>
        </p:spPr>
      </p:pic>
      <p:pic>
        <p:nvPicPr>
          <p:cNvPr id="6" name="Picture 3" descr="C:\Users\Кирилл\Desktop\internet.jpg"/>
          <p:cNvPicPr>
            <a:picLocks noChangeAspect="1" noChangeArrowheads="1"/>
          </p:cNvPicPr>
          <p:nvPr/>
        </p:nvPicPr>
        <p:blipFill>
          <a:blip r:embed="rId2" cstate="print"/>
          <a:srcRect/>
          <a:stretch>
            <a:fillRect/>
          </a:stretch>
        </p:blipFill>
        <p:spPr bwMode="auto">
          <a:xfrm>
            <a:off x="1857356" y="2000240"/>
            <a:ext cx="5715040" cy="423942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5911873"/>
          </a:xfrm>
        </p:spPr>
        <p:txBody>
          <a:bodyPr>
            <a:normAutofit/>
          </a:bodyPr>
          <a:lstStyle/>
          <a:p>
            <a:r>
              <a:rPr lang="ru-RU" sz="1100" b="1" dirty="0" smtClean="0"/>
              <a:t>Проблемы молодежи </a:t>
            </a:r>
            <a:endParaRPr lang="ru-RU" sz="1100" dirty="0" smtClean="0"/>
          </a:p>
          <a:p>
            <a:r>
              <a:rPr lang="ru-RU" sz="1100" dirty="0" smtClean="0"/>
              <a:t>В наше время молодежь, в прямом смысле, не знает чем заняться. Такая ситуация сложилась из-за многих факторов. Например, родители очень любят и опекают своих деток, давая им всё, что только деткам не захочется.  В конце концов, они сильно избаловывают, что те только и делают, что живут в свое удовольствие. Скажите, при таких хороших условиях кому-нибудь захочется занимать свое драгоценное время и, например, работать. Сейчас мало кто заканчивает 11 классов, а кто и заканчивает, то с большим трудом. После школы не многие идут в институт. Большинство идут за угол пьют и курят, отмечая хороший день. Другие – гуляют с утра до вечера, тратя родительские деньги. Им хорошо, они живут одним днем в свое удовольствие, совершенно не задумываясь о будущем. Для них и фразы «проблемы молодежи» как таковой не существует. Это выражение просто-напросто  в нашей жизни утратило смысл и воспринимается как «стабильность». Об этом очень много говориться, но мало что делается. Максимум ввели закон, что спиртные напитки несовершеннолетним не продаются. Но и это уже не стало проблемой, так как подростки просят своих друзей и те им покупают. Как это не печально, но проблемы  молодежи есть, и с каждым годом ситуация </a:t>
            </a:r>
            <a:r>
              <a:rPr lang="ru-RU" sz="1100" dirty="0" smtClean="0"/>
              <a:t>становится </a:t>
            </a:r>
            <a:r>
              <a:rPr lang="ru-RU" sz="1100" dirty="0" smtClean="0"/>
              <a:t>все сложнее. В этой статье я расскажу о самых распространенных проблемах </a:t>
            </a:r>
            <a:r>
              <a:rPr lang="ru-RU" sz="1100" dirty="0" smtClean="0"/>
              <a:t>нашей молодежи</a:t>
            </a:r>
            <a:r>
              <a:rPr lang="ru-RU" sz="1100" dirty="0" smtClean="0"/>
              <a:t>.</a:t>
            </a:r>
          </a:p>
          <a:p>
            <a:endParaRPr lang="ru-RU" dirty="0"/>
          </a:p>
        </p:txBody>
      </p:sp>
      <p:pic>
        <p:nvPicPr>
          <p:cNvPr id="4098" name="Picture 2" descr="C:\Users\Кирилл\Desktop\1317376652_collage2006_6._1.preview.jpg"/>
          <p:cNvPicPr>
            <a:picLocks noChangeAspect="1" noChangeArrowheads="1"/>
          </p:cNvPicPr>
          <p:nvPr/>
        </p:nvPicPr>
        <p:blipFill>
          <a:blip r:embed="rId2" cstate="print"/>
          <a:srcRect/>
          <a:stretch>
            <a:fillRect/>
          </a:stretch>
        </p:blipFill>
        <p:spPr bwMode="auto">
          <a:xfrm>
            <a:off x="785786" y="2571744"/>
            <a:ext cx="3132375" cy="3857604"/>
          </a:xfrm>
          <a:prstGeom prst="rect">
            <a:avLst/>
          </a:prstGeom>
          <a:noFill/>
        </p:spPr>
      </p:pic>
      <p:pic>
        <p:nvPicPr>
          <p:cNvPr id="4099" name="Picture 3" descr="C:\Users\Кирилл\Desktop\smouk.jpg"/>
          <p:cNvPicPr>
            <a:picLocks noChangeAspect="1" noChangeArrowheads="1"/>
          </p:cNvPicPr>
          <p:nvPr/>
        </p:nvPicPr>
        <p:blipFill>
          <a:blip r:embed="rId3" cstate="print"/>
          <a:srcRect/>
          <a:stretch>
            <a:fillRect/>
          </a:stretch>
        </p:blipFill>
        <p:spPr bwMode="auto">
          <a:xfrm>
            <a:off x="5000628" y="2786058"/>
            <a:ext cx="3857620" cy="38576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1100" b="1" dirty="0" smtClean="0"/>
              <a:t>1.социальное неравенство. </a:t>
            </a:r>
            <a:endParaRPr lang="ru-RU" sz="1100" dirty="0" smtClean="0"/>
          </a:p>
          <a:p>
            <a:r>
              <a:rPr lang="ru-RU" sz="1100" dirty="0" smtClean="0"/>
              <a:t>По моему мнению, истоками всех проблем является социальное неравенство. С этим человек сталкивается с самого своего рождения. Двор, детский сад и самое настоящее испытание-это школа. Там большое значение имеет, в чем ты одет, какой телефон, сколько у тебя денег…. В школе среди сверстников складываются свои правила, свои требования и если ты им не соответствуешь, то не известно, чем это еще может закончиться. Я сама это испытала на себе.</a:t>
            </a:r>
          </a:p>
          <a:p>
            <a:r>
              <a:rPr lang="ru-RU" sz="1100" dirty="0" smtClean="0"/>
              <a:t>По телевизору сейчас показывают очень много передач. Как группой собираются школьники, выбирают самого слабого и избивают его. Все происходящее снимают на  </a:t>
            </a:r>
            <a:r>
              <a:rPr lang="ru-RU" sz="1100" dirty="0" smtClean="0"/>
              <a:t>обильный телефон и выкладывают в Интернет. Жестоко…. Но это реальность. И наш город не исключение. </a:t>
            </a:r>
          </a:p>
          <a:p>
            <a:r>
              <a:rPr lang="ru-RU" sz="1100" dirty="0" smtClean="0"/>
              <a:t>В настоящей России молодые люди находятся в тяжелых жизненных условиях: жесткой конкуренции, экономические, имущественные, социальные проблемы. Из-за этого молодежь разбивается на группы, интересы которых чаще всего не просто противоречат друг другу, а даже враждебны.</a:t>
            </a:r>
          </a:p>
          <a:p>
            <a:r>
              <a:rPr lang="ru-RU" sz="1100" dirty="0" smtClean="0"/>
              <a:t>Эта ситуация классового расслоения - типична для капиталистического общества - давно описана в русской пословице « У одних щи жидки, у других жемчуг мелок». Из этого можем сделать вывод, что социальное расслоение не уменьшается, а нарастает (это стали признавать даже высшие чиновники). Бедность – влечет за собой множество проблем. Не только невозможность полноценного развития - физического, интеллектуального, эстетического, но и невозможность получить хорошее образование, так как все платное, а так же недоступность к эффективной медицине</a:t>
            </a:r>
            <a:r>
              <a:rPr lang="ru-RU" sz="1100" dirty="0" smtClean="0"/>
              <a:t>.</a:t>
            </a:r>
            <a:endParaRPr lang="ru-RU" sz="1100" dirty="0" smtClean="0"/>
          </a:p>
          <a:p>
            <a:r>
              <a:rPr lang="ru-RU" sz="1100" b="1" dirty="0" smtClean="0"/>
              <a:t>2.преступность.</a:t>
            </a:r>
            <a:endParaRPr lang="ru-RU" sz="1100" dirty="0" smtClean="0"/>
          </a:p>
          <a:p>
            <a:r>
              <a:rPr lang="ru-RU" sz="1100" dirty="0" smtClean="0"/>
              <a:t>Нам, хорошо известно, что молодежная преступность все время растет. И это понятно. Она лишь следствие социального неравенства. Людям, а тем более подросткам все время хочется чего-то большего. Быть лучше и круче своих сверстников. Родители не могут себе позволить себе ту роскошь, которую хотят их дети, поэтому дети идут на преступление. В нашем городе самое  распространенный заработок незаконным способом – это кража и перепродажа мобильных телефонов; снятие избиение своих сверстников на мобильный телефон и продажа этого видео в Интернете, распространение наркотиков.</a:t>
            </a:r>
          </a:p>
          <a:p>
            <a:endParaRPr lang="ru-RU" sz="1100" dirty="0"/>
          </a:p>
        </p:txBody>
      </p:sp>
      <p:pic>
        <p:nvPicPr>
          <p:cNvPr id="8194" name="Picture 2" descr="C:\Users\Кирилл\Desktop\images.jpg"/>
          <p:cNvPicPr>
            <a:picLocks noChangeAspect="1" noChangeArrowheads="1"/>
          </p:cNvPicPr>
          <p:nvPr/>
        </p:nvPicPr>
        <p:blipFill>
          <a:blip r:embed="rId2" cstate="print"/>
          <a:srcRect/>
          <a:stretch>
            <a:fillRect/>
          </a:stretch>
        </p:blipFill>
        <p:spPr bwMode="auto">
          <a:xfrm>
            <a:off x="4000496" y="0"/>
            <a:ext cx="2595581" cy="17290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709160"/>
          </a:xfrm>
        </p:spPr>
        <p:txBody>
          <a:bodyPr>
            <a:normAutofit/>
          </a:bodyPr>
          <a:lstStyle/>
          <a:p>
            <a:r>
              <a:rPr lang="ru-RU" sz="1100" b="1" dirty="0" smtClean="0"/>
              <a:t>3. рост социальных болезней</a:t>
            </a:r>
            <a:endParaRPr lang="ru-RU" sz="1100" dirty="0" smtClean="0"/>
          </a:p>
          <a:p>
            <a:r>
              <a:rPr lang="ru-RU" sz="1100" dirty="0" smtClean="0"/>
              <a:t>Болезни тоже стали одной из проблем молодежи. Так как они сейчас начали очень быстро распространяться. Самые распространенные болезни – туберкулез, гепатиты, кожные и венерические заболевания (в том числе и СПИД). Сейчас молодые люди с раннего возраста живут половой жизнью, совершенно не задумываясь о последствиях. В Вязьме зарегистрировано более 200 человек больных </a:t>
            </a:r>
            <a:r>
              <a:rPr lang="ru-RU" sz="1100" dirty="0" err="1" smtClean="0"/>
              <a:t>СПИДом</a:t>
            </a:r>
            <a:r>
              <a:rPr lang="ru-RU" sz="1100" dirty="0" smtClean="0"/>
              <a:t>, и это только те, которые сами пришли в больницу. В нашем городе есть даже целые семьи больные </a:t>
            </a:r>
            <a:r>
              <a:rPr lang="ru-RU" sz="1100" dirty="0" err="1" smtClean="0"/>
              <a:t>СПИДом</a:t>
            </a:r>
            <a:r>
              <a:rPr lang="ru-RU" sz="1100" dirty="0" smtClean="0"/>
              <a:t>. Наши медицинские центры делают все возможное, чтобы помочь этим людям и продлить им жизнь. </a:t>
            </a:r>
            <a:br>
              <a:rPr lang="ru-RU" sz="1100" dirty="0" smtClean="0"/>
            </a:br>
            <a:r>
              <a:rPr lang="ru-RU" sz="1100" dirty="0" smtClean="0"/>
              <a:t>В школах до 18 лет делают обязательные прививки от гепатита. Самое страшное то, что молодежь чаще всего стала отказываться от них. Пропало доверие к врачам. Все бояться, что раз бесплатно, значит плохо, так как «бесплатный сыр только в мышеловке». А часть молодежи просто надеяться на «авось», что это может случиться с кем угодно, только не с ним.</a:t>
            </a:r>
            <a:endParaRPr lang="ru-RU" sz="1100" dirty="0" smtClean="0"/>
          </a:p>
        </p:txBody>
      </p:sp>
      <p:pic>
        <p:nvPicPr>
          <p:cNvPr id="5122" name="Picture 2" descr="C:\Users\Кирилл\Desktop\112.jpg"/>
          <p:cNvPicPr>
            <a:picLocks noChangeAspect="1" noChangeArrowheads="1"/>
          </p:cNvPicPr>
          <p:nvPr/>
        </p:nvPicPr>
        <p:blipFill>
          <a:blip r:embed="rId2" cstate="print"/>
          <a:srcRect/>
          <a:stretch>
            <a:fillRect/>
          </a:stretch>
        </p:blipFill>
        <p:spPr bwMode="auto">
          <a:xfrm>
            <a:off x="4505325" y="3714728"/>
            <a:ext cx="4638675" cy="3143272"/>
          </a:xfrm>
          <a:prstGeom prst="rect">
            <a:avLst/>
          </a:prstGeom>
          <a:noFill/>
        </p:spPr>
      </p:pic>
      <p:pic>
        <p:nvPicPr>
          <p:cNvPr id="5123" name="Picture 3"/>
          <p:cNvPicPr>
            <a:picLocks noChangeAspect="1" noChangeArrowheads="1"/>
          </p:cNvPicPr>
          <p:nvPr/>
        </p:nvPicPr>
        <p:blipFill>
          <a:blip r:embed="rId3" cstate="print"/>
          <a:srcRect/>
          <a:stretch>
            <a:fillRect/>
          </a:stretch>
        </p:blipFill>
        <p:spPr bwMode="auto">
          <a:xfrm>
            <a:off x="0" y="3524250"/>
            <a:ext cx="348615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52"/>
            <a:ext cx="8229600" cy="6166508"/>
          </a:xfrm>
        </p:spPr>
        <p:txBody>
          <a:bodyPr>
            <a:normAutofit fontScale="25000" lnSpcReduction="20000"/>
          </a:bodyPr>
          <a:lstStyle/>
          <a:p>
            <a:r>
              <a:rPr lang="ru-RU" sz="4400" b="1" dirty="0" smtClean="0"/>
              <a:t>4.алкоголизм </a:t>
            </a:r>
            <a:r>
              <a:rPr lang="ru-RU" sz="4400" b="1" dirty="0" smtClean="0"/>
              <a:t>и наркомания.</a:t>
            </a:r>
            <a:endParaRPr lang="ru-RU" sz="4400" dirty="0" smtClean="0"/>
          </a:p>
          <a:p>
            <a:r>
              <a:rPr lang="ru-RU" sz="4400" dirty="0" smtClean="0"/>
              <a:t>Разумеется, не подростки и не молодежь сами построили </a:t>
            </a:r>
            <a:r>
              <a:rPr lang="ru-RU" sz="4400" dirty="0" err="1" smtClean="0"/>
              <a:t>спиртозаводы</a:t>
            </a:r>
            <a:r>
              <a:rPr lang="ru-RU" sz="4400" dirty="0" smtClean="0"/>
              <a:t> и изобрели наркотические препараты, но они виноваты в том, что поддались этому соблазну. В том, что не слушали своих близких, не воспринимали их всерьез. Человек вообще очень восприимчив, тем более подростки. Молодежь верит практически всему, что им  говорят. У них эмоции и ощущения на первом месте. Подростковый период - это самый страшный период, когда хочется попробовать все и побольше. Его надо просто пережить.</a:t>
            </a:r>
          </a:p>
          <a:p>
            <a:r>
              <a:rPr lang="ru-RU" sz="4400" dirty="0" smtClean="0"/>
              <a:t>Наркомания – это не болезнь, это вид зависимости. Думаю, если людям чего-то не хватает, то они кидаются в крайность. Наркотик, для этих людей выступает, как успокоительное и заменяет человеку то, чего ему в данный момент не хватает.</a:t>
            </a:r>
          </a:p>
          <a:p>
            <a:r>
              <a:rPr lang="ru-RU" sz="4400" dirty="0" smtClean="0"/>
              <a:t>Раньше подростки стеснялись говорить о наркотиках, и если были наркоманами, то пытались как-то скрыть это. Сейчас же, молодежь настолько раскована, что она не только не скрывает это, но еще и это стало считаться крутым. Дискотеки, огромное количество спиртного, наркотики – это обязательные атрибуты современной молодежи.</a:t>
            </a:r>
          </a:p>
          <a:p>
            <a:r>
              <a:rPr lang="ru-RU" sz="4400" dirty="0" smtClean="0"/>
              <a:t>Дмитрию Медведеву стоило обратить внимание на проблему подростковой наркомании, как эта наркомания тут же сократилась на 30 процентов. Правительство решительных действий не делает, может у них есть в этом заинтересованность</a:t>
            </a:r>
            <a:r>
              <a:rPr lang="ru-RU" sz="4400" dirty="0" smtClean="0"/>
              <a:t>?</a:t>
            </a:r>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endParaRPr lang="ru-RU" sz="4400" dirty="0" smtClean="0"/>
          </a:p>
          <a:p>
            <a:r>
              <a:rPr lang="ru-RU" sz="4400" b="1" dirty="0" smtClean="0"/>
              <a:t>                                                                 Улучшения </a:t>
            </a:r>
            <a:r>
              <a:rPr lang="ru-RU" sz="4400" b="1" dirty="0" smtClean="0"/>
              <a:t>города для молодежи.</a:t>
            </a:r>
            <a:endParaRPr lang="ru-RU" sz="4400" dirty="0" smtClean="0"/>
          </a:p>
          <a:p>
            <a:r>
              <a:rPr lang="ru-RU" sz="4400" b="1" dirty="0" smtClean="0"/>
              <a:t>1.проблема с рабочими местами для учеников и студентов.</a:t>
            </a:r>
            <a:endParaRPr lang="ru-RU" sz="4400" dirty="0" smtClean="0"/>
          </a:p>
          <a:p>
            <a:r>
              <a:rPr lang="ru-RU" sz="4400" dirty="0" smtClean="0"/>
              <a:t>Вернемся к проблеме социального неравенства. Эту проблему можно было решить таким образом: это рабочие места для учеников и студентов на неполный рабочий день. Это была б прекрасная возможность для самореализации молодежи. Они б становились более самостоятельными, смогли б хоть частично обеспечивать себя. Во-первых, заработанные деньги ценятся больше тех, которые даются просто так. Из этого следует, что они уже не будут тратить на спиртное и сигареты…. Во-вторых, их день будет полноценно занят. После школы или пар молодежь будет идти на работу, а не за угол пить от нечего делать. В-третьих, на заработанные деньги молодежь сможет себе покупать что-нибудь полезное. Это позволит им выглядеть лучше среди своих сверстников. На данный момент </a:t>
            </a:r>
            <a:r>
              <a:rPr lang="ru-RU" sz="4400" dirty="0" smtClean="0"/>
              <a:t>очень </a:t>
            </a:r>
            <a:r>
              <a:rPr lang="ru-RU" sz="4400" dirty="0" smtClean="0"/>
              <a:t>мало рабочих мест для школьников, но будим надеяться, что к нам прислушаются и эта ситуация в будущем </a:t>
            </a:r>
            <a:r>
              <a:rPr lang="ru-RU" sz="4400" dirty="0" smtClean="0"/>
              <a:t>изменится</a:t>
            </a:r>
            <a:r>
              <a:rPr lang="ru-RU" sz="4400" dirty="0" smtClean="0"/>
              <a:t>.</a:t>
            </a:r>
          </a:p>
          <a:p>
            <a:r>
              <a:rPr lang="ru-RU" sz="4400" b="1" dirty="0" smtClean="0"/>
              <a:t>2.построения новых спортивных площадок.</a:t>
            </a:r>
            <a:endParaRPr lang="ru-RU" sz="4400" dirty="0" smtClean="0"/>
          </a:p>
          <a:p>
            <a:r>
              <a:rPr lang="ru-RU" sz="4400" dirty="0" smtClean="0"/>
              <a:t>Сейчас молодежь отдает предпочтение новым видам спорта: скейтборду, сноуборду, роликам. И не только спорту. Сейчас любят рисовать на стенах граффити. Для таких художников можно было сделать большую стену для граффити. Эта стена потом могла б стать достопримечательностью. И талант молодежи развивали и стены домов целы.</a:t>
            </a:r>
          </a:p>
          <a:p>
            <a:endParaRPr lang="ru-RU" dirty="0"/>
          </a:p>
        </p:txBody>
      </p:sp>
      <p:pic>
        <p:nvPicPr>
          <p:cNvPr id="6146" name="Picture 2" descr="C:\Users\Кирилл\Desktop\8464-obuchenie.jpg"/>
          <p:cNvPicPr>
            <a:picLocks noChangeAspect="1" noChangeArrowheads="1"/>
          </p:cNvPicPr>
          <p:nvPr/>
        </p:nvPicPr>
        <p:blipFill>
          <a:blip r:embed="rId2" cstate="print"/>
          <a:srcRect/>
          <a:stretch>
            <a:fillRect/>
          </a:stretch>
        </p:blipFill>
        <p:spPr bwMode="auto">
          <a:xfrm>
            <a:off x="3428992" y="2214554"/>
            <a:ext cx="3086122" cy="19288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4709160"/>
          </a:xfrm>
        </p:spPr>
        <p:txBody>
          <a:bodyPr>
            <a:normAutofit/>
          </a:bodyPr>
          <a:lstStyle/>
          <a:p>
            <a:r>
              <a:rPr lang="ru-RU" sz="1100" b="1" dirty="0" smtClean="0"/>
              <a:t>3.мало мест для культурного отдыха.</a:t>
            </a:r>
            <a:endParaRPr lang="ru-RU" sz="1100" dirty="0" smtClean="0"/>
          </a:p>
          <a:p>
            <a:r>
              <a:rPr lang="ru-RU" sz="1100" dirty="0" smtClean="0"/>
              <a:t>Иногда гуляешь по городу и просто не куда пойти. В парке мало лавочек. Фонтан все время грязный. Иногда приезжают аттракционы, цирки и молодежь обязательно идет туда. Нет ни  театра, ни кинотеатра. Молодежь любит отдыхать на </a:t>
            </a:r>
            <a:r>
              <a:rPr lang="ru-RU" sz="1100" dirty="0" smtClean="0"/>
              <a:t>природе. Но </a:t>
            </a:r>
            <a:r>
              <a:rPr lang="ru-RU" sz="1100" dirty="0" smtClean="0"/>
              <a:t>опять же, там нет ни лавочек, ни столиков, ни урн. Там много мусора, который не убирается. Хотелось бы, чтобы Администрация города обратила внимание на эту проблему…</a:t>
            </a:r>
            <a:br>
              <a:rPr lang="ru-RU" sz="1100" dirty="0" smtClean="0"/>
            </a:br>
            <a:r>
              <a:rPr lang="ru-RU" sz="1100" dirty="0" smtClean="0"/>
              <a:t>Люди обожают день города, 9мая, пасху, новый год, так как именно в эти дни можно хорошо отдохнуть, сходить на концерт, в кафе. На площади полно палаток, где можно надеть интересную шляпу и не бояться, что тебя неправильно поймут.</a:t>
            </a:r>
          </a:p>
          <a:p>
            <a:endParaRPr lang="ru-RU" dirty="0"/>
          </a:p>
        </p:txBody>
      </p:sp>
      <p:pic>
        <p:nvPicPr>
          <p:cNvPr id="7170" name="Picture 2" descr="C:\Users\Кирилл\Desktop\1283586779_trudoustrojstvo.jpg"/>
          <p:cNvPicPr>
            <a:picLocks noChangeAspect="1" noChangeArrowheads="1"/>
          </p:cNvPicPr>
          <p:nvPr/>
        </p:nvPicPr>
        <p:blipFill>
          <a:blip r:embed="rId2" cstate="print"/>
          <a:srcRect/>
          <a:stretch>
            <a:fillRect/>
          </a:stretch>
        </p:blipFill>
        <p:spPr bwMode="auto">
          <a:xfrm>
            <a:off x="2500298" y="2357430"/>
            <a:ext cx="3952838" cy="296462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100</TotalTime>
  <Words>1971</Words>
  <Application>Microsoft Office PowerPoint</Application>
  <PresentationFormat>Экран (4:3)</PresentationFormat>
  <Paragraphs>101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Общие проблемы использования информации всемирной сети для разрешения социальных проблем молодёжи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Общие проблемы использования информации всемирной сети для разрешения социальных проблем молодёжи</dc:title>
  <dc:creator>Кирилл</dc:creator>
  <cp:lastModifiedBy>Кирилл</cp:lastModifiedBy>
  <cp:revision>13</cp:revision>
  <dcterms:created xsi:type="dcterms:W3CDTF">2012-03-14T15:24:52Z</dcterms:created>
  <dcterms:modified xsi:type="dcterms:W3CDTF">2012-03-14T17:15:43Z</dcterms:modified>
</cp:coreProperties>
</file>