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4" r:id="rId5"/>
    <p:sldId id="265" r:id="rId6"/>
    <p:sldId id="260" r:id="rId7"/>
    <p:sldId id="263" r:id="rId8"/>
    <p:sldId id="268" r:id="rId9"/>
    <p:sldId id="269" r:id="rId10"/>
    <p:sldId id="270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>
        <p:scale>
          <a:sx n="32" d="100"/>
          <a:sy n="32" d="100"/>
        </p:scale>
        <p:origin x="-1824" y="-7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0FC15-B253-4D1A-9876-3C16DDE0246F}" type="datetimeFigureOut">
              <a:rPr lang="ru-RU"/>
              <a:pPr>
                <a:defRPr/>
              </a:pPr>
              <a:t>03.10.2013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091E8-3CC0-47B4-AC21-9BFC2AFDB8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C7F14-75F8-4BE2-9562-CA4F3C4989CF}" type="datetimeFigureOut">
              <a:rPr lang="ru-RU"/>
              <a:pPr>
                <a:defRPr/>
              </a:pPr>
              <a:t>03.10.2013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76837-6A6B-465D-A830-0027942192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FCBE2D-4CE5-4672-B79A-3E268FE7079A}" type="datetimeFigureOut">
              <a:rPr lang="ru-RU"/>
              <a:pPr>
                <a:defRPr/>
              </a:pPr>
              <a:t>03.10.2013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7911D-4605-4539-9694-09C7AD2EB4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35163"/>
            <a:ext cx="8229600" cy="4389437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77E9F2-CFAB-46FD-A2AB-FC62EBA694A0}" type="datetimeFigureOut">
              <a:rPr lang="ru-RU"/>
              <a:pPr>
                <a:defRPr/>
              </a:pPr>
              <a:t>03.10.2013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049C60-FC5F-43D5-9EE4-7F7DDFC21A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05323-CBB0-4844-B13B-C2FF78FEF169}" type="datetimeFigureOut">
              <a:rPr lang="ru-RU"/>
              <a:pPr>
                <a:defRPr/>
              </a:pPr>
              <a:t>03.10.2013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0F317-4D48-4370-8717-4760032C34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3C73B-2F9F-4BA6-9B3C-AC1860C1EBBC}" type="datetimeFigureOut">
              <a:rPr lang="ru-RU"/>
              <a:pPr>
                <a:defRPr/>
              </a:pPr>
              <a:t>03.10.2013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B66FE-6B2B-437D-84AC-32DC219333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B190F-BF19-4FC3-9811-212825B999D8}" type="datetimeFigureOut">
              <a:rPr lang="ru-RU"/>
              <a:pPr>
                <a:defRPr/>
              </a:pPr>
              <a:t>03.10.2013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E3914-41FE-4F10-ADBA-5B1983443F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F39CF-5CA9-4D38-81A0-09E5EC34DD61}" type="datetimeFigureOut">
              <a:rPr lang="ru-RU"/>
              <a:pPr>
                <a:defRPr/>
              </a:pPr>
              <a:t>03.10.2013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0A8A1-8C4D-484B-83EE-0F877F4C4C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B9D16-998C-4EC3-AB34-9DA12D07D9C5}" type="datetimeFigureOut">
              <a:rPr lang="ru-RU"/>
              <a:pPr>
                <a:defRPr/>
              </a:pPr>
              <a:t>03.10.2013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B5BB8-A964-4838-8182-D1B2E190EA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81878-11CB-4E70-9872-37CBF36B0C10}" type="datetimeFigureOut">
              <a:rPr lang="ru-RU"/>
              <a:pPr>
                <a:defRPr/>
              </a:pPr>
              <a:t>03.10.2013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84295-8B7B-4AD8-9C59-B198595397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565A0-F052-4931-9660-062FA871DBCB}" type="datetimeFigureOut">
              <a:rPr lang="ru-RU"/>
              <a:pPr>
                <a:defRPr/>
              </a:pPr>
              <a:t>03.10.2013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09EB0-4576-4E42-A086-6AE51E14B0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895B4-0E97-4636-A704-DAB72CAEF678}" type="datetimeFigureOut">
              <a:rPr lang="ru-RU"/>
              <a:pPr>
                <a:defRPr/>
              </a:pPr>
              <a:t>03.10.2013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E0DE5-7F31-4A69-B1A2-8E574D72B3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F79E25F-67F7-4CD4-8571-D51ACA8CE3A7}" type="datetimeFigureOut">
              <a:rPr lang="ru-RU"/>
              <a:pPr>
                <a:defRPr/>
              </a:pPr>
              <a:t>03.10.2013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70DA258-8A94-47FF-989B-10E7B9270F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4" r:id="rId2"/>
    <p:sldLayoutId id="214748367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5" r:id="rId9"/>
    <p:sldLayoutId id="2147483670" r:id="rId10"/>
    <p:sldLayoutId id="2147483671" r:id="rId11"/>
    <p:sldLayoutId id="214748367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nsportal.ru/yulina-viktoriya-vladimirovna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12" Type="http://schemas.openxmlformats.org/officeDocument/2006/relationships/image" Target="../media/image2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goped.ru/" TargetMode="External"/><Relationship Id="rId2" Type="http://schemas.openxmlformats.org/officeDocument/2006/relationships/hyperlink" Target="http://nsportal.ru/yulina-viktoriya-vladimirovna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zavuch.info/" TargetMode="External"/><Relationship Id="rId4" Type="http://schemas.openxmlformats.org/officeDocument/2006/relationships/hyperlink" Target="http://www.defectolog.ru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nsportal.ru/nachalnaya-shkola/logopediya/esse-na-temu-%C2%ABtonkoe-iskusstvo%C2%BB" TargetMode="External"/><Relationship Id="rId2" Type="http://schemas.openxmlformats.org/officeDocument/2006/relationships/hyperlink" Target="http://nsportal.ru/yulina-viktoriya-vladimirovna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857364"/>
            <a:ext cx="7851648" cy="1828800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dirty="0" smtClean="0"/>
              <a:t>Юлина Виктория Владимировна</a:t>
            </a:r>
            <a:endParaRPr lang="ru-RU" dirty="0"/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650" y="3857625"/>
            <a:ext cx="8280400" cy="1371600"/>
          </a:xfrm>
        </p:spPr>
        <p:txBody>
          <a:bodyPr/>
          <a:lstStyle/>
          <a:p>
            <a:pPr marR="0" algn="l" eaLnBrk="1" hangingPunct="1"/>
            <a:endParaRPr lang="ru-RU" b="1" smtClean="0"/>
          </a:p>
          <a:p>
            <a:pPr marR="0" algn="l" eaLnBrk="1" hangingPunct="1"/>
            <a:r>
              <a:rPr lang="ru-RU" b="1" smtClean="0"/>
              <a:t> </a:t>
            </a:r>
            <a:r>
              <a:rPr lang="ru-RU" sz="2800" b="1" smtClean="0"/>
              <a:t>УЧИТЕЛЬ –ЛОГОПЕД  </a:t>
            </a:r>
          </a:p>
          <a:p>
            <a:pPr marR="0" algn="l" eaLnBrk="1" hangingPunct="1"/>
            <a:r>
              <a:rPr lang="en-US" sz="2800" b="1" smtClean="0"/>
              <a:t>I </a:t>
            </a:r>
            <a:r>
              <a:rPr lang="ru-RU" sz="2800" b="1" smtClean="0"/>
              <a:t> КВАЛИФИКАЦИОННОЙ КАТЕГОРИИ</a:t>
            </a:r>
          </a:p>
          <a:p>
            <a:pPr marR="0" algn="ctr" eaLnBrk="1" hangingPunct="1"/>
            <a:endParaRPr lang="ru-RU" b="1" smtClean="0"/>
          </a:p>
        </p:txBody>
      </p:sp>
      <p:pic>
        <p:nvPicPr>
          <p:cNvPr id="13315" name="Picture 2" descr="http://nsportal.ru/sites/default/files/photos/2011/12/24/thumb_2131362/240x180_crop_thumb_61387512513247287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9563" y="692150"/>
            <a:ext cx="1800225" cy="265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Подзаголовок 2"/>
          <p:cNvSpPr txBox="1">
            <a:spLocks/>
          </p:cNvSpPr>
          <p:nvPr/>
        </p:nvSpPr>
        <p:spPr bwMode="auto">
          <a:xfrm>
            <a:off x="3714750" y="5857875"/>
            <a:ext cx="1357313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18288"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ru-RU" sz="2500" dirty="0">
                <a:latin typeface="Constantia" pitchFamily="18" charset="0"/>
              </a:rPr>
              <a:t> </a:t>
            </a:r>
            <a:r>
              <a:rPr lang="ru-RU" sz="2500" dirty="0" smtClean="0">
                <a:latin typeface="Constantia" pitchFamily="18" charset="0"/>
              </a:rPr>
              <a:t>2013 </a:t>
            </a:r>
            <a:r>
              <a:rPr lang="ru-RU" sz="2500" dirty="0">
                <a:latin typeface="Constantia" pitchFamily="18" charset="0"/>
              </a:rPr>
              <a:t>г.</a:t>
            </a:r>
            <a:endParaRPr lang="ru-RU" b="1" dirty="0">
              <a:latin typeface="Constantia" pitchFamily="18" charset="0"/>
            </a:endParaRPr>
          </a:p>
        </p:txBody>
      </p:sp>
      <p:sp>
        <p:nvSpPr>
          <p:cNvPr id="13317" name="Подзаголовок 2"/>
          <p:cNvSpPr txBox="1">
            <a:spLocks/>
          </p:cNvSpPr>
          <p:nvPr/>
        </p:nvSpPr>
        <p:spPr bwMode="auto">
          <a:xfrm>
            <a:off x="500063" y="142875"/>
            <a:ext cx="7997825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18288"/>
          <a:lstStyle/>
          <a:p>
            <a:pPr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ru-RU" sz="2000" b="1">
                <a:latin typeface="Constantia" pitchFamily="18" charset="0"/>
              </a:rPr>
              <a:t>БОУ г. Омска «Средняя общеобразовательная школа №63»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ph type="tbl" idx="1"/>
          </p:nvPr>
        </p:nvGraphicFramePr>
        <p:xfrm>
          <a:off x="251520" y="548680"/>
          <a:ext cx="8712968" cy="6013311"/>
        </p:xfrm>
        <a:graphic>
          <a:graphicData uri="http://schemas.openxmlformats.org/drawingml/2006/table">
            <a:tbl>
              <a:tblPr/>
              <a:tblGrid>
                <a:gridCol w="664703"/>
                <a:gridCol w="8048265"/>
              </a:tblGrid>
              <a:tr h="128487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Batang"/>
                          <a:cs typeface="Times New Roman"/>
                        </a:rPr>
                        <a:t>год</a:t>
                      </a:r>
                    </a:p>
                    <a:p>
                      <a:pPr indent="-68580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Batang"/>
                          <a:cs typeface="Times New Roman"/>
                        </a:rPr>
                        <a:t>уровень</a:t>
                      </a:r>
                    </a:p>
                  </a:txBody>
                  <a:tcPr marL="21388" marR="213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Batang"/>
                          <a:cs typeface="Times New Roman"/>
                        </a:rPr>
                        <a:t>2012-2013</a:t>
                      </a:r>
                    </a:p>
                  </a:txBody>
                  <a:tcPr marL="21388" marR="213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6368">
                <a:tc>
                  <a:txBody>
                    <a:bodyPr/>
                    <a:lstStyle/>
                    <a:p>
                      <a:pPr marL="71755" marR="71755" algn="r"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latin typeface="Times New Roman"/>
                          <a:ea typeface="Batang"/>
                          <a:cs typeface="Times New Roman"/>
                        </a:rPr>
                        <a:t>Муници-пальный</a:t>
                      </a:r>
                      <a:endParaRPr lang="ru-RU" sz="1200" dirty="0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21388" marR="21388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Batang"/>
                          <a:cs typeface="Times New Roman"/>
                        </a:rPr>
                        <a:t>*Городское методическое сообщество учителей-логопедов общеобразовательных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Batang"/>
                          <a:cs typeface="Times New Roman"/>
                        </a:rPr>
                        <a:t>школ, при БОУ г. Омска «СОШ №54», выступление по  теме: «Профилактика и преодоление дисграфии» (декабрь 2012г.,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Batang"/>
                          <a:cs typeface="Times New Roman"/>
                        </a:rPr>
                        <a:t>17 участников).</a:t>
                      </a:r>
                    </a:p>
                  </a:txBody>
                  <a:tcPr marL="21388" marR="213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4943">
                <a:tc>
                  <a:txBody>
                    <a:bodyPr/>
                    <a:lstStyle/>
                    <a:p>
                      <a:pPr marL="0" marR="71755" indent="0" algn="r"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latin typeface="Times New Roman"/>
                          <a:ea typeface="Batang"/>
                          <a:cs typeface="Times New Roman"/>
                        </a:rPr>
                        <a:t>Регио-нальный</a:t>
                      </a:r>
                      <a:endParaRPr lang="ru-RU" sz="1200" dirty="0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21388" marR="21388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Batang"/>
                          <a:cs typeface="Times New Roman"/>
                        </a:rPr>
                        <a:t>*Методическое объединение учителей начальных классов МКОУ «Белостокская средняя общеобразовательная школа» выступление по теме «Формирование орфографической зоркости у младших школьников с использованием информационно-коммуникационных технологий» (март 2013г., 19 участников).</a:t>
                      </a:r>
                    </a:p>
                  </a:txBody>
                  <a:tcPr marL="21388" marR="213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6400"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Batang"/>
                          <a:cs typeface="Times New Roman"/>
                        </a:rPr>
                        <a:t>Федеральный</a:t>
                      </a:r>
                    </a:p>
                  </a:txBody>
                  <a:tcPr marL="21388" marR="21388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Batang"/>
                          <a:cs typeface="Times New Roman"/>
                        </a:rPr>
                        <a:t>*</a:t>
                      </a:r>
                      <a:r>
                        <a:rPr lang="ru-RU" sz="1200" dirty="0">
                          <a:latin typeface="Times New Roman"/>
                          <a:ea typeface="Batang"/>
                          <a:cs typeface="Times New Roman"/>
                        </a:rPr>
                        <a:t> На персональном </a:t>
                      </a:r>
                      <a:r>
                        <a:rPr lang="ru-RU" sz="1200" u="sng" dirty="0">
                          <a:latin typeface="Times New Roman"/>
                          <a:ea typeface="Batang"/>
                          <a:cs typeface="Times New Roman"/>
                        </a:rPr>
                        <a:t>сайте</a:t>
                      </a:r>
                      <a:r>
                        <a:rPr lang="ru-RU" sz="1200" dirty="0">
                          <a:latin typeface="Times New Roman"/>
                          <a:ea typeface="Batang"/>
                          <a:cs typeface="Times New Roman"/>
                        </a:rPr>
                        <a:t> в социальной сети работников образования опубликованы: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Batang"/>
                          <a:cs typeface="Times New Roman"/>
                        </a:rPr>
                        <a:t>1.</a:t>
                      </a:r>
                      <a:r>
                        <a:rPr lang="ru-RU" sz="1200" dirty="0">
                          <a:latin typeface="Times New Roman"/>
                          <a:ea typeface="Batang"/>
                          <a:cs typeface="Times New Roman"/>
                        </a:rPr>
                        <a:t> «Методическая система работы учителя-логопеда с использованием ИКТ» (сентябрь 2012 г.).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Batang"/>
                          <a:cs typeface="Times New Roman"/>
                        </a:rPr>
                        <a:t>2.</a:t>
                      </a:r>
                      <a:r>
                        <a:rPr lang="ru-RU" sz="1200" dirty="0">
                          <a:latin typeface="Times New Roman"/>
                          <a:ea typeface="Batang"/>
                          <a:cs typeface="Times New Roman"/>
                        </a:rPr>
                        <a:t> «Самоанализ профессиональной деятельности» (октябрь 2012 г.)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Batang"/>
                          <a:cs typeface="Times New Roman"/>
                        </a:rPr>
                        <a:t>3.</a:t>
                      </a:r>
                      <a:r>
                        <a:rPr lang="ru-RU" sz="1200" dirty="0">
                          <a:latin typeface="Times New Roman"/>
                          <a:ea typeface="Batang"/>
                          <a:cs typeface="Times New Roman"/>
                        </a:rPr>
                        <a:t> «Представление опыта работы в форме электронной презентации» (ноябрь 2012 г.).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Batang"/>
                          <a:cs typeface="Times New Roman"/>
                        </a:rPr>
                        <a:t>*</a:t>
                      </a:r>
                      <a:r>
                        <a:rPr lang="ru-RU" sz="1200" dirty="0">
                          <a:latin typeface="Times New Roman"/>
                          <a:ea typeface="Batang"/>
                          <a:cs typeface="Times New Roman"/>
                        </a:rPr>
                        <a:t> Добавлены статьи в </a:t>
                      </a:r>
                      <a:r>
                        <a:rPr lang="ru-RU" sz="1200" u="sng" dirty="0">
                          <a:latin typeface="Times New Roman"/>
                          <a:ea typeface="Batang"/>
                          <a:cs typeface="Times New Roman"/>
                        </a:rPr>
                        <a:t>мой </a:t>
                      </a:r>
                      <a:r>
                        <a:rPr lang="ru-RU" sz="1200" u="sng" dirty="0" err="1">
                          <a:latin typeface="Times New Roman"/>
                          <a:ea typeface="Batang"/>
                          <a:cs typeface="Times New Roman"/>
                        </a:rPr>
                        <a:t>блог</a:t>
                      </a:r>
                      <a:r>
                        <a:rPr lang="ru-RU" sz="1200" dirty="0">
                          <a:latin typeface="Times New Roman"/>
                          <a:ea typeface="Batang"/>
                          <a:cs typeface="Times New Roman"/>
                        </a:rPr>
                        <a:t>: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Batang"/>
                          <a:cs typeface="Times New Roman"/>
                        </a:rPr>
                        <a:t>1.</a:t>
                      </a:r>
                      <a:r>
                        <a:rPr lang="ru-RU" sz="1200" dirty="0">
                          <a:latin typeface="Times New Roman"/>
                          <a:ea typeface="Batang"/>
                          <a:cs typeface="Times New Roman"/>
                        </a:rPr>
                        <a:t> «Что такое «инклюзия»? Готово к ней современное российское общество?!» (ноябрь 2012 г.)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Batang"/>
                          <a:cs typeface="Times New Roman"/>
                        </a:rPr>
                        <a:t>2.</a:t>
                      </a:r>
                      <a:r>
                        <a:rPr lang="ru-RU" sz="1200" dirty="0">
                          <a:latin typeface="Times New Roman"/>
                          <a:ea typeface="Batang"/>
                          <a:cs typeface="Times New Roman"/>
                        </a:rPr>
                        <a:t> «</a:t>
                      </a:r>
                      <a:r>
                        <a:rPr lang="ru-RU" sz="1200" dirty="0" err="1">
                          <a:latin typeface="Times New Roman"/>
                          <a:ea typeface="Batang"/>
                          <a:cs typeface="Times New Roman"/>
                        </a:rPr>
                        <a:t>Су-Джок</a:t>
                      </a:r>
                      <a:r>
                        <a:rPr lang="ru-RU" sz="1200" dirty="0">
                          <a:latin typeface="Times New Roman"/>
                          <a:ea typeface="Batang"/>
                          <a:cs typeface="Times New Roman"/>
                        </a:rPr>
                        <a:t>» (февраль 2013 г.)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Batang"/>
                          <a:cs typeface="Times New Roman"/>
                        </a:rPr>
                        <a:t>3.</a:t>
                      </a:r>
                      <a:r>
                        <a:rPr lang="ru-RU" sz="1200" dirty="0">
                          <a:latin typeface="Times New Roman"/>
                          <a:ea typeface="Batang"/>
                          <a:cs typeface="Times New Roman"/>
                        </a:rPr>
                        <a:t>«Подготовка к аттестации» (апрель 2013г.)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Batang"/>
                          <a:cs typeface="Times New Roman"/>
                        </a:rPr>
                        <a:t>*</a:t>
                      </a:r>
                      <a:r>
                        <a:rPr lang="ru-RU" sz="1200" dirty="0">
                          <a:latin typeface="Times New Roman"/>
                          <a:ea typeface="Batang"/>
                          <a:cs typeface="Times New Roman"/>
                        </a:rPr>
                        <a:t> Принимала участие в </a:t>
                      </a:r>
                      <a:r>
                        <a:rPr lang="ru-RU" sz="1200" u="sng" dirty="0">
                          <a:latin typeface="Times New Roman"/>
                          <a:ea typeface="Batang"/>
                          <a:cs typeface="Times New Roman"/>
                        </a:rPr>
                        <a:t>конкурсах</a:t>
                      </a:r>
                      <a:r>
                        <a:rPr lang="ru-RU" sz="1200" dirty="0">
                          <a:latin typeface="Times New Roman"/>
                          <a:ea typeface="Batang"/>
                          <a:cs typeface="Times New Roman"/>
                        </a:rPr>
                        <a:t>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Batang"/>
                          <a:cs typeface="Times New Roman"/>
                        </a:rPr>
                        <a:t>1.</a:t>
                      </a:r>
                      <a:r>
                        <a:rPr lang="ru-RU" sz="1200" dirty="0">
                          <a:latin typeface="Times New Roman"/>
                          <a:ea typeface="Batang"/>
                          <a:cs typeface="Times New Roman"/>
                        </a:rPr>
                        <a:t> Всероссийский конкурс «Учитель года России» (участник второго (муниципального) этапа).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Batang"/>
                          <a:cs typeface="Times New Roman"/>
                        </a:rPr>
                        <a:t>2.</a:t>
                      </a:r>
                      <a:r>
                        <a:rPr lang="ru-RU" sz="1200" dirty="0">
                          <a:latin typeface="Times New Roman"/>
                          <a:ea typeface="Batang"/>
                          <a:cs typeface="Times New Roman"/>
                        </a:rPr>
                        <a:t>Всероссийский конкурс видеороликов «Учитель новой школы… Какой он?» на Учебно-методическом портале (январь 2013 г.)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Batang"/>
                          <a:cs typeface="Times New Roman"/>
                        </a:rPr>
                        <a:t>3.</a:t>
                      </a:r>
                      <a:r>
                        <a:rPr lang="ru-RU" sz="1200" dirty="0">
                          <a:latin typeface="Times New Roman"/>
                          <a:ea typeface="Batang"/>
                          <a:cs typeface="Times New Roman"/>
                        </a:rPr>
                        <a:t> I  Всероссийский конкурс методических разработок «Лучшая презентация к учебному занятию» (март 2013, Центр дополнительного образования </a:t>
                      </a:r>
                      <a:r>
                        <a:rPr lang="ru-RU" sz="1200" dirty="0" err="1">
                          <a:latin typeface="Times New Roman"/>
                          <a:ea typeface="Batang"/>
                          <a:cs typeface="Times New Roman"/>
                        </a:rPr>
                        <a:t>Снейл</a:t>
                      </a:r>
                      <a:r>
                        <a:rPr lang="ru-RU" sz="1200" dirty="0">
                          <a:latin typeface="Times New Roman"/>
                          <a:ea typeface="Batang"/>
                          <a:cs typeface="Times New Roman"/>
                        </a:rPr>
                        <a:t>) в рамках IV Фестиваля педагогического мастерства «Дистанционная волна».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Batang"/>
                          <a:cs typeface="Times New Roman"/>
                        </a:rPr>
                        <a:t>4.</a:t>
                      </a:r>
                      <a:r>
                        <a:rPr lang="ru-RU" sz="1200" b="1" dirty="0">
                          <a:latin typeface="Times New Roman"/>
                          <a:ea typeface="Batang"/>
                          <a:cs typeface="Times New Roman"/>
                        </a:rPr>
                        <a:t> </a:t>
                      </a:r>
                      <a:r>
                        <a:rPr lang="ru-RU" sz="1200" dirty="0">
                          <a:latin typeface="Times New Roman"/>
                          <a:ea typeface="Batang"/>
                          <a:cs typeface="Times New Roman"/>
                        </a:rPr>
                        <a:t>Всероссийский конкурс «</a:t>
                      </a:r>
                      <a:r>
                        <a:rPr lang="ru-RU" sz="1200" dirty="0" err="1">
                          <a:latin typeface="Times New Roman"/>
                          <a:ea typeface="Batang"/>
                          <a:cs typeface="Times New Roman"/>
                        </a:rPr>
                        <a:t>Портфолио</a:t>
                      </a:r>
                      <a:r>
                        <a:rPr lang="ru-RU" sz="1200" dirty="0">
                          <a:latin typeface="Times New Roman"/>
                          <a:ea typeface="Batang"/>
                          <a:cs typeface="Times New Roman"/>
                        </a:rPr>
                        <a:t> учителя» (указанная работа доступна для свободного ознакомления по адресу её размещения на страницах СМИ «ЗАВУЧ.ИНФО») она прошла экспертную оценку и получила положительное заключение редакционного совета СМИ </a:t>
                      </a:r>
                      <a:r>
                        <a:rPr lang="ru-RU" sz="1200" b="1" i="1" dirty="0">
                          <a:latin typeface="Times New Roman"/>
                          <a:ea typeface="Batang"/>
                          <a:cs typeface="Times New Roman"/>
                        </a:rPr>
                        <a:t> </a:t>
                      </a:r>
                      <a:r>
                        <a:rPr lang="ru-RU" sz="1200" dirty="0">
                          <a:latin typeface="Times New Roman"/>
                          <a:ea typeface="Batang"/>
                          <a:cs typeface="Times New Roman"/>
                        </a:rPr>
                        <a:t>«ЗАВУЧ.ИНФО».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Batang"/>
                          <a:cs typeface="Times New Roman"/>
                        </a:rPr>
                        <a:t>5. </a:t>
                      </a:r>
                      <a:r>
                        <a:rPr lang="ru-RU" sz="1200" dirty="0">
                          <a:latin typeface="Times New Roman"/>
                          <a:ea typeface="Batang"/>
                          <a:cs typeface="Times New Roman"/>
                        </a:rPr>
                        <a:t>Всероссийский конкурс методических разработок «Родительское собрание» (апрель 2013, Центр дополнительного образования </a:t>
                      </a:r>
                      <a:r>
                        <a:rPr lang="ru-RU" sz="1200" dirty="0" err="1">
                          <a:latin typeface="Times New Roman"/>
                          <a:ea typeface="Batang"/>
                          <a:cs typeface="Times New Roman"/>
                        </a:rPr>
                        <a:t>Снейл</a:t>
                      </a:r>
                      <a:r>
                        <a:rPr lang="ru-RU" sz="1200" dirty="0">
                          <a:latin typeface="Times New Roman"/>
                          <a:ea typeface="Batang"/>
                          <a:cs typeface="Times New Roman"/>
                        </a:rPr>
                        <a:t>) в рамках IV Фестиваля педагогического мастерства «Дистанционная волна».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Batang"/>
                          <a:cs typeface="Times New Roman"/>
                        </a:rPr>
                        <a:t>* Активно участвовала в семинаре издательства Просвещение «Учебно-методические комплексы издательства «Просвещение» для начальной школы «Перспектива» И «Просвещение» - образовательные ресурсы реализации ФГОС НОО» (январь 2013 г.), а также во Всероссийской видеоконференции по теме «Преодоление трудностей в чтении и письме» (март 2013, «ЗАВУЧ.ИНФО».)</a:t>
                      </a:r>
                    </a:p>
                  </a:txBody>
                  <a:tcPr marL="21388" marR="213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Rectangle 4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347663"/>
          </a:xfrm>
        </p:spPr>
        <p:txBody>
          <a:bodyPr/>
          <a:lstStyle/>
          <a:p>
            <a:pPr algn="ctr"/>
            <a:r>
              <a:rPr lang="ru-RU" sz="2900" b="1" dirty="0" smtClean="0"/>
              <a:t>Распространение педагогического опыта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>
          <a:xfrm>
            <a:off x="611188" y="4724400"/>
            <a:ext cx="8147050" cy="1054100"/>
          </a:xfrm>
        </p:spPr>
        <p:txBody>
          <a:bodyPr/>
          <a:lstStyle/>
          <a:p>
            <a:pPr eaLnBrk="1" hangingPunct="1"/>
            <a:r>
              <a:rPr lang="en-US" sz="3200" smtClean="0"/>
              <a:t>Web</a:t>
            </a:r>
            <a:r>
              <a:rPr lang="ru-RU" sz="3200" smtClean="0"/>
              <a:t>-адрес личного сайта: </a:t>
            </a:r>
            <a:r>
              <a:rPr lang="en-US" sz="3200" u="sng" smtClean="0">
                <a:hlinkClick r:id="rId2"/>
              </a:rPr>
              <a:t>http</a:t>
            </a:r>
            <a:r>
              <a:rPr lang="ru-RU" sz="3200" u="sng" smtClean="0">
                <a:hlinkClick r:id="rId2"/>
              </a:rPr>
              <a:t>://</a:t>
            </a:r>
            <a:r>
              <a:rPr lang="en-US" sz="3200" u="sng" smtClean="0">
                <a:hlinkClick r:id="rId2"/>
              </a:rPr>
              <a:t>nsportal</a:t>
            </a:r>
            <a:r>
              <a:rPr lang="ru-RU" sz="3200" u="sng" smtClean="0">
                <a:hlinkClick r:id="rId2"/>
              </a:rPr>
              <a:t>.</a:t>
            </a:r>
            <a:r>
              <a:rPr lang="en-US" sz="3200" u="sng" smtClean="0">
                <a:hlinkClick r:id="rId2"/>
              </a:rPr>
              <a:t>ru</a:t>
            </a:r>
            <a:r>
              <a:rPr lang="ru-RU" sz="3200" u="sng" smtClean="0">
                <a:hlinkClick r:id="rId2"/>
              </a:rPr>
              <a:t>/</a:t>
            </a:r>
            <a:r>
              <a:rPr lang="en-US" sz="3200" u="sng" smtClean="0">
                <a:hlinkClick r:id="rId2"/>
              </a:rPr>
              <a:t>yulina</a:t>
            </a:r>
            <a:r>
              <a:rPr lang="ru-RU" sz="3200" u="sng" smtClean="0">
                <a:hlinkClick r:id="rId2"/>
              </a:rPr>
              <a:t>-</a:t>
            </a:r>
            <a:r>
              <a:rPr lang="en-US" sz="3200" u="sng" smtClean="0">
                <a:hlinkClick r:id="rId2"/>
              </a:rPr>
              <a:t>viktoriya</a:t>
            </a:r>
            <a:r>
              <a:rPr lang="ru-RU" sz="3200" u="sng" smtClean="0">
                <a:hlinkClick r:id="rId2"/>
              </a:rPr>
              <a:t>-</a:t>
            </a:r>
            <a:r>
              <a:rPr lang="en-US" sz="3200" u="sng" smtClean="0">
                <a:hlinkClick r:id="rId2"/>
              </a:rPr>
              <a:t>vladimirovna</a:t>
            </a:r>
            <a:endParaRPr lang="ru-RU" sz="3200" smtClean="0"/>
          </a:p>
        </p:txBody>
      </p:sp>
      <p:sp>
        <p:nvSpPr>
          <p:cNvPr id="14338" name="Содержимое 2"/>
          <p:cNvSpPr>
            <a:spLocks noGrp="1"/>
          </p:cNvSpPr>
          <p:nvPr>
            <p:ph idx="1"/>
          </p:nvPr>
        </p:nvSpPr>
        <p:spPr>
          <a:xfrm>
            <a:off x="468313" y="1341438"/>
            <a:ext cx="8229600" cy="4391025"/>
          </a:xfrm>
        </p:spPr>
        <p:txBody>
          <a:bodyPr/>
          <a:lstStyle/>
          <a:p>
            <a:pPr algn="just" eaLnBrk="1" hangingPunct="1"/>
            <a:r>
              <a:rPr lang="ru-RU" sz="3000" b="1" smtClean="0"/>
              <a:t>Образование</a:t>
            </a:r>
            <a:r>
              <a:rPr lang="ru-RU" sz="3000" smtClean="0"/>
              <a:t> – 28.07.2006 г. –  </a:t>
            </a:r>
            <a:r>
              <a:rPr lang="ru-RU" sz="3000" b="1" smtClean="0"/>
              <a:t>ОмГПУ-</a:t>
            </a:r>
            <a:r>
              <a:rPr lang="ru-RU" sz="3000" smtClean="0"/>
              <a:t> педагог-дефектолог для работы с детьми дошкольного возраста с отклонениями в развитии по специальности «Специальная дошкольная педагогика и психология», специализация «Дошкольная логопедия».</a:t>
            </a:r>
            <a:r>
              <a:rPr lang="ru-RU" sz="2800" smtClean="0"/>
              <a:t/>
            </a:r>
            <a:br>
              <a:rPr lang="ru-RU" sz="2800" smtClean="0"/>
            </a:br>
            <a:endParaRPr lang="ru-RU" smtClean="0"/>
          </a:p>
        </p:txBody>
      </p:sp>
      <p:grpSp>
        <p:nvGrpSpPr>
          <p:cNvPr id="6" name="Группа 5"/>
          <p:cNvGrpSpPr/>
          <p:nvPr/>
        </p:nvGrpSpPr>
        <p:grpSpPr>
          <a:xfrm>
            <a:off x="0" y="260648"/>
            <a:ext cx="9144000" cy="6120680"/>
            <a:chOff x="0" y="260648"/>
            <a:chExt cx="9144000" cy="6120680"/>
          </a:xfrm>
        </p:grpSpPr>
        <p:sp>
          <p:nvSpPr>
            <p:cNvPr id="4" name="Содержимое 2"/>
            <p:cNvSpPr txBox="1">
              <a:spLocks/>
            </p:cNvSpPr>
            <p:nvPr/>
          </p:nvSpPr>
          <p:spPr bwMode="auto">
            <a:xfrm>
              <a:off x="0" y="836613"/>
              <a:ext cx="9144000" cy="554471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274320" marR="0" lvl="0" indent="-274320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accent3"/>
                </a:buClr>
                <a:buSzPct val="95000"/>
                <a:buFont typeface="Wingdings 2"/>
                <a:buChar char=""/>
                <a:tabLst/>
                <a:defRPr/>
              </a:pPr>
              <a:r>
                <a:rPr kumimoji="0" lang="ru-RU" sz="5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Краткосрочное обучение на факультете повышения квалификации и профессиональной переподготовки работников образования ФГБОУ ВПО </a:t>
              </a:r>
              <a:r>
                <a:rPr kumimoji="0" lang="ru-RU" sz="56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«</a:t>
              </a:r>
              <a:r>
                <a:rPr kumimoji="0" lang="ru-RU" sz="56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ОмГПУ</a:t>
              </a:r>
              <a:r>
                <a:rPr kumimoji="0" lang="ru-RU" sz="56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»</a:t>
              </a:r>
              <a:r>
                <a:rPr kumimoji="0" lang="ru-RU" sz="5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по программе «Деятельность учителя начальных классов в условиях перехода на ФГОС» (72 ч. – 2011 год) </a:t>
              </a:r>
            </a:p>
            <a:p>
              <a:pPr marL="274320" marR="0" lvl="0" indent="-274320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accent3"/>
                </a:buClr>
                <a:buSzPct val="95000"/>
                <a:buFont typeface="Wingdings 2"/>
                <a:buChar char=""/>
                <a:tabLst/>
                <a:defRPr/>
              </a:pPr>
              <a:r>
                <a:rPr kumimoji="0" lang="ru-RU" sz="5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Прошла обучение в БОУ «ГПООЦ» г. Омска ЦДПО по программе повышения профессиональной компетентности педагогических работников образовательных учреждений города по теме «Использование информационно-коммуникационных технологий в профессиональной деятельности педагога»</a:t>
              </a:r>
              <a:r>
                <a:rPr kumimoji="0" lang="ru-RU" sz="56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 </a:t>
              </a:r>
              <a:r>
                <a:rPr kumimoji="0" lang="ru-RU" sz="5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(16 ч. – 2011 год)</a:t>
              </a:r>
            </a:p>
            <a:p>
              <a:pPr marL="274320" marR="0" lvl="0" indent="-274320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accent3"/>
                </a:buClr>
                <a:buSzPct val="95000"/>
                <a:buFont typeface="Wingdings 2"/>
                <a:buChar char=""/>
                <a:tabLst/>
                <a:defRPr/>
              </a:pPr>
              <a:r>
                <a:rPr kumimoji="0" lang="ru-RU" sz="5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Прошла повышение квалификации в АНО «ЛОГОПЕД ПЛЮС» Учебном центре «Логопед Мастер» по программе «Актуальные проблемы логопедии» (72 ч. – 2012 год)</a:t>
              </a:r>
            </a:p>
            <a:p>
              <a:pPr marL="274320" marR="0" lvl="0" indent="-274320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accent3"/>
                </a:buClr>
                <a:buSzPct val="95000"/>
                <a:buFont typeface="Wingdings 2"/>
                <a:buChar char=""/>
                <a:tabLst/>
                <a:defRPr/>
              </a:pPr>
              <a:r>
                <a:rPr kumimoji="0" lang="ru-RU" sz="5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Прошла повышение квалификации по теме: «Нарушения звукопроизношения у детей. Коррекция звукопроизношения. Использование логопедических  постановочных зондов.(16 часов, Учебный центр «Логопед Плюс», руководитель-Томилина Светлана Михайловна).</a:t>
              </a:r>
            </a:p>
            <a:p>
              <a:pPr marL="274320" marR="0" lvl="0" indent="-274320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accent3"/>
                </a:buClr>
                <a:buSzPct val="95000"/>
                <a:buFont typeface="Wingdings 2"/>
                <a:buChar char=""/>
                <a:tabLst/>
                <a:defRPr/>
              </a:pPr>
              <a:r>
                <a:rPr kumimoji="0" lang="ru-RU" sz="5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Прошла практический курс обучения программы. «Логопедический и зондовый массаж в коррекции </a:t>
              </a:r>
              <a:r>
                <a:rPr kumimoji="0" lang="ru-RU" sz="56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дизартриии</a:t>
              </a:r>
              <a:r>
                <a:rPr kumimoji="0" lang="ru-RU" sz="5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». (24 часа, Учебный центр «Логопед Плюс», руководитель-Томилина Светлана Михайловна)</a:t>
              </a:r>
            </a:p>
            <a:p>
              <a:pPr marL="274320" marR="0" lvl="0" indent="-274320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accent3"/>
                </a:buClr>
                <a:buSzPct val="95000"/>
                <a:buFont typeface="Wingdings 2"/>
                <a:buChar char=""/>
                <a:tabLst/>
                <a:defRPr/>
              </a:pPr>
              <a:r>
                <a:rPr kumimoji="0" lang="ru-RU" sz="5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Прошла курс повышения квалификации по теме: «Заикание у дошкольников и младших школьников. Механизмы, проявления, обследования, коррекционная работа».(16 часов, Учебный центр «Логопед Плюс», руководитель-Томилина Светлана Михайловна).</a:t>
              </a:r>
            </a:p>
            <a:p>
              <a:pPr marL="274320" marR="0" lvl="0" indent="-274320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accent3"/>
                </a:buClr>
                <a:buSzPct val="95000"/>
                <a:buFont typeface="Wingdings 2"/>
                <a:buChar char=""/>
                <a:tabLst/>
                <a:defRPr/>
              </a:pPr>
              <a:r>
                <a:rPr kumimoji="0" lang="ru-RU" sz="5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Прошла повышение квалификации по теме: «Организация индивидуальной и групповой логопедической работы с ребёнком с дизартрией». (16 часов). Учебный центр «Логопед Плюс», руководитель- Томилина Светлана Михайловна). </a:t>
              </a:r>
            </a:p>
            <a:p>
              <a:pPr marL="274320" marR="0" lvl="0" indent="-274320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accent3"/>
                </a:buClr>
                <a:buSzPct val="95000"/>
                <a:buFont typeface="Wingdings 2"/>
                <a:buChar char=""/>
                <a:tabLst/>
                <a:defRPr/>
              </a:pPr>
              <a:r>
                <a:rPr kumimoji="0" lang="ru-RU" sz="5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Прошла обучение в БОУ «ГПООЦ» г. Омска ЦДПО по программе повышения профессиональной компетентности педагогических работников образовательных учреждений города по теме «Ранняя помощь детям с ограниченными возможностями здоровья» (24 ч. – 2012 год)</a:t>
              </a:r>
            </a:p>
            <a:p>
              <a:pPr marL="274320" marR="0" lvl="0" indent="-274320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accent3"/>
                </a:buClr>
                <a:buSzPct val="95000"/>
                <a:buFont typeface="Wingdings 2"/>
                <a:buChar char=""/>
                <a:tabLst/>
                <a:defRPr/>
              </a:pPr>
              <a:r>
                <a:rPr kumimoji="0" lang="ru-RU" sz="5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Прошла дистанционное обучение квалификации Педагогического университета «Первое сентября» и факультета педагогического образования МГУ им. Ломоносова по программе «Современные подходы к обучению орфографии в начальных классах» (72 ч.-2012 г.).</a:t>
              </a:r>
            </a:p>
            <a:p>
              <a:pPr marL="274320" marR="0" lvl="0" indent="-274320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accent3"/>
                </a:buClr>
                <a:buSzPct val="95000"/>
                <a:buFont typeface="Wingdings 2"/>
                <a:buChar char=""/>
                <a:tabLst/>
                <a:defRPr/>
              </a:pPr>
              <a:r>
                <a:rPr kumimoji="0" lang="ru-RU" sz="5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Прошла повышение квалификации по теме: «Технологии коррекции речи детей с различными формами </a:t>
              </a:r>
              <a:r>
                <a:rPr kumimoji="0" lang="ru-RU" sz="56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дизонтогенеза</a:t>
              </a:r>
              <a:r>
                <a:rPr kumimoji="0" lang="ru-RU" sz="5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» (72 часа, бюджет, БОУ ДПО «Институт развития образования Омской области»).</a:t>
              </a:r>
            </a:p>
            <a:p>
              <a:pPr marL="274320" marR="0" lvl="0" indent="-274320" algn="just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accent3"/>
                </a:buClr>
                <a:buSzPct val="95000"/>
                <a:buFont typeface="Wingdings 2"/>
                <a:buChar char=""/>
                <a:tabLst/>
                <a:defRPr/>
              </a:pPr>
              <a:endPara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274320" marR="0" lvl="0" indent="-274320" algn="just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accent3"/>
                </a:buClr>
                <a:buSzPct val="95000"/>
                <a:buFont typeface="Wingdings 2"/>
                <a:buNone/>
                <a:tabLst/>
                <a:defRPr/>
              </a:pPr>
              <a:r>
                <a:rPr kumimoji="0" lang="ru-RU" sz="5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endParaRPr kumimoji="0" lang="ru-RU" sz="5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" name="Заголовок 1"/>
            <p:cNvSpPr txBox="1">
              <a:spLocks/>
            </p:cNvSpPr>
            <p:nvPr/>
          </p:nvSpPr>
          <p:spPr bwMode="auto">
            <a:xfrm>
              <a:off x="611560" y="260648"/>
              <a:ext cx="8086725" cy="43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45720" rIns="0" bIns="0" numCol="1" anchor="b" anchorCtr="0" compatLnSpc="1">
              <a:prstTxWarp prst="textNoShape">
                <a:avLst/>
              </a:prstTxWarp>
              <a:normAutofit fontScale="60000" lnSpcReduction="200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5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Повышение квалификации</a:t>
              </a:r>
              <a:endParaRPr kumimoji="0" lang="ru-RU" sz="5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1052513"/>
            <a:ext cx="8229600" cy="1728787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i="1" dirty="0" smtClean="0"/>
              <a:t>Успешность освоения обучающимися программ, реализуемых учителем-логопедом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0" y="2514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6388" name="Object 4"/>
          <p:cNvGraphicFramePr>
            <a:graphicFrameLocks noChangeAspect="1"/>
          </p:cNvGraphicFramePr>
          <p:nvPr/>
        </p:nvGraphicFramePr>
        <p:xfrm>
          <a:off x="1043608" y="1772816"/>
          <a:ext cx="7338756" cy="4894263"/>
        </p:xfrm>
        <a:graphic>
          <a:graphicData uri="http://schemas.openxmlformats.org/presentationml/2006/ole">
            <p:oleObj spid="_x0000_s16388" name="Диаграмма" r:id="rId3" imgW="2743343" imgH="1828800" progId="MSGraph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395288" y="0"/>
            <a:ext cx="8435975" cy="548680"/>
          </a:xfrm>
        </p:spPr>
        <p:txBody>
          <a:bodyPr/>
          <a:lstStyle/>
          <a:p>
            <a:pPr eaLnBrk="1" hangingPunct="1"/>
            <a:r>
              <a:rPr lang="ru-RU" sz="3600" b="1" i="1" dirty="0" smtClean="0"/>
              <a:t>Внеурочная деятельность обучающихся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620688"/>
            <a:ext cx="8568952" cy="863600"/>
          </a:xfrm>
        </p:spPr>
        <p:txBody>
          <a:bodyPr>
            <a:normAutofit fontScale="70000" lnSpcReduction="20000"/>
          </a:bodyPr>
          <a:lstStyle/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3000" b="1" dirty="0" smtClean="0"/>
              <a:t>Участие обучающихся во Всероссийском проекте для одарённых детей «Алые паруса» в социальной сети работников образования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sz="3000" dirty="0"/>
          </a:p>
        </p:txBody>
      </p:sp>
      <p:pic>
        <p:nvPicPr>
          <p:cNvPr id="1028" name="Picture 4" descr="C:\Users\1\Desktop\ПОРТФОЛИО- готовые документы\Электронное портфолио\Результаты внеурочной деятельности\Проект для одарённых детей-АЛЫЕ ПАРУСА\Басюк Александра Николаевна (класс 3В)\basyuk_aleksandra_nikolaevna_3_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938" y="1700213"/>
            <a:ext cx="2160587" cy="162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C:\Users\1\Desktop\ПОРТФОЛИО- готовые документы\Электронное портфолио\Результаты внеурочной деятельности\Проект для одарённых детей-АЛЫЕ ПАРУСА\Греб Максим 2В класс\greb_m._2v.jpg"/>
          <p:cNvPicPr>
            <a:picLocks noChangeAspect="1" noChangeArrowheads="1"/>
          </p:cNvPicPr>
          <p:nvPr/>
        </p:nvPicPr>
        <p:blipFill>
          <a:blip r:embed="rId3" cstate="print"/>
          <a:srcRect l="15450" r="12791"/>
          <a:stretch>
            <a:fillRect/>
          </a:stretch>
        </p:blipFill>
        <p:spPr bwMode="auto">
          <a:xfrm>
            <a:off x="395288" y="1628775"/>
            <a:ext cx="2709862" cy="283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C:\Users\1\Desktop\ПОРТФОЛИО- готовые документы\Результаты внеурочной деятельности\Проект для одарённых детей-АЛЫЕ ПАРУСА\Минеева Анастасия Евгеньевна (класс 1 Б)\mineeva_anastasiya_evgenevna_1_b_klass.jpg"/>
          <p:cNvPicPr>
            <a:picLocks noChangeAspect="1" noChangeArrowheads="1"/>
          </p:cNvPicPr>
          <p:nvPr/>
        </p:nvPicPr>
        <p:blipFill>
          <a:blip r:embed="rId4" cstate="print"/>
          <a:srcRect t="4910" r="10626" b="4242"/>
          <a:stretch>
            <a:fillRect/>
          </a:stretch>
        </p:blipFill>
        <p:spPr bwMode="auto">
          <a:xfrm>
            <a:off x="6516688" y="1700213"/>
            <a:ext cx="1965325" cy="266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 descr="C:\Users\1\Desktop\ПОРТФОЛИО- готовые документы\Результаты внеурочной деятельности\Проект для одарённых детей-АЛЫЕ ПАРУСА\Фрик Полина Ивановна (класс 4 А)\frik_polina_ivanovna.jpg"/>
          <p:cNvPicPr>
            <a:picLocks noChangeAspect="1" noChangeArrowheads="1"/>
          </p:cNvPicPr>
          <p:nvPr/>
        </p:nvPicPr>
        <p:blipFill>
          <a:blip r:embed="rId5" cstate="print"/>
          <a:srcRect l="20764" r="21651"/>
          <a:stretch>
            <a:fillRect/>
          </a:stretch>
        </p:blipFill>
        <p:spPr bwMode="auto">
          <a:xfrm>
            <a:off x="3419475" y="3429000"/>
            <a:ext cx="2447925" cy="318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 descr="C:\Users\1\Desktop\ПОРТФОЛИО- готовые документы\Результаты внеурочной деятельности\Проект для одарённых детей-АЛЫЕ ПАРУСА\Эглит Александра 1Б класс\eglit_aleksandr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850" y="4508500"/>
            <a:ext cx="2816225" cy="211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 descr="C:\Users\1\Desktop\ПОРТФОЛИО- готовые документы\Результаты внеурочной деятельности\Проект для одарённых детей-АЛЫЕ ПАРУСА\Эглит Александра 1Б класс\eglit_aleksandra_igor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6325" y="4508500"/>
            <a:ext cx="2808288" cy="210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 descr="C:\Users\1\Desktop\ПОРТФОЛИО- готовые документы\Результаты внеурочной деятельности\Проект для одарённых детей-АЛЫЕ ПАРУСА\Янкова Полина Геннадьевна (класс 1 В)\yankova_polina_genadevna_1_v_klass.jpg"/>
          <p:cNvPicPr>
            <a:picLocks noChangeAspect="1" noChangeArrowheads="1"/>
          </p:cNvPicPr>
          <p:nvPr/>
        </p:nvPicPr>
        <p:blipFill>
          <a:blip r:embed="rId8" cstate="print"/>
          <a:srcRect l="21651" r="18108"/>
          <a:stretch>
            <a:fillRect/>
          </a:stretch>
        </p:blipFill>
        <p:spPr bwMode="auto">
          <a:xfrm>
            <a:off x="3419475" y="3429000"/>
            <a:ext cx="2506663" cy="311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3" descr="C:\Users\User\Desktop\ПОРТФОЛИО\РЕЗУЛЬТАТЫ ВНЕУРОЧНОЙ ДЕЯТЕЛЬНОСТИ\На что похожи буквы\shkapin_sasha_1_b_00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19872" y="3429000"/>
            <a:ext cx="2520280" cy="3096344"/>
          </a:xfrm>
          <a:prstGeom prst="rect">
            <a:avLst/>
          </a:prstGeom>
          <a:noFill/>
        </p:spPr>
      </p:pic>
      <p:pic>
        <p:nvPicPr>
          <p:cNvPr id="34820" name="Picture 4" descr="C:\Users\User\Desktop\ПОРТФОЛИО\РЕЗУЛЬТАТЫ ВНЕУРОЧНОЙ ДЕЯТЕЛЬНОСТИ\На что похожи буквы\barkunov_dima_1_b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91880" y="3501008"/>
            <a:ext cx="2399517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23528" y="0"/>
            <a:ext cx="8435975" cy="571500"/>
          </a:xfrm>
          <a:prstGeom prst="rect">
            <a:avLst/>
          </a:prstGeom>
        </p:spPr>
        <p:txBody>
          <a:bodyPr lIns="0" rIns="0" bIns="0" anchor="b"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i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Внеурочная деятельность обучающихся</a:t>
            </a: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0" y="548681"/>
            <a:ext cx="9144000" cy="576064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r>
              <a:rPr lang="ru-RU" sz="3000" b="1" dirty="0" smtClean="0">
                <a:latin typeface="+mn-lt"/>
              </a:rPr>
              <a:t>*  Участие </a:t>
            </a:r>
            <a:r>
              <a:rPr lang="ru-RU" sz="3000" b="1" dirty="0">
                <a:latin typeface="+mn-lt"/>
              </a:rPr>
              <a:t>обучающихся во </a:t>
            </a:r>
            <a:r>
              <a:rPr lang="ru-RU" sz="3000" b="1" dirty="0" smtClean="0">
                <a:latin typeface="+mn-lt"/>
              </a:rPr>
              <a:t>Всероссийских конкурсах</a:t>
            </a:r>
            <a:endParaRPr lang="ru-RU" sz="3000" b="1" dirty="0">
              <a:latin typeface="+mn-lt"/>
            </a:endParaRP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lang="ru-RU" sz="3000" dirty="0">
              <a:latin typeface="+mn-lt"/>
            </a:endParaRPr>
          </a:p>
        </p:txBody>
      </p:sp>
      <p:pic>
        <p:nvPicPr>
          <p:cNvPr id="18435" name="Picture 2" descr="C:\Users\1\Desktop\ПОРТФОЛИО- готовые документы\Результаты внеурочной деятельности\Конкурс - ШИРОКАЯ МАСЛЕНИЦА\Дыба Алина\Дыба Алина Олеговн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2025" y="980728"/>
            <a:ext cx="1831975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3" descr="C:\Users\1\Desktop\ПОРТФОЛИО- готовые документы\Результаты внеурочной деятельности\Конкурс - ШИРОКАЯ МАСЛЕНИЦА\Егорова Диана\Егорова Диана Евгеньевн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980728"/>
            <a:ext cx="1882775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4" descr="C:\Users\1\Desktop\ПОРТФОЛИО- готовые документы\Результаты внеурочной деятельности\Конкурс - ШИРОКАЯ МАСЛЕНИЦА\Соловьёва Настя\Соловьёва Анастасия Игоревн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1124744"/>
            <a:ext cx="1779587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5" descr="C:\Users\1\Desktop\ПОРТФОЛИО- готовые документы\Результаты внеурочной деятельности\Конкурс - ШИРОКАЯ МАСЛЕНИЦА\Юсина Катя\Юсина Екатерина Викторовн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1124744"/>
            <a:ext cx="1831975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 descr="C:\Users\1\Desktop\ПОРТФОЛИО- готовые документы\Результаты внеурочной деятельности\Конкурс - ШИРОКАЯ МАСЛЕНИЦА\Диплом педагога.jpg"/>
          <p:cNvPicPr>
            <a:picLocks noChangeAspect="1" noChangeArrowheads="1"/>
          </p:cNvPicPr>
          <p:nvPr/>
        </p:nvPicPr>
        <p:blipFill>
          <a:blip r:embed="rId6" cstate="print"/>
          <a:srcRect t="3027" r="4167" b="3104"/>
          <a:stretch>
            <a:fillRect/>
          </a:stretch>
        </p:blipFill>
        <p:spPr bwMode="auto">
          <a:xfrm>
            <a:off x="3707904" y="980728"/>
            <a:ext cx="1838325" cy="247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одержимое 2"/>
          <p:cNvSpPr txBox="1">
            <a:spLocks/>
          </p:cNvSpPr>
          <p:nvPr/>
        </p:nvSpPr>
        <p:spPr>
          <a:xfrm>
            <a:off x="0" y="3573016"/>
            <a:ext cx="9144000" cy="576064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r>
              <a:rPr lang="ru-RU" sz="3000" b="1" dirty="0" smtClean="0">
                <a:latin typeface="+mn-lt"/>
              </a:rPr>
              <a:t>*  Участие </a:t>
            </a:r>
            <a:r>
              <a:rPr lang="ru-RU" sz="3000" b="1" dirty="0">
                <a:latin typeface="+mn-lt"/>
              </a:rPr>
              <a:t>обучающихся </a:t>
            </a:r>
            <a:r>
              <a:rPr lang="ru-RU" sz="3000" b="1" dirty="0" smtClean="0">
                <a:latin typeface="+mn-lt"/>
              </a:rPr>
              <a:t>в Международных конкурсах</a:t>
            </a:r>
            <a:endParaRPr lang="ru-RU" sz="3000" b="1" dirty="0">
              <a:latin typeface="+mn-lt"/>
            </a:endParaRP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lang="ru-RU" sz="3000" dirty="0">
              <a:latin typeface="+mn-lt"/>
            </a:endParaRPr>
          </a:p>
        </p:txBody>
      </p:sp>
      <p:pic>
        <p:nvPicPr>
          <p:cNvPr id="33793" name="Picture 1" descr="C:\Users\User\Desktop\ПОРТФОЛИО\РЕЗУЛЬТАТЫ ВНЕУРОЧНОЙ ДЕЯТЕЛЬНОСТИ\Титаренко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35896" y="4005064"/>
            <a:ext cx="1685753" cy="2448272"/>
          </a:xfrm>
          <a:prstGeom prst="rect">
            <a:avLst/>
          </a:prstGeom>
          <a:noFill/>
        </p:spPr>
      </p:pic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8" cstate="print"/>
          <a:srcRect r="6903"/>
          <a:stretch>
            <a:fillRect/>
          </a:stretch>
        </p:blipFill>
        <p:spPr bwMode="auto">
          <a:xfrm>
            <a:off x="179512" y="4221088"/>
            <a:ext cx="1657398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9" cstate="print"/>
          <a:srcRect r="5977"/>
          <a:stretch>
            <a:fillRect/>
          </a:stretch>
        </p:blipFill>
        <p:spPr bwMode="auto">
          <a:xfrm>
            <a:off x="1907704" y="4077072"/>
            <a:ext cx="1728192" cy="2527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10" cstate="print"/>
          <a:srcRect r="5501"/>
          <a:stretch>
            <a:fillRect/>
          </a:stretch>
        </p:blipFill>
        <p:spPr bwMode="auto">
          <a:xfrm>
            <a:off x="5364088" y="4077072"/>
            <a:ext cx="1781320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11" cstate="print"/>
          <a:srcRect r="5050" b="555"/>
          <a:stretch>
            <a:fillRect/>
          </a:stretch>
        </p:blipFill>
        <p:spPr bwMode="auto">
          <a:xfrm>
            <a:off x="7164288" y="4265139"/>
            <a:ext cx="1800200" cy="2592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9" name="Picture 7" descr="C:\Users\User\Desktop\ПОРТФОЛИО\КОНФЕРЕНЦИИ\Откуда есть пошла земля русская\001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707904" y="980728"/>
            <a:ext cx="1872208" cy="2570515"/>
          </a:xfrm>
          <a:prstGeom prst="rect">
            <a:avLst/>
          </a:prstGeom>
          <a:noFill/>
        </p:spPr>
      </p:pic>
      <p:pic>
        <p:nvPicPr>
          <p:cNvPr id="33800" name="Picture 8" descr="C:\Users\User\Desktop\ПОРТФОЛИО\РЕЗУЛЬТАТЫ ВНЕУРОЧНОЙ ДЕЯТЕЛЬНОСТИ\Чудо-дерево\Результаты конкурса\Юлина Виктория Владимировна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771800" y="1052736"/>
            <a:ext cx="3416683" cy="48394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3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0"/>
            <a:ext cx="8229600" cy="263683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sz="3600" b="1" i="1" dirty="0" smtClean="0"/>
              <a:t>Информация о консультациях для педагогов, специалистов и родителей (законных представителей) </a:t>
            </a:r>
            <a:br>
              <a:rPr lang="ru-RU" sz="3600" b="1" i="1" dirty="0" smtClean="0"/>
            </a:br>
            <a:r>
              <a:rPr lang="ru-RU" sz="3600" b="1" i="1" dirty="0" smtClean="0"/>
              <a:t>за период с 2010-2013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4000" dirty="0"/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2514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9459" name="Object 3"/>
          <p:cNvGraphicFramePr>
            <a:graphicFrameLocks noChangeAspect="1"/>
          </p:cNvGraphicFramePr>
          <p:nvPr/>
        </p:nvGraphicFramePr>
        <p:xfrm>
          <a:off x="1071966" y="1772816"/>
          <a:ext cx="8072034" cy="5085184"/>
        </p:xfrm>
        <a:graphic>
          <a:graphicData uri="http://schemas.openxmlformats.org/presentationml/2006/ole">
            <p:oleObj spid="_x0000_s19459" name="Диаграмма" r:id="rId3" imgW="2743343" imgH="1828800" progId="MSGraph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18487" cy="2762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b="1" u="sng" dirty="0" smtClean="0"/>
              <a:t>ОБСЛЕДОВАНИЕ РЕЧИ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b="1" dirty="0" smtClean="0"/>
              <a:t>- </a:t>
            </a:r>
            <a:r>
              <a:rPr lang="ru-RU" sz="1200" dirty="0" smtClean="0"/>
              <a:t>Электронная  база данных о обучающихся и динамике их речевого развития; бланки речевых карт, логопедических представлений, заявлений, договоров, речевые характеристики, анкеты для родителей и учителей; таблицы, диаграммы.</a:t>
            </a:r>
            <a:br>
              <a:rPr lang="ru-RU" sz="1200" dirty="0" smtClean="0"/>
            </a:br>
            <a:r>
              <a:rPr lang="ru-RU" sz="1200" dirty="0" smtClean="0"/>
              <a:t> </a:t>
            </a:r>
            <a:br>
              <a:rPr lang="ru-RU" sz="1200" dirty="0" smtClean="0"/>
            </a:br>
            <a:r>
              <a:rPr lang="ru-RU" sz="1200" b="1" dirty="0" smtClean="0"/>
              <a:t> 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b="1" dirty="0" smtClean="0"/>
              <a:t> 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b="1" dirty="0" smtClean="0"/>
              <a:t> 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b="1" dirty="0" smtClean="0"/>
              <a:t> 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 </a:t>
            </a:r>
            <a:br>
              <a:rPr lang="ru-RU" sz="1200" dirty="0" smtClean="0"/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МЕТОДИЧЕСКАЯ СИСТЕМА РАБОТЫ УЧИТЕЛЯ-ЛОГОПЕДА С ИСПОЛЬЗОВАНИЕМ  ИКТ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1763713" y="476250"/>
            <a:ext cx="5545137" cy="7921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6000"/>
              </a:lnSpc>
              <a:spcAft>
                <a:spcPts val="1000"/>
              </a:spcAft>
            </a:pPr>
            <a:r>
              <a:rPr lang="ru-RU" sz="1000" b="1" u="sng">
                <a:latin typeface="Calibri" pitchFamily="34" charset="0"/>
                <a:cs typeface="Arial" charset="0"/>
              </a:rPr>
              <a:t>ОБСЛЕДОВАНИЕ РЕЧИ</a:t>
            </a:r>
          </a:p>
          <a:p>
            <a:pPr lvl="1" algn="just">
              <a:lnSpc>
                <a:spcPct val="96000"/>
              </a:lnSpc>
              <a:spcAft>
                <a:spcPts val="1000"/>
              </a:spcAft>
            </a:pPr>
            <a:r>
              <a:rPr lang="ru-RU" sz="1000" b="1">
                <a:latin typeface="Calibri" pitchFamily="34" charset="0"/>
                <a:cs typeface="Arial" charset="0"/>
              </a:rPr>
              <a:t>- </a:t>
            </a:r>
            <a:r>
              <a:rPr lang="ru-RU" sz="1000">
                <a:latin typeface="Times New Roman" pitchFamily="18" charset="0"/>
                <a:cs typeface="Arial" charset="0"/>
              </a:rPr>
              <a:t>Электронная  база данных о обучающихся и динамике их речевого развития; бланки речевых карт, логопедических представлений, заявлений, договоров, речевые характеристики, анкеты для родителей и учителей; таблицы, диаграммы.</a:t>
            </a:r>
            <a:endParaRPr lang="ru-RU" sz="1000" b="1">
              <a:latin typeface="Times New Roman" pitchFamily="18" charset="0"/>
              <a:cs typeface="Arial" charset="0"/>
            </a:endParaRPr>
          </a:p>
          <a:p>
            <a:pPr>
              <a:spcAft>
                <a:spcPts val="1000"/>
              </a:spcAft>
            </a:pPr>
            <a:endParaRPr lang="ru-RU" sz="1200">
              <a:latin typeface="Times New Roman" pitchFamily="18" charset="0"/>
              <a:cs typeface="Arial" charset="0"/>
            </a:endParaRPr>
          </a:p>
          <a:p>
            <a:pPr>
              <a:spcAft>
                <a:spcPts val="1000"/>
              </a:spcAft>
            </a:pPr>
            <a:endParaRPr lang="ru-RU" sz="1200" b="1">
              <a:latin typeface="Times New Roman" pitchFamily="18" charset="0"/>
              <a:cs typeface="Arial" charset="0"/>
            </a:endParaRPr>
          </a:p>
          <a:p>
            <a:pPr algn="ctr">
              <a:spcAft>
                <a:spcPts val="1000"/>
              </a:spcAft>
              <a:buFont typeface="Symbol" pitchFamily="18" charset="2"/>
              <a:buChar char="·"/>
            </a:pPr>
            <a:endParaRPr lang="ru-RU" sz="1200" b="1">
              <a:latin typeface="Times New Roman" pitchFamily="18" charset="0"/>
              <a:cs typeface="Arial" charset="0"/>
            </a:endParaRPr>
          </a:p>
          <a:p>
            <a:pPr>
              <a:spcAft>
                <a:spcPts val="1000"/>
              </a:spcAft>
            </a:pPr>
            <a:endParaRPr lang="ru-RU" sz="1200" b="1">
              <a:latin typeface="Calibri" pitchFamily="34" charset="0"/>
              <a:cs typeface="Arial" charset="0"/>
            </a:endParaRPr>
          </a:p>
          <a:p>
            <a:pPr algn="ctr">
              <a:spcAft>
                <a:spcPts val="1000"/>
              </a:spcAft>
            </a:pPr>
            <a:endParaRPr lang="ru-RU" sz="1200" b="1">
              <a:latin typeface="Times New Roman" pitchFamily="18" charset="0"/>
              <a:cs typeface="Arial" charset="0"/>
            </a:endParaRPr>
          </a:p>
          <a:p>
            <a:pPr algn="ctr">
              <a:spcAft>
                <a:spcPts val="1000"/>
              </a:spcAft>
            </a:pPr>
            <a:endParaRPr lang="ru-RU" sz="1400" b="1">
              <a:latin typeface="Times New Roman" pitchFamily="18" charset="0"/>
              <a:cs typeface="Arial" charset="0"/>
            </a:endParaRPr>
          </a:p>
          <a:p>
            <a:endParaRPr lang="ru-RU">
              <a:cs typeface="Arial" charset="0"/>
            </a:endParaRPr>
          </a:p>
        </p:txBody>
      </p:sp>
      <p:sp>
        <p:nvSpPr>
          <p:cNvPr id="21507" name="Rectangle 2"/>
          <p:cNvSpPr>
            <a:spLocks noChangeArrowheads="1"/>
          </p:cNvSpPr>
          <p:nvPr/>
        </p:nvSpPr>
        <p:spPr bwMode="auto">
          <a:xfrm>
            <a:off x="323850" y="1341438"/>
            <a:ext cx="3240088" cy="6477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6000"/>
              </a:lnSpc>
            </a:pPr>
            <a:r>
              <a:rPr lang="ru-RU" sz="1000" b="1">
                <a:latin typeface="Calibri" pitchFamily="34" charset="0"/>
                <a:cs typeface="Arial" charset="0"/>
              </a:rPr>
              <a:t>Устной </a:t>
            </a:r>
          </a:p>
          <a:p>
            <a:pPr>
              <a:lnSpc>
                <a:spcPct val="96000"/>
              </a:lnSpc>
            </a:pPr>
            <a:r>
              <a:rPr lang="ru-RU" sz="1000">
                <a:latin typeface="Times New Roman" pitchFamily="18" charset="0"/>
                <a:cs typeface="Arial" charset="0"/>
              </a:rPr>
              <a:t>- комплексы диагностических заданий по всем разделам логопедии (карточки предметные и сюжетные).</a:t>
            </a:r>
          </a:p>
          <a:p>
            <a:endParaRPr lang="ru-RU">
              <a:cs typeface="Arial" charset="0"/>
            </a:endParaRPr>
          </a:p>
        </p:txBody>
      </p:sp>
      <p:sp>
        <p:nvSpPr>
          <p:cNvPr id="21508" name="Rectangle 2"/>
          <p:cNvSpPr>
            <a:spLocks noChangeArrowheads="1"/>
          </p:cNvSpPr>
          <p:nvPr/>
        </p:nvSpPr>
        <p:spPr bwMode="auto">
          <a:xfrm>
            <a:off x="5364163" y="1341438"/>
            <a:ext cx="3563937" cy="6477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000" b="1">
                <a:latin typeface="Times New Roman" pitchFamily="18" charset="0"/>
                <a:cs typeface="Times New Roman" pitchFamily="18" charset="0"/>
              </a:rPr>
              <a:t>Письменной</a:t>
            </a:r>
            <a:endParaRPr lang="ru-RU" sz="10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>
                <a:latin typeface="Times New Roman" pitchFamily="18" charset="0"/>
                <a:cs typeface="Times New Roman" pitchFamily="18" charset="0"/>
              </a:rPr>
              <a:t>- тесты для списывания, для чтения, тексты диктантов, деформированные тексты и предложения.</a:t>
            </a:r>
          </a:p>
          <a:p>
            <a:pPr algn="ctr">
              <a:lnSpc>
                <a:spcPct val="96000"/>
              </a:lnSpc>
            </a:pPr>
            <a:endParaRPr lang="ru-RU" sz="1200" b="1">
              <a:latin typeface="Calibri" pitchFamily="34" charset="0"/>
              <a:cs typeface="Arial" charset="0"/>
            </a:endParaRPr>
          </a:p>
          <a:p>
            <a:endParaRPr lang="ru-RU">
              <a:cs typeface="Arial" charset="0"/>
            </a:endParaRPr>
          </a:p>
        </p:txBody>
      </p:sp>
      <p:cxnSp>
        <p:nvCxnSpPr>
          <p:cNvPr id="10" name="Shape 9"/>
          <p:cNvCxnSpPr>
            <a:stCxn id="21506" idx="1"/>
          </p:cNvCxnSpPr>
          <p:nvPr/>
        </p:nvCxnSpPr>
        <p:spPr>
          <a:xfrm rot="10800000" flipV="1">
            <a:off x="1476375" y="873125"/>
            <a:ext cx="287338" cy="468313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hape 11"/>
          <p:cNvCxnSpPr>
            <a:stCxn id="21506" idx="3"/>
          </p:cNvCxnSpPr>
          <p:nvPr/>
        </p:nvCxnSpPr>
        <p:spPr>
          <a:xfrm>
            <a:off x="7308850" y="873125"/>
            <a:ext cx="287338" cy="468313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1" name="Rectangle 2"/>
          <p:cNvSpPr>
            <a:spLocks noChangeArrowheads="1"/>
          </p:cNvSpPr>
          <p:nvPr/>
        </p:nvSpPr>
        <p:spPr bwMode="auto">
          <a:xfrm>
            <a:off x="3419475" y="2060575"/>
            <a:ext cx="2592388" cy="5048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6000"/>
              </a:lnSpc>
              <a:spcAft>
                <a:spcPts val="1000"/>
              </a:spcAft>
            </a:pPr>
            <a:r>
              <a:rPr lang="ru-RU" sz="1000" b="1">
                <a:latin typeface="Constantia" pitchFamily="18" charset="0"/>
              </a:rPr>
              <a:t>ЛОГОПЕДИЧЕСКИЕ ЗАНЯТИЯ ПО КОРРЕКЦИИ НАРУШЕННЫХ ФУНКЦИЙ</a:t>
            </a:r>
            <a:endParaRPr lang="ru-RU" sz="1000">
              <a:latin typeface="Constantia" pitchFamily="18" charset="0"/>
            </a:endParaRPr>
          </a:p>
          <a:p>
            <a:pPr algn="ctr">
              <a:lnSpc>
                <a:spcPct val="96000"/>
              </a:lnSpc>
              <a:spcAft>
                <a:spcPts val="1000"/>
              </a:spcAft>
            </a:pPr>
            <a:endParaRPr lang="ru-RU">
              <a:cs typeface="Arial" charset="0"/>
            </a:endParaRPr>
          </a:p>
        </p:txBody>
      </p:sp>
      <p:sp>
        <p:nvSpPr>
          <p:cNvPr id="21512" name="Rectangle 2"/>
          <p:cNvSpPr>
            <a:spLocks noChangeArrowheads="1"/>
          </p:cNvSpPr>
          <p:nvPr/>
        </p:nvSpPr>
        <p:spPr bwMode="auto">
          <a:xfrm>
            <a:off x="250825" y="2205038"/>
            <a:ext cx="3025775" cy="7334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000" b="1">
                <a:latin typeface="Times New Roman" pitchFamily="18" charset="0"/>
                <a:cs typeface="Times New Roman" pitchFamily="18" charset="0"/>
              </a:rPr>
              <a:t>Речевых</a:t>
            </a:r>
            <a:endParaRPr lang="ru-RU" sz="100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00">
                <a:latin typeface="Times New Roman" pitchFamily="18" charset="0"/>
                <a:cs typeface="Times New Roman" pitchFamily="18" charset="0"/>
              </a:rPr>
              <a:t>Фонетико-фонематических процессов.</a:t>
            </a:r>
          </a:p>
          <a:p>
            <a:pPr algn="ctr"/>
            <a:r>
              <a:rPr lang="ru-RU" sz="1000">
                <a:latin typeface="Times New Roman" pitchFamily="18" charset="0"/>
                <a:cs typeface="Times New Roman" pitchFamily="18" charset="0"/>
              </a:rPr>
              <a:t>Лексико-грамматического строя речи.</a:t>
            </a:r>
          </a:p>
          <a:p>
            <a:pPr algn="ctr"/>
            <a:r>
              <a:rPr lang="ru-RU" sz="1000">
                <a:latin typeface="Times New Roman" pitchFamily="18" charset="0"/>
                <a:cs typeface="Times New Roman" pitchFamily="18" charset="0"/>
              </a:rPr>
              <a:t>Нарушений процессов чтения и письма.</a:t>
            </a:r>
          </a:p>
          <a:p>
            <a:pPr algn="ctr">
              <a:lnSpc>
                <a:spcPct val="96000"/>
              </a:lnSpc>
            </a:pPr>
            <a:endParaRPr lang="ru-RU">
              <a:cs typeface="Arial" charset="0"/>
            </a:endParaRPr>
          </a:p>
        </p:txBody>
      </p:sp>
      <p:sp>
        <p:nvSpPr>
          <p:cNvPr id="21513" name="Rectangle 2"/>
          <p:cNvSpPr>
            <a:spLocks noChangeArrowheads="1"/>
          </p:cNvSpPr>
          <p:nvPr/>
        </p:nvSpPr>
        <p:spPr bwMode="auto">
          <a:xfrm>
            <a:off x="6372225" y="2205038"/>
            <a:ext cx="2592388" cy="7334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000" b="1">
                <a:latin typeface="Times New Roman" pitchFamily="18" charset="0"/>
                <a:cs typeface="Times New Roman" pitchFamily="18" charset="0"/>
              </a:rPr>
              <a:t>Неречевых</a:t>
            </a:r>
            <a:endParaRPr lang="ru-RU" sz="100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00">
                <a:latin typeface="Times New Roman" pitchFamily="18" charset="0"/>
                <a:cs typeface="Times New Roman" pitchFamily="18" charset="0"/>
              </a:rPr>
              <a:t>Мелкой моторики пальцев рук.</a:t>
            </a:r>
          </a:p>
          <a:p>
            <a:pPr algn="ctr"/>
            <a:r>
              <a:rPr lang="ru-RU" sz="1000">
                <a:latin typeface="Times New Roman" pitchFamily="18" charset="0"/>
                <a:cs typeface="Times New Roman" pitchFamily="18" charset="0"/>
              </a:rPr>
              <a:t>Психических процессов: внимания, памяти, мышления.</a:t>
            </a:r>
          </a:p>
          <a:p>
            <a:pPr algn="ctr"/>
            <a:endParaRPr lang="ru-RU">
              <a:cs typeface="Arial" charset="0"/>
            </a:endParaRPr>
          </a:p>
        </p:txBody>
      </p:sp>
      <p:sp>
        <p:nvSpPr>
          <p:cNvPr id="21514" name="Rectangle 7"/>
          <p:cNvSpPr>
            <a:spLocks noChangeArrowheads="1"/>
          </p:cNvSpPr>
          <p:nvPr/>
        </p:nvSpPr>
        <p:spPr bwMode="auto">
          <a:xfrm>
            <a:off x="250825" y="3141663"/>
            <a:ext cx="3600450" cy="15827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lvl="1">
              <a:lnSpc>
                <a:spcPct val="96000"/>
              </a:lnSpc>
              <a:spcAft>
                <a:spcPts val="1000"/>
              </a:spcAft>
              <a:buFont typeface="Symbol" pitchFamily="18" charset="2"/>
              <a:buChar char="·"/>
            </a:pPr>
            <a:r>
              <a:rPr lang="ru-RU" sz="1000">
                <a:latin typeface="Times New Roman" pitchFamily="18" charset="0"/>
                <a:cs typeface="Times New Roman" pitchFamily="18" charset="0"/>
              </a:rPr>
              <a:t>Развивающие логопедические программы и тренажёры по всем разделам логопедии («Игры для Тигры»</a:t>
            </a:r>
            <a:r>
              <a:rPr lang="ru-RU" sz="1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000">
                <a:latin typeface="Times New Roman" pitchFamily="18" charset="0"/>
                <a:cs typeface="Times New Roman" pitchFamily="18" charset="0"/>
              </a:rPr>
              <a:t>«Баба-Яга учится читать», «Учимся говорить правильно», «Пойду туда не знаю куда», «Весёлая азбука»);</a:t>
            </a:r>
          </a:p>
          <a:p>
            <a:pPr marL="0" lvl="1">
              <a:lnSpc>
                <a:spcPct val="96000"/>
              </a:lnSpc>
              <a:spcAft>
                <a:spcPts val="1000"/>
              </a:spcAft>
              <a:buFont typeface="Symbol" pitchFamily="18" charset="2"/>
              <a:buChar char="·"/>
            </a:pPr>
            <a:r>
              <a:rPr lang="ru-RU" sz="1000">
                <a:latin typeface="Times New Roman" pitchFamily="18" charset="0"/>
                <a:cs typeface="Times New Roman" pitchFamily="18" charset="0"/>
              </a:rPr>
              <a:t>Размноженный с помощью МФУ дидактический материал (индив. карточки, перфокарты, сюжетные и  предметные картинки);</a:t>
            </a:r>
          </a:p>
          <a:p>
            <a:pPr>
              <a:spcAft>
                <a:spcPts val="1000"/>
              </a:spcAft>
              <a:buFont typeface="Symbol" pitchFamily="18" charset="2"/>
              <a:buChar char="·"/>
            </a:pPr>
            <a:r>
              <a:rPr lang="ru-RU" sz="1000">
                <a:latin typeface="Times New Roman" pitchFamily="18" charset="0"/>
                <a:cs typeface="Times New Roman" pitchFamily="18" charset="0"/>
              </a:rPr>
              <a:t>Презентации занятий.</a:t>
            </a:r>
          </a:p>
          <a:p>
            <a:pPr algn="ctr">
              <a:spcAft>
                <a:spcPts val="1000"/>
              </a:spcAft>
            </a:pPr>
            <a:endParaRPr lang="ru-RU" sz="1100">
              <a:latin typeface="Times New Roman" pitchFamily="18" charset="0"/>
              <a:cs typeface="Arial" charset="0"/>
            </a:endParaRPr>
          </a:p>
          <a:p>
            <a:endParaRPr lang="ru-RU">
              <a:cs typeface="Arial" charset="0"/>
            </a:endParaRPr>
          </a:p>
        </p:txBody>
      </p:sp>
      <p:sp>
        <p:nvSpPr>
          <p:cNvPr id="21515" name="Rectangle 8"/>
          <p:cNvSpPr>
            <a:spLocks noChangeArrowheads="1"/>
          </p:cNvSpPr>
          <p:nvPr/>
        </p:nvSpPr>
        <p:spPr bwMode="auto">
          <a:xfrm>
            <a:off x="4067175" y="2997200"/>
            <a:ext cx="2665413" cy="431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200" b="1">
                <a:latin typeface="Calibri" pitchFamily="34" charset="0"/>
                <a:cs typeface="Arial" charset="0"/>
              </a:rPr>
              <a:t>КОНСУЛЬТАТИВНО-ПРОФИЛАКТИЧЕСКАЯ РАБОТА</a:t>
            </a:r>
            <a:endParaRPr lang="ru-RU">
              <a:cs typeface="Arial" charset="0"/>
            </a:endParaRPr>
          </a:p>
        </p:txBody>
      </p:sp>
      <p:sp>
        <p:nvSpPr>
          <p:cNvPr id="21516" name="Rectangle 9"/>
          <p:cNvSpPr>
            <a:spLocks noChangeArrowheads="1"/>
          </p:cNvSpPr>
          <p:nvPr/>
        </p:nvSpPr>
        <p:spPr bwMode="auto">
          <a:xfrm>
            <a:off x="7019925" y="3068638"/>
            <a:ext cx="1873250" cy="10810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88900" lvl="1" indent="90488">
              <a:lnSpc>
                <a:spcPct val="96000"/>
              </a:lnSpc>
              <a:spcAft>
                <a:spcPts val="1000"/>
              </a:spcAft>
              <a:buFont typeface="Symbol" pitchFamily="18" charset="2"/>
              <a:buChar char="·"/>
              <a:tabLst>
                <a:tab pos="88900" algn="l"/>
              </a:tabLst>
            </a:pPr>
            <a:r>
              <a:rPr lang="ru-RU" sz="1000">
                <a:latin typeface="Times New Roman" pitchFamily="18" charset="0"/>
                <a:cs typeface="Times New Roman" pitchFamily="18" charset="0"/>
              </a:rPr>
              <a:t>Развивающие логопедические программы («Маша и Медведь. Развивающие задания для малышей», «Занимательная логика»);</a:t>
            </a:r>
          </a:p>
          <a:p>
            <a:pPr algn="ctr">
              <a:spcAft>
                <a:spcPts val="1000"/>
              </a:spcAft>
              <a:tabLst>
                <a:tab pos="88900" algn="l"/>
              </a:tabLst>
            </a:pPr>
            <a:endParaRPr lang="ru-RU" sz="1100">
              <a:latin typeface="Times New Roman" pitchFamily="18" charset="0"/>
              <a:cs typeface="Arial" charset="0"/>
            </a:endParaRPr>
          </a:p>
          <a:p>
            <a:pPr>
              <a:tabLst>
                <a:tab pos="88900" algn="l"/>
              </a:tabLst>
            </a:pPr>
            <a:endParaRPr lang="ru-RU">
              <a:cs typeface="Arial" charset="0"/>
            </a:endParaRPr>
          </a:p>
        </p:txBody>
      </p:sp>
      <p:sp>
        <p:nvSpPr>
          <p:cNvPr id="21517" name="Rectangle 10"/>
          <p:cNvSpPr>
            <a:spLocks noChangeArrowheads="1"/>
          </p:cNvSpPr>
          <p:nvPr/>
        </p:nvSpPr>
        <p:spPr bwMode="auto">
          <a:xfrm>
            <a:off x="6804025" y="4221163"/>
            <a:ext cx="2178050" cy="18716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6000"/>
              </a:lnSpc>
            </a:pPr>
            <a:r>
              <a:rPr lang="ru-RU" sz="1000" b="1">
                <a:latin typeface="Times New Roman" pitchFamily="18" charset="0"/>
                <a:cs typeface="Times New Roman" pitchFamily="18" charset="0"/>
              </a:rPr>
              <a:t>Работа с родителями</a:t>
            </a:r>
          </a:p>
          <a:p>
            <a:pPr>
              <a:lnSpc>
                <a:spcPct val="96000"/>
              </a:lnSpc>
            </a:pPr>
            <a:r>
              <a:rPr lang="ru-RU" sz="1000">
                <a:latin typeface="Times New Roman" pitchFamily="18" charset="0"/>
                <a:cs typeface="Times New Roman" pitchFamily="18" charset="0"/>
              </a:rPr>
              <a:t>- Памятки для родителей по вопросам речевого развития младших школьников, составленные и размноженные с помощью компьютера (сканера, принтера);</a:t>
            </a:r>
          </a:p>
          <a:p>
            <a:pPr>
              <a:lnSpc>
                <a:spcPct val="96000"/>
              </a:lnSpc>
            </a:pPr>
            <a:r>
              <a:rPr lang="ru-RU" sz="1000">
                <a:latin typeface="Times New Roman" pitchFamily="18" charset="0"/>
                <a:cs typeface="Times New Roman" pitchFamily="18" charset="0"/>
              </a:rPr>
              <a:t>- Презентации к беседам, лекциям на родительских собраниях;</a:t>
            </a:r>
          </a:p>
          <a:p>
            <a:pPr>
              <a:lnSpc>
                <a:spcPct val="96000"/>
              </a:lnSpc>
            </a:pPr>
            <a:r>
              <a:rPr lang="ru-RU" sz="1000">
                <a:latin typeface="Times New Roman" pitchFamily="18" charset="0"/>
                <a:cs typeface="Times New Roman" pitchFamily="18" charset="0"/>
              </a:rPr>
              <a:t>-Сайт в Интернете </a:t>
            </a:r>
            <a:r>
              <a:rPr lang="en-US" sz="1000">
                <a:latin typeface="Times New Roman" pitchFamily="18" charset="0"/>
                <a:cs typeface="Times New Roman" pitchFamily="18" charset="0"/>
                <a:hlinkClick r:id="rId2"/>
              </a:rPr>
              <a:t>http</a:t>
            </a:r>
            <a:r>
              <a:rPr lang="ru-RU" sz="1000">
                <a:latin typeface="Times New Roman" pitchFamily="18" charset="0"/>
                <a:cs typeface="Times New Roman" pitchFamily="18" charset="0"/>
                <a:hlinkClick r:id="rId2"/>
              </a:rPr>
              <a:t>://</a:t>
            </a:r>
            <a:r>
              <a:rPr lang="en-US" sz="1000">
                <a:latin typeface="Times New Roman" pitchFamily="18" charset="0"/>
                <a:cs typeface="Times New Roman" pitchFamily="18" charset="0"/>
                <a:hlinkClick r:id="rId2"/>
              </a:rPr>
              <a:t>nsportal</a:t>
            </a:r>
            <a:r>
              <a:rPr lang="ru-RU" sz="1000">
                <a:latin typeface="Times New Roman" pitchFamily="18" charset="0"/>
                <a:cs typeface="Times New Roman" pitchFamily="18" charset="0"/>
                <a:hlinkClick r:id="rId2"/>
              </a:rPr>
              <a:t>.</a:t>
            </a:r>
            <a:r>
              <a:rPr lang="en-US" sz="1000">
                <a:latin typeface="Times New Roman" pitchFamily="18" charset="0"/>
                <a:cs typeface="Times New Roman" pitchFamily="18" charset="0"/>
                <a:hlinkClick r:id="rId2"/>
              </a:rPr>
              <a:t>ru</a:t>
            </a:r>
            <a:r>
              <a:rPr lang="ru-RU" sz="1000">
                <a:latin typeface="Times New Roman" pitchFamily="18" charset="0"/>
                <a:cs typeface="Times New Roman" pitchFamily="18" charset="0"/>
                <a:hlinkClick r:id="rId2"/>
              </a:rPr>
              <a:t>/</a:t>
            </a:r>
            <a:r>
              <a:rPr lang="en-US" sz="1000">
                <a:latin typeface="Times New Roman" pitchFamily="18" charset="0"/>
                <a:cs typeface="Times New Roman" pitchFamily="18" charset="0"/>
                <a:hlinkClick r:id="rId2"/>
              </a:rPr>
              <a:t>yulina</a:t>
            </a:r>
            <a:r>
              <a:rPr lang="ru-RU" sz="1000">
                <a:latin typeface="Times New Roman" pitchFamily="18" charset="0"/>
                <a:cs typeface="Times New Roman" pitchFamily="18" charset="0"/>
                <a:hlinkClick r:id="rId2"/>
              </a:rPr>
              <a:t>-</a:t>
            </a:r>
            <a:r>
              <a:rPr lang="en-US" sz="1000">
                <a:latin typeface="Times New Roman" pitchFamily="18" charset="0"/>
                <a:cs typeface="Times New Roman" pitchFamily="18" charset="0"/>
                <a:hlinkClick r:id="rId2"/>
              </a:rPr>
              <a:t>viktoriya</a:t>
            </a:r>
            <a:r>
              <a:rPr lang="ru-RU" sz="1000">
                <a:latin typeface="Times New Roman" pitchFamily="18" charset="0"/>
                <a:cs typeface="Times New Roman" pitchFamily="18" charset="0"/>
                <a:hlinkClick r:id="rId2"/>
              </a:rPr>
              <a:t>-</a:t>
            </a:r>
            <a:r>
              <a:rPr lang="en-US" sz="1000">
                <a:latin typeface="Times New Roman" pitchFamily="18" charset="0"/>
                <a:cs typeface="Times New Roman" pitchFamily="18" charset="0"/>
                <a:hlinkClick r:id="rId2"/>
              </a:rPr>
              <a:t>vladimirovna</a:t>
            </a:r>
            <a:r>
              <a:rPr lang="ru-RU" sz="100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endParaRPr lang="ru-RU">
              <a:cs typeface="Arial" charset="0"/>
            </a:endParaRPr>
          </a:p>
        </p:txBody>
      </p:sp>
      <p:sp>
        <p:nvSpPr>
          <p:cNvPr id="21518" name="Rectangle 11"/>
          <p:cNvSpPr>
            <a:spLocks noChangeArrowheads="1"/>
          </p:cNvSpPr>
          <p:nvPr/>
        </p:nvSpPr>
        <p:spPr bwMode="auto">
          <a:xfrm>
            <a:off x="4500563" y="3933825"/>
            <a:ext cx="2051050" cy="5810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6000"/>
              </a:lnSpc>
            </a:pPr>
            <a:r>
              <a:rPr lang="ru-RU" sz="1000" b="1">
                <a:latin typeface="Times New Roman" pitchFamily="18" charset="0"/>
                <a:cs typeface="Times New Roman" pitchFamily="18" charset="0"/>
              </a:rPr>
              <a:t>Сотрудничество с коллегами</a:t>
            </a:r>
          </a:p>
          <a:p>
            <a:pPr algn="just">
              <a:lnSpc>
                <a:spcPct val="96000"/>
              </a:lnSpc>
            </a:pPr>
            <a:r>
              <a:rPr lang="ru-RU" sz="1000">
                <a:latin typeface="Times New Roman" pitchFamily="18" charset="0"/>
                <a:cs typeface="Times New Roman" pitchFamily="18" charset="0"/>
              </a:rPr>
              <a:t>- Осуществление взаимодействия через локальную сеть школы.</a:t>
            </a:r>
          </a:p>
        </p:txBody>
      </p:sp>
      <p:sp>
        <p:nvSpPr>
          <p:cNvPr id="21519" name="Rectangle 12"/>
          <p:cNvSpPr>
            <a:spLocks noChangeArrowheads="1"/>
          </p:cNvSpPr>
          <p:nvPr/>
        </p:nvSpPr>
        <p:spPr bwMode="auto">
          <a:xfrm>
            <a:off x="3635375" y="4868863"/>
            <a:ext cx="3000375" cy="3603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6000"/>
              </a:lnSpc>
            </a:pPr>
            <a:r>
              <a:rPr lang="ru-RU" sz="1200" b="1">
                <a:latin typeface="Calibri" pitchFamily="34" charset="0"/>
                <a:cs typeface="Arial" charset="0"/>
              </a:rPr>
              <a:t>ПОВЫШЕНИЕ КВАЛИФИКАЦИИ</a:t>
            </a:r>
            <a:endParaRPr lang="ru-RU" sz="1200" b="1">
              <a:latin typeface="Times New Roman" pitchFamily="18" charset="0"/>
              <a:cs typeface="Arial" charset="0"/>
            </a:endParaRPr>
          </a:p>
          <a:p>
            <a:pPr algn="ctr"/>
            <a:endParaRPr lang="ru-RU" sz="1200" b="1">
              <a:latin typeface="Times New Roman" pitchFamily="18" charset="0"/>
              <a:cs typeface="Arial" charset="0"/>
            </a:endParaRPr>
          </a:p>
          <a:p>
            <a:endParaRPr lang="ru-RU">
              <a:cs typeface="Arial" charset="0"/>
            </a:endParaRPr>
          </a:p>
        </p:txBody>
      </p:sp>
      <p:cxnSp>
        <p:nvCxnSpPr>
          <p:cNvPr id="26" name="Прямая со стрелкой 25"/>
          <p:cNvCxnSpPr>
            <a:stCxn id="21506" idx="2"/>
          </p:cNvCxnSpPr>
          <p:nvPr/>
        </p:nvCxnSpPr>
        <p:spPr>
          <a:xfrm>
            <a:off x="4535488" y="1268413"/>
            <a:ext cx="36512" cy="7921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Соединительная линия уступом 35"/>
          <p:cNvCxnSpPr/>
          <p:nvPr/>
        </p:nvCxnSpPr>
        <p:spPr>
          <a:xfrm rot="10800000" flipV="1">
            <a:off x="3276600" y="2565400"/>
            <a:ext cx="503238" cy="215900"/>
          </a:xfrm>
          <a:prstGeom prst="bentConnector3">
            <a:avLst>
              <a:gd name="adj1" fmla="val 2831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Соединительная линия уступом 41"/>
          <p:cNvCxnSpPr/>
          <p:nvPr/>
        </p:nvCxnSpPr>
        <p:spPr>
          <a:xfrm>
            <a:off x="5651500" y="2565400"/>
            <a:ext cx="720725" cy="215900"/>
          </a:xfrm>
          <a:prstGeom prst="bentConnector3">
            <a:avLst>
              <a:gd name="adj1" fmla="val 3895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 flipH="1">
            <a:off x="1476375" y="2924175"/>
            <a:ext cx="71438" cy="2174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>
            <a:stCxn id="21513" idx="2"/>
          </p:cNvCxnSpPr>
          <p:nvPr/>
        </p:nvCxnSpPr>
        <p:spPr>
          <a:xfrm>
            <a:off x="7667625" y="2938463"/>
            <a:ext cx="73025" cy="130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>
            <a:off x="4572000" y="2565400"/>
            <a:ext cx="71438" cy="431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>
          <a:xfrm>
            <a:off x="6372225" y="3429000"/>
            <a:ext cx="431800" cy="7921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27" name="Rectangle 13"/>
          <p:cNvSpPr>
            <a:spLocks noChangeArrowheads="1"/>
          </p:cNvSpPr>
          <p:nvPr/>
        </p:nvSpPr>
        <p:spPr bwMode="auto">
          <a:xfrm>
            <a:off x="250825" y="4941888"/>
            <a:ext cx="2332038" cy="12985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6000"/>
              </a:lnSpc>
            </a:pPr>
            <a:r>
              <a:rPr lang="ru-RU" sz="1000" b="1">
                <a:latin typeface="Times New Roman" pitchFamily="18" charset="0"/>
                <a:cs typeface="Times New Roman" pitchFamily="18" charset="0"/>
              </a:rPr>
              <a:t>Научно-исследовательская работа</a:t>
            </a:r>
          </a:p>
          <a:p>
            <a:pPr>
              <a:lnSpc>
                <a:spcPct val="96000"/>
              </a:lnSpc>
            </a:pPr>
            <a:r>
              <a:rPr lang="ru-RU" sz="1000">
                <a:latin typeface="Times New Roman" pitchFamily="18" charset="0"/>
                <a:cs typeface="Times New Roman" pitchFamily="18" charset="0"/>
              </a:rPr>
              <a:t>- Систематизация электронных ресурсов и методических разработок;</a:t>
            </a:r>
          </a:p>
          <a:p>
            <a:pPr>
              <a:lnSpc>
                <a:spcPct val="96000"/>
              </a:lnSpc>
              <a:spcAft>
                <a:spcPts val="1000"/>
              </a:spcAft>
            </a:pPr>
            <a:r>
              <a:rPr lang="ru-RU" sz="1000">
                <a:latin typeface="Times New Roman" pitchFamily="18" charset="0"/>
                <a:cs typeface="Times New Roman" pitchFamily="18" charset="0"/>
              </a:rPr>
              <a:t>- Чтение электронных рассылок и сайтов по логопедии, специальной педагогике (</a:t>
            </a:r>
            <a:r>
              <a:rPr lang="ru-RU" sz="1000">
                <a:latin typeface="Times New Roman" pitchFamily="18" charset="0"/>
                <a:cs typeface="Times New Roman" pitchFamily="18" charset="0"/>
                <a:hlinkClick r:id="rId3"/>
              </a:rPr>
              <a:t>http://www.logoped.ru</a:t>
            </a:r>
            <a:r>
              <a:rPr lang="ru-RU" sz="100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000">
                <a:latin typeface="Times New Roman" pitchFamily="18" charset="0"/>
                <a:cs typeface="Times New Roman" pitchFamily="18" charset="0"/>
                <a:hlinkClick r:id="rId4"/>
              </a:rPr>
              <a:t>http://www.defectolog.ru</a:t>
            </a:r>
            <a:r>
              <a:rPr lang="ru-RU" sz="100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000">
                <a:latin typeface="Times New Roman" pitchFamily="18" charset="0"/>
                <a:cs typeface="Times New Roman" pitchFamily="18" charset="0"/>
                <a:hlinkClick r:id="rId5"/>
              </a:rPr>
              <a:t>http://www.zavuch.info</a:t>
            </a:r>
            <a:r>
              <a:rPr lang="ru-RU" sz="100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ctr">
              <a:lnSpc>
                <a:spcPct val="96000"/>
              </a:lnSpc>
            </a:pPr>
            <a:endParaRPr lang="ru-RU" sz="1200" b="1">
              <a:latin typeface="Times New Roman" pitchFamily="18" charset="0"/>
              <a:cs typeface="Arial" charset="0"/>
            </a:endParaRPr>
          </a:p>
          <a:p>
            <a:endParaRPr lang="ru-RU">
              <a:cs typeface="Arial" charset="0"/>
            </a:endParaRPr>
          </a:p>
        </p:txBody>
      </p:sp>
      <p:sp>
        <p:nvSpPr>
          <p:cNvPr id="21528" name="Rectangle 14"/>
          <p:cNvSpPr>
            <a:spLocks noChangeArrowheads="1"/>
          </p:cNvSpPr>
          <p:nvPr/>
        </p:nvSpPr>
        <p:spPr bwMode="auto">
          <a:xfrm>
            <a:off x="2700338" y="5373688"/>
            <a:ext cx="1584325" cy="11509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6000"/>
              </a:lnSpc>
            </a:pPr>
            <a:r>
              <a:rPr lang="ru-RU" sz="1000" b="1">
                <a:latin typeface="Times New Roman" pitchFamily="18" charset="0"/>
                <a:cs typeface="Times New Roman" pitchFamily="18" charset="0"/>
              </a:rPr>
              <a:t>Аналитическая работа</a:t>
            </a:r>
          </a:p>
          <a:p>
            <a:pPr>
              <a:lnSpc>
                <a:spcPct val="96000"/>
              </a:lnSpc>
            </a:pPr>
            <a:r>
              <a:rPr lang="ru-RU" sz="1000" b="1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000">
                <a:latin typeface="Times New Roman" pitchFamily="18" charset="0"/>
                <a:cs typeface="Times New Roman" pitchFamily="18" charset="0"/>
              </a:rPr>
              <a:t>Чтение и анализ электронных книг и специальных журналов («Логопед», «Дефектология», «Здоровье детей») </a:t>
            </a:r>
          </a:p>
        </p:txBody>
      </p:sp>
      <p:sp>
        <p:nvSpPr>
          <p:cNvPr id="21529" name="Rectangle 15"/>
          <p:cNvSpPr>
            <a:spLocks noChangeArrowheads="1"/>
          </p:cNvSpPr>
          <p:nvPr/>
        </p:nvSpPr>
        <p:spPr bwMode="auto">
          <a:xfrm>
            <a:off x="4427538" y="5373688"/>
            <a:ext cx="2232025" cy="1358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6000"/>
              </a:lnSpc>
            </a:pPr>
            <a:r>
              <a:rPr lang="ru-RU" sz="1000" b="1">
                <a:latin typeface="Times New Roman" pitchFamily="18" charset="0"/>
                <a:cs typeface="Times New Roman" pitchFamily="18" charset="0"/>
              </a:rPr>
              <a:t>Семинары и методические объединения, конференции, курсы повышения профессиональной компетенции</a:t>
            </a:r>
          </a:p>
          <a:p>
            <a:pPr>
              <a:lnSpc>
                <a:spcPct val="96000"/>
              </a:lnSpc>
            </a:pPr>
            <a:r>
              <a:rPr lang="ru-RU" sz="1000">
                <a:latin typeface="Times New Roman" pitchFamily="18" charset="0"/>
                <a:cs typeface="Times New Roman" pitchFamily="18" charset="0"/>
              </a:rPr>
              <a:t>- Практическое освоение и совершенствование навыков работы в программах </a:t>
            </a:r>
            <a:r>
              <a:rPr lang="en-US" sz="1000">
                <a:latin typeface="Times New Roman" pitchFamily="18" charset="0"/>
                <a:cs typeface="Times New Roman" pitchFamily="18" charset="0"/>
              </a:rPr>
              <a:t>Microsoft</a:t>
            </a:r>
            <a:r>
              <a:rPr lang="ru-RU" sz="1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Power Point, </a:t>
            </a:r>
            <a:r>
              <a:rPr lang="en-US" sz="1000">
                <a:latin typeface="Times New Roman" pitchFamily="18" charset="0"/>
                <a:cs typeface="Times New Roman" pitchFamily="18" charset="0"/>
              </a:rPr>
              <a:t>Microsoft</a:t>
            </a:r>
            <a:r>
              <a:rPr lang="ru-RU" sz="1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>
                <a:latin typeface="Times New Roman" pitchFamily="18" charset="0"/>
                <a:cs typeface="Times New Roman" pitchFamily="18" charset="0"/>
              </a:rPr>
              <a:t>Word</a:t>
            </a:r>
            <a:r>
              <a:rPr lang="ru-RU" sz="100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000">
                <a:latin typeface="Times New Roman" pitchFamily="18" charset="0"/>
                <a:cs typeface="Times New Roman" pitchFamily="18" charset="0"/>
              </a:rPr>
              <a:t>Exel</a:t>
            </a:r>
            <a:endParaRPr lang="ru-RU" sz="1000">
              <a:latin typeface="Times New Roman" pitchFamily="18" charset="0"/>
              <a:cs typeface="Times New Roman" pitchFamily="18" charset="0"/>
            </a:endParaRPr>
          </a:p>
          <a:p>
            <a:endParaRPr lang="ru-RU">
              <a:cs typeface="Arial" charset="0"/>
            </a:endParaRPr>
          </a:p>
        </p:txBody>
      </p:sp>
      <p:cxnSp>
        <p:nvCxnSpPr>
          <p:cNvPr id="73" name="Прямая со стрелкой 72"/>
          <p:cNvCxnSpPr>
            <a:stCxn id="21515" idx="2"/>
          </p:cNvCxnSpPr>
          <p:nvPr/>
        </p:nvCxnSpPr>
        <p:spPr>
          <a:xfrm flipH="1">
            <a:off x="5292725" y="3429000"/>
            <a:ext cx="107950" cy="5048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/>
          <p:nvPr/>
        </p:nvCxnSpPr>
        <p:spPr>
          <a:xfrm>
            <a:off x="4284663" y="3429000"/>
            <a:ext cx="0" cy="14398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 стрелкой 76"/>
          <p:cNvCxnSpPr>
            <a:stCxn id="21519" idx="1"/>
          </p:cNvCxnSpPr>
          <p:nvPr/>
        </p:nvCxnSpPr>
        <p:spPr>
          <a:xfrm flipH="1">
            <a:off x="2627313" y="5049838"/>
            <a:ext cx="1008062" cy="349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 стрелкой 80"/>
          <p:cNvCxnSpPr>
            <a:endCxn id="21528" idx="0"/>
          </p:cNvCxnSpPr>
          <p:nvPr/>
        </p:nvCxnSpPr>
        <p:spPr>
          <a:xfrm flipH="1">
            <a:off x="3492500" y="5229225"/>
            <a:ext cx="142875" cy="1444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 стрелкой 82"/>
          <p:cNvCxnSpPr/>
          <p:nvPr/>
        </p:nvCxnSpPr>
        <p:spPr>
          <a:xfrm>
            <a:off x="6227763" y="5229225"/>
            <a:ext cx="144462" cy="1444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Заголовок 1"/>
          <p:cNvSpPr txBox="1"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Тема педагогического опыта:</a:t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«Предупреждение и коррекция нарушений письменной речи у младших школьников с использованием компьютерных технологий».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/>
          <p:cNvSpPr>
            <a:spLocks noGrp="1"/>
          </p:cNvSpPr>
          <p:nvPr>
            <p:ph type="title"/>
          </p:nvPr>
        </p:nvSpPr>
        <p:spPr>
          <a:xfrm>
            <a:off x="755576" y="548680"/>
            <a:ext cx="8229600" cy="636588"/>
          </a:xfrm>
        </p:spPr>
        <p:txBody>
          <a:bodyPr/>
          <a:lstStyle/>
          <a:p>
            <a:r>
              <a:rPr lang="ru-RU" sz="3300" b="1" dirty="0" smtClean="0"/>
              <a:t>Распространение педагогического опыта</a:t>
            </a:r>
          </a:p>
        </p:txBody>
      </p:sp>
      <p:graphicFrame>
        <p:nvGraphicFramePr>
          <p:cNvPr id="28724" name="Group 52"/>
          <p:cNvGraphicFramePr>
            <a:graphicFrameLocks noGrp="1"/>
          </p:cNvGraphicFramePr>
          <p:nvPr/>
        </p:nvGraphicFramePr>
        <p:xfrm>
          <a:off x="755576" y="1628801"/>
          <a:ext cx="7560840" cy="4338729"/>
        </p:xfrm>
        <a:graphic>
          <a:graphicData uri="http://schemas.openxmlformats.org/drawingml/2006/table">
            <a:tbl>
              <a:tblPr/>
              <a:tblGrid>
                <a:gridCol w="2410849"/>
                <a:gridCol w="5149991"/>
              </a:tblGrid>
              <a:tr h="46174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/>
                          <a:cs typeface="Times New Roman" pitchFamily="18" charset="0"/>
                        </a:rPr>
                        <a:t>год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/>
                          <a:cs typeface="Times New Roman" pitchFamily="18" charset="0"/>
                        </a:rPr>
                        <a:t>уровень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/>
                          <a:cs typeface="Times New Roman" pitchFamily="18" charset="0"/>
                        </a:rPr>
                        <a:t>20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/>
                          <a:cs typeface="Times New Roman" pitchFamily="18" charset="0"/>
                        </a:rPr>
                        <a:t>10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/>
                          <a:cs typeface="Times New Roman" pitchFamily="18" charset="0"/>
                        </a:rPr>
                        <a:t>-201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/>
                          <a:cs typeface="Times New Roman" pitchFamily="18" charset="0"/>
                        </a:rPr>
                        <a:t>1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1240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/>
                          <a:cs typeface="Times New Roman" pitchFamily="18" charset="0"/>
                        </a:rPr>
                        <a:t>Муниципальный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/>
                          <a:cs typeface="Times New Roman" pitchFamily="18" charset="0"/>
                        </a:rPr>
                        <a:t>* Городское методическое сообщество учителей-логопедов общеобразовательных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/>
                          <a:cs typeface="Times New Roman" pitchFamily="18" charset="0"/>
                        </a:rPr>
                        <a:t>школ, при МОУ «СОШ № 54», выступление по  теме: «Симптоматика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/>
                          <a:cs typeface="Times New Roman" pitchFamily="18" charset="0"/>
                        </a:rPr>
                        <a:t>дисграфии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/>
                          <a:cs typeface="Times New Roman" pitchFamily="18" charset="0"/>
                        </a:rPr>
                        <a:t> и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/>
                          <a:cs typeface="Times New Roman" pitchFamily="18" charset="0"/>
                        </a:rPr>
                        <a:t>дизорфографии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/>
                          <a:cs typeface="Times New Roman" pitchFamily="18" charset="0"/>
                        </a:rPr>
                        <a:t> у младших  школьников» (февраль 2011г.,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/>
                          <a:cs typeface="Times New Roman" pitchFamily="18" charset="0"/>
                        </a:rPr>
                        <a:t>33 участника).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22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/>
                          <a:cs typeface="Times New Roman" pitchFamily="18" charset="0"/>
                        </a:rPr>
                        <a:t>Региональный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/>
                          <a:cs typeface="Times New Roman" pitchFamily="18" charset="0"/>
                        </a:rPr>
                        <a:t>* Методическое объединение учителей начальных классов МОУ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/>
                          <a:cs typeface="Times New Roman" pitchFamily="18" charset="0"/>
                        </a:rPr>
                        <a:t>Белостокская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/>
                          <a:cs typeface="Times New Roman" pitchFamily="18" charset="0"/>
                        </a:rPr>
                        <a:t> средняя общеобразовательная школа» выступление по теме «Коррекция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/>
                          <a:cs typeface="Times New Roman" pitchFamily="18" charset="0"/>
                        </a:rPr>
                        <a:t>дисграфии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/>
                          <a:cs typeface="Times New Roman" pitchFamily="18" charset="0"/>
                        </a:rPr>
                        <a:t> с использованием информационно-коммуникационных технологий» (ноябрь 2010 г., 20 участников).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400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/>
                          <a:cs typeface="Times New Roman" pitchFamily="18" charset="0"/>
                        </a:rPr>
                        <a:t>Федеральный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/>
                          <a:cs typeface="Times New Roman" pitchFamily="18" charset="0"/>
                        </a:rPr>
                        <a:t>                                  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347663"/>
          </a:xfrm>
        </p:spPr>
        <p:txBody>
          <a:bodyPr/>
          <a:lstStyle/>
          <a:p>
            <a:pPr algn="ctr"/>
            <a:r>
              <a:rPr lang="ru-RU" sz="2900" b="1" dirty="0" smtClean="0"/>
              <a:t>Распространение педагогического опыта</a:t>
            </a:r>
          </a:p>
        </p:txBody>
      </p:sp>
      <p:graphicFrame>
        <p:nvGraphicFramePr>
          <p:cNvPr id="30792" name="Group 72"/>
          <p:cNvGraphicFramePr>
            <a:graphicFrameLocks noGrp="1"/>
          </p:cNvGraphicFramePr>
          <p:nvPr/>
        </p:nvGraphicFramePr>
        <p:xfrm>
          <a:off x="251520" y="570865"/>
          <a:ext cx="8568952" cy="6026486"/>
        </p:xfrm>
        <a:graphic>
          <a:graphicData uri="http://schemas.openxmlformats.org/drawingml/2006/table">
            <a:tbl>
              <a:tblPr/>
              <a:tblGrid>
                <a:gridCol w="1529575"/>
                <a:gridCol w="7039377"/>
              </a:tblGrid>
              <a:tr h="47972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/>
                          <a:cs typeface="Times New Roman" pitchFamily="18" charset="0"/>
                        </a:rPr>
                        <a:t>год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/>
                          <a:cs typeface="Times New Roman" pitchFamily="18" charset="0"/>
                        </a:rPr>
                        <a:t>уровень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/>
                          <a:cs typeface="Times New Roman" pitchFamily="18" charset="0"/>
                        </a:rPr>
                        <a:t>201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/>
                          <a:cs typeface="Times New Roman" pitchFamily="18" charset="0"/>
                        </a:rPr>
                        <a:t>-201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/>
                          <a:cs typeface="Times New Roman" pitchFamily="18" charset="0"/>
                        </a:rPr>
                        <a:t>2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3104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/>
                          <a:cs typeface="Times New Roman" pitchFamily="18" charset="0"/>
                        </a:rPr>
                        <a:t>Муниципальный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/>
                          <a:cs typeface="Times New Roman" pitchFamily="18" charset="0"/>
                        </a:rPr>
                        <a:t>* Городское методическое сообщество учителей-логопедов общеобразовательных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/>
                          <a:cs typeface="Times New Roman" pitchFamily="18" charset="0"/>
                        </a:rPr>
                        <a:t>школ, при МОУ «СОШ № 54», выступление по  теме: «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/>
                          <a:cs typeface="Times New Roman" pitchFamily="18" charset="0"/>
                        </a:rPr>
                        <a:t>Тезаурс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/>
                          <a:cs typeface="Times New Roman" pitchFamily="18" charset="0"/>
                        </a:rPr>
                        <a:t> к пособию «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/>
                          <a:cs typeface="Times New Roman" pitchFamily="18" charset="0"/>
                        </a:rPr>
                        <a:t>Дизорфография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/>
                          <a:cs typeface="Times New Roman" pitchFamily="18" charset="0"/>
                        </a:rPr>
                        <a:t>» (январь 2012г.,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/>
                          <a:cs typeface="Times New Roman" pitchFamily="18" charset="0"/>
                        </a:rPr>
                        <a:t>28 участников).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/>
                          <a:cs typeface="Times New Roman" pitchFamily="18" charset="0"/>
                        </a:rPr>
                        <a:t>* Выступление на студенческой научно-практической конференции «Актуальные проблемы обучения и воспитания детей с особыми образовательными потребностями – 2012» факультета специальной педагогики и психологии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/>
                          <a:cs typeface="Times New Roman" pitchFamily="18" charset="0"/>
                        </a:rPr>
                        <a:t>ОмГПУ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/>
                          <a:cs typeface="Times New Roman" pitchFamily="18" charset="0"/>
                        </a:rPr>
                        <a:t>, доклад по теме «Развитие диалогической речи младших школьников с ОНР 3 уровня и НВОНР посредством организации коллективной деятельности» (апрель 2012г.).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44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/>
                          <a:cs typeface="Times New Roman" pitchFamily="18" charset="0"/>
                        </a:rPr>
                        <a:t>Региональный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/>
                          <a:cs typeface="Times New Roman" pitchFamily="18" charset="0"/>
                        </a:rPr>
                        <a:t>                                                                           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3927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/>
                          <a:cs typeface="Times New Roman" pitchFamily="18" charset="0"/>
                        </a:rPr>
                        <a:t>Федеральный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/>
                          <a:cs typeface="Times New Roman" pitchFamily="18" charset="0"/>
                        </a:rPr>
                        <a:t>* Публикации в материалах Фестиваля педагогических идей «Открытый урок» (на сайте Фестиваля, на компакт-диске и в сборнике тезисов):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/>
                          <a:cs typeface="Times New Roman" pitchFamily="18" charset="0"/>
                        </a:rPr>
                        <a:t>1. Памятка для родителей будущих первоклассников «Что нужно знать родителям о речевой готовности к обучению в школе».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/>
                          <a:cs typeface="Times New Roman" pitchFamily="18" charset="0"/>
                        </a:rPr>
                        <a:t>2. Логопедическое занятие для учащихся 2-х классов «Звуки [в]-[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/>
                          <a:cs typeface="Times New Roman" pitchFamily="18" charset="0"/>
                        </a:rPr>
                        <a:t>ф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/>
                          <a:cs typeface="Times New Roman" pitchFamily="18" charset="0"/>
                        </a:rPr>
                        <a:t>]. Буквы В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/>
                          <a:cs typeface="Times New Roman" pitchFamily="18" charset="0"/>
                        </a:rPr>
                        <a:t>в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/>
                          <a:cs typeface="Times New Roman" pitchFamily="18" charset="0"/>
                        </a:rPr>
                        <a:t> и Ф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/>
                          <a:cs typeface="Times New Roman" pitchFamily="18" charset="0"/>
                        </a:rPr>
                        <a:t>ф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/>
                          <a:cs typeface="Times New Roman" pitchFamily="18" charset="0"/>
                        </a:rPr>
                        <a:t>».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/>
                          <a:cs typeface="Times New Roman" pitchFamily="18" charset="0"/>
                        </a:rPr>
                        <a:t>* Создание персонального сайта в социальной сети работников образования (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/>
                          <a:cs typeface="Times New Roman" pitchFamily="18" charset="0"/>
                        </a:rPr>
                        <a:t>Web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/>
                          <a:cs typeface="Times New Roman" pitchFamily="18" charset="0"/>
                        </a:rPr>
                        <a:t>-адрес сайта: </a:t>
                      </a:r>
                      <a:r>
                        <a:rPr kumimoji="0" lang="en-US" sz="12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Batang"/>
                          <a:cs typeface="Times New Roman" pitchFamily="18" charset="0"/>
                          <a:hlinkClick r:id="rId2"/>
                        </a:rPr>
                        <a:t>http</a:t>
                      </a:r>
                      <a:r>
                        <a:rPr kumimoji="0" lang="ru-RU" sz="12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Batang"/>
                          <a:cs typeface="Times New Roman" pitchFamily="18" charset="0"/>
                          <a:hlinkClick r:id="rId2"/>
                        </a:rPr>
                        <a:t>://</a:t>
                      </a:r>
                      <a:r>
                        <a:rPr kumimoji="0" lang="en-US" sz="1200" b="0" i="0" u="sng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Batang"/>
                          <a:cs typeface="Times New Roman" pitchFamily="18" charset="0"/>
                          <a:hlinkClick r:id="rId2"/>
                        </a:rPr>
                        <a:t>nsportal</a:t>
                      </a:r>
                      <a:r>
                        <a:rPr kumimoji="0" lang="ru-RU" sz="12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Batang"/>
                          <a:cs typeface="Times New Roman" pitchFamily="18" charset="0"/>
                          <a:hlinkClick r:id="rId2"/>
                        </a:rPr>
                        <a:t>.</a:t>
                      </a:r>
                      <a:r>
                        <a:rPr kumimoji="0" lang="en-US" sz="1200" b="0" i="0" u="sng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Batang"/>
                          <a:cs typeface="Times New Roman" pitchFamily="18" charset="0"/>
                          <a:hlinkClick r:id="rId2"/>
                        </a:rPr>
                        <a:t>ru</a:t>
                      </a:r>
                      <a:r>
                        <a:rPr kumimoji="0" lang="ru-RU" sz="12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Batang"/>
                          <a:cs typeface="Times New Roman" pitchFamily="18" charset="0"/>
                          <a:hlinkClick r:id="rId2"/>
                        </a:rPr>
                        <a:t>/</a:t>
                      </a:r>
                      <a:r>
                        <a:rPr kumimoji="0" lang="en-US" sz="1200" b="0" i="0" u="sng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Batang"/>
                          <a:cs typeface="Times New Roman" pitchFamily="18" charset="0"/>
                          <a:hlinkClick r:id="rId2"/>
                        </a:rPr>
                        <a:t>yulina</a:t>
                      </a:r>
                      <a:r>
                        <a:rPr kumimoji="0" lang="ru-RU" sz="12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Batang"/>
                          <a:cs typeface="Times New Roman" pitchFamily="18" charset="0"/>
                          <a:hlinkClick r:id="rId2"/>
                        </a:rPr>
                        <a:t>-</a:t>
                      </a:r>
                      <a:r>
                        <a:rPr kumimoji="0" lang="en-US" sz="1200" b="0" i="0" u="sng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Batang"/>
                          <a:cs typeface="Times New Roman" pitchFamily="18" charset="0"/>
                          <a:hlinkClick r:id="rId2"/>
                        </a:rPr>
                        <a:t>viktoriya</a:t>
                      </a:r>
                      <a:r>
                        <a:rPr kumimoji="0" lang="ru-RU" sz="12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Batang"/>
                          <a:cs typeface="Times New Roman" pitchFamily="18" charset="0"/>
                          <a:hlinkClick r:id="rId2"/>
                        </a:rPr>
                        <a:t>-</a:t>
                      </a:r>
                      <a:r>
                        <a:rPr kumimoji="0" lang="en-US" sz="1200" b="0" i="0" u="sng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Batang"/>
                          <a:cs typeface="Times New Roman" pitchFamily="18" charset="0"/>
                          <a:hlinkClick r:id="rId2"/>
                        </a:rPr>
                        <a:t>vladimirovna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/>
                          <a:cs typeface="Times New Roman" pitchFamily="18" charset="0"/>
                        </a:rPr>
                        <a:t>). На сайте размешено электронное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/>
                          <a:cs typeface="Times New Roman" pitchFamily="18" charset="0"/>
                        </a:rPr>
                        <a:t>портфолио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/>
                          <a:cs typeface="Times New Roman" pitchFamily="18" charset="0"/>
                        </a:rPr>
                        <a:t>, а также  публикации: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/>
                          <a:cs typeface="Times New Roman" pitchFamily="18" charset="0"/>
                        </a:rPr>
                        <a:t>1. Статья по логопедии по теме «Влияние пальчиковых игр на развитие речи» (декабрь 2011 г.).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/>
                          <a:cs typeface="Times New Roman" pitchFamily="18" charset="0"/>
                        </a:rPr>
                        <a:t>2. План-конспект логопедического занятия (1 класс) по теме: «Слово. Предложение. Текст» (март 2012 г.).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/>
                          <a:cs typeface="Times New Roman" pitchFamily="18" charset="0"/>
                        </a:rPr>
                        <a:t>3. Доклад по теме «Развитие диалогической речи младших школьников с ТНР посредством организации коллективной деятельности» (апрель 2012 г.).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/>
                          <a:cs typeface="Times New Roman" pitchFamily="18" charset="0"/>
                        </a:rPr>
                        <a:t>*Приняла участие во Всероссийском творческом конкурсе для педагогов «Тонкое искусство» (опубликовано </a:t>
                      </a:r>
                      <a:r>
                        <a:rPr kumimoji="0" lang="ru-RU" sz="12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Batang"/>
                          <a:cs typeface="Times New Roman" pitchFamily="18" charset="0"/>
                          <a:hlinkClick r:id="rId3"/>
                        </a:rPr>
                        <a:t>эссе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/>
                          <a:cs typeface="Times New Roman" pitchFamily="18" charset="0"/>
                        </a:rPr>
                        <a:t>), который проводился на Дистанционном Образовательном портале «Продлёнка». Получен сертификат участника конкурса.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ts val="13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/>
                          <a:cs typeface="Times New Roman" pitchFamily="18" charset="0"/>
                        </a:rPr>
                        <a:t>*Приняла участие во II Всероссийском конкурсе презентаций для школьников и учителей «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/>
                          <a:cs typeface="Times New Roman" pitchFamily="18" charset="0"/>
                        </a:rPr>
                        <a:t>ТопСлайд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/>
                          <a:cs typeface="Times New Roman" pitchFamily="18" charset="0"/>
                        </a:rPr>
                        <a:t>»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/>
                          <a:cs typeface="Times New Roman" pitchFamily="18" charset="0"/>
                        </a:rPr>
                        <a:t>.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/>
                          <a:cs typeface="Times New Roman" pitchFamily="18" charset="0"/>
                        </a:rPr>
                        <a:t>На конкурс представлена презентация на тему «Безударные гласные в корне слова. Закрепление».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681</TotalTime>
  <Words>1230</Words>
  <Application>Microsoft Office PowerPoint</Application>
  <PresentationFormat>Экран (4:3)</PresentationFormat>
  <Paragraphs>128</Paragraphs>
  <Slides>10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Поток</vt:lpstr>
      <vt:lpstr>Диаграмма</vt:lpstr>
      <vt:lpstr>Юлина Виктория Владимировна</vt:lpstr>
      <vt:lpstr>Web-адрес личного сайта: http://nsportal.ru/yulina-viktoriya-vladimirovna</vt:lpstr>
      <vt:lpstr>Успешность освоения обучающимися программ, реализуемых учителем-логопедом </vt:lpstr>
      <vt:lpstr>Внеурочная деятельность обучающихся</vt:lpstr>
      <vt:lpstr>Слайд 5</vt:lpstr>
      <vt:lpstr>              Информация о консультациях для педагогов, специалистов и родителей (законных представителей)  за период с 2010-2013 </vt:lpstr>
      <vt:lpstr> ОБСЛЕДОВАНИЕ РЕЧИ - Электронная  база данных о обучающихся и динамике их речевого развития; бланки речевых карт, логопедических представлений, заявлений, договоров, речевые характеристики, анкеты для родителей и учителей; таблицы, диаграммы.             МЕТОДИЧЕСКАЯ СИСТЕМА РАБОТЫ УЧИТЕЛЯ-ЛОГОПЕДА С ИСПОЛЬЗОВАНИЕМ  ИКТ </vt:lpstr>
      <vt:lpstr>Распространение педагогического опыта</vt:lpstr>
      <vt:lpstr>Распространение педагогического опыта</vt:lpstr>
      <vt:lpstr>Распространение педагогического опыта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Юлина Виктория Владимировна</dc:title>
  <dc:creator>1</dc:creator>
  <cp:lastModifiedBy>ВИКТОРИЯ</cp:lastModifiedBy>
  <cp:revision>83</cp:revision>
  <dcterms:created xsi:type="dcterms:W3CDTF">2012-10-15T14:08:57Z</dcterms:created>
  <dcterms:modified xsi:type="dcterms:W3CDTF">2013-10-03T14:40:54Z</dcterms:modified>
</cp:coreProperties>
</file>