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12" r:id="rId1"/>
  </p:sldMasterIdLst>
  <p:sldIdLst>
    <p:sldId id="256" r:id="rId2"/>
    <p:sldId id="264" r:id="rId3"/>
    <p:sldId id="276" r:id="rId4"/>
    <p:sldId id="267" r:id="rId5"/>
    <p:sldId id="266" r:id="rId6"/>
    <p:sldId id="273" r:id="rId7"/>
    <p:sldId id="274" r:id="rId8"/>
    <p:sldId id="263" r:id="rId9"/>
    <p:sldId id="268" r:id="rId10"/>
    <p:sldId id="269" r:id="rId11"/>
    <p:sldId id="270" r:id="rId12"/>
    <p:sldId id="271" r:id="rId13"/>
    <p:sldId id="272" r:id="rId14"/>
    <p:sldId id="278" r:id="rId15"/>
    <p:sldId id="275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564" autoAdjust="0"/>
  </p:normalViewPr>
  <p:slideViewPr>
    <p:cSldViewPr>
      <p:cViewPr varScale="1">
        <p:scale>
          <a:sx n="100" d="100"/>
          <a:sy n="100" d="100"/>
        </p:scale>
        <p:origin x="-294" y="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4E22B6-E1B4-45F2-BB93-91A2267C4D60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3D7320-F008-460E-948C-C0498404263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56992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6000" dirty="0" smtClean="0"/>
              <a:t>Развитие творческих способностей</a:t>
            </a:r>
            <a:br>
              <a:rPr lang="ru-RU" sz="6000" dirty="0" smtClean="0"/>
            </a:br>
            <a:r>
              <a:rPr lang="ru-RU" sz="6000" dirty="0" smtClean="0"/>
              <a:t>во внеурочной деятельности</a:t>
            </a:r>
            <a:endParaRPr lang="ru-RU" sz="6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6381328"/>
            <a:ext cx="7854696" cy="1752600"/>
          </a:xfrm>
        </p:spPr>
        <p:txBody>
          <a:bodyPr>
            <a:normAutofit/>
          </a:bodyPr>
          <a:lstStyle/>
          <a:p>
            <a:endParaRPr lang="ru-RU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8212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6156176" y="620688"/>
            <a:ext cx="2736304" cy="223224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Классные часы</a:t>
            </a:r>
            <a:endParaRPr lang="ru-RU" dirty="0"/>
          </a:p>
        </p:txBody>
      </p:sp>
      <p:sp>
        <p:nvSpPr>
          <p:cNvPr id="5" name="Солнце 4"/>
          <p:cNvSpPr/>
          <p:nvPr/>
        </p:nvSpPr>
        <p:spPr>
          <a:xfrm>
            <a:off x="323528" y="620688"/>
            <a:ext cx="2664296" cy="230425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Кружки</a:t>
            </a:r>
            <a:endParaRPr lang="ru-RU" dirty="0"/>
          </a:p>
        </p:txBody>
      </p:sp>
      <p:sp>
        <p:nvSpPr>
          <p:cNvPr id="6" name="Солнце 5"/>
          <p:cNvSpPr/>
          <p:nvPr/>
        </p:nvSpPr>
        <p:spPr>
          <a:xfrm>
            <a:off x="3203848" y="4149080"/>
            <a:ext cx="2952328" cy="223224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Праздники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987824" y="1772816"/>
            <a:ext cx="3168352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Формы деятельности</a:t>
            </a:r>
            <a:endParaRPr lang="ru-RU" sz="28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620688"/>
            <a:ext cx="3033830" cy="1582621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Праздники</a:t>
            </a:r>
            <a:endParaRPr lang="ru-RU" sz="40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323528" y="2852936"/>
            <a:ext cx="2209800" cy="217932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Праздничные мероприятия повышают творческий потенциал детей.</a:t>
            </a:r>
            <a:endParaRPr lang="ru-RU" sz="2400" dirty="0"/>
          </a:p>
        </p:txBody>
      </p:sp>
      <p:pic>
        <p:nvPicPr>
          <p:cNvPr id="5" name="Рисунок 4" descr="41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>
          <a:xfrm rot="420000">
            <a:off x="3328024" y="1199332"/>
            <a:ext cx="4930250" cy="3931920"/>
          </a:xfr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2808312" cy="2232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Классные часы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95536" y="2420888"/>
            <a:ext cx="2664296" cy="217932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Хочу все знать.</a:t>
            </a:r>
            <a:endParaRPr lang="ru-RU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 descr="koschki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>
          <a:xfrm rot="420000">
            <a:off x="3328024" y="1199333"/>
            <a:ext cx="4930250" cy="3931920"/>
          </a:xfr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/>
              <a:t>Кружок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endParaRPr lang="ru-RU" sz="2800" dirty="0" smtClean="0"/>
          </a:p>
          <a:p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«Веселый карандаш»</a:t>
            </a:r>
            <a:endParaRPr lang="ru-RU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sz="2800" dirty="0"/>
          </a:p>
        </p:txBody>
      </p:sp>
      <p:pic>
        <p:nvPicPr>
          <p:cNvPr id="5" name="Рисунок 4" descr="1248166860_detki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7384" r="7384"/>
          <a:stretch>
            <a:fillRect/>
          </a:stretch>
        </p:blipFill>
        <p:spPr>
          <a:xfrm rot="420000">
            <a:off x="3327991" y="1199867"/>
            <a:ext cx="4939026" cy="3931920"/>
          </a:xfr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900" dirty="0" smtClean="0"/>
              <a:t>Кружок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07504" y="2828785"/>
            <a:ext cx="3096344" cy="217932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«Поиграй – </a:t>
            </a:r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»</a:t>
            </a:r>
            <a:endParaRPr lang="ru-RU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 descr="1172130714b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452" r="5452"/>
          <a:stretch>
            <a:fillRect/>
          </a:stretch>
        </p:blipFill>
        <p:spPr>
          <a:xfrm rot="420000">
            <a:off x="3336768" y="1199868"/>
            <a:ext cx="4921474" cy="393192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Ожидаемые результаты</a:t>
            </a:r>
            <a:endParaRPr lang="ru-RU" sz="6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889125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Освоение детьми программы направлена на достижение комплекса результатов в соответствии с требованиями федерального государственного образовательного стандарта.</a:t>
            </a:r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 сфере личностных универсальных учебных действий.</a:t>
            </a:r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 сфере познавательных универсальных  учебных  действий.</a:t>
            </a:r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 сфере регулятивных универсальных учебных действий.</a:t>
            </a:r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 сфере коммуникативных универсальных учебных действий</a:t>
            </a:r>
          </a:p>
          <a:p>
            <a:pPr>
              <a:buNone/>
            </a:pPr>
            <a:endParaRPr lang="ru-RU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9652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1115616" y="980728"/>
            <a:ext cx="6840760" cy="5040560"/>
          </a:xfrm>
          <a:prstGeom prst="verticalScroll">
            <a:avLst>
              <a:gd name="adj" fmla="val 1228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Ребенок – не кувшин,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который надо наполнить,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 лампада , 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которую надо зажечь . </a:t>
            </a:r>
          </a:p>
          <a:p>
            <a:pPr algn="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Средневековые гуманисты</a:t>
            </a: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                                      </a:t>
            </a: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</a:t>
            </a:r>
          </a:p>
          <a:p>
            <a:pPr algn="ctr"/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ru-RU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533224"/>
          </a:xfrm>
        </p:spPr>
        <p:txBody>
          <a:bodyPr/>
          <a:lstStyle/>
          <a:p>
            <a:pPr algn="ctr"/>
            <a:r>
              <a:rPr lang="ru-RU" dirty="0" smtClean="0"/>
              <a:t>Педагогический проект</a:t>
            </a:r>
            <a:br>
              <a:rPr lang="ru-RU" dirty="0" smtClean="0"/>
            </a:br>
            <a:r>
              <a:rPr lang="ru-RU" dirty="0" smtClean="0"/>
              <a:t>«Развитие творческих способностей во внеурочной деятельности»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Автор проекта </a:t>
            </a:r>
            <a:r>
              <a:rPr lang="ru-RU" sz="2800" dirty="0" err="1" smtClean="0"/>
              <a:t>Оконникова</a:t>
            </a:r>
            <a:r>
              <a:rPr lang="ru-RU" sz="2800" dirty="0" smtClean="0"/>
              <a:t> А. М.</a:t>
            </a:r>
            <a:br>
              <a:rPr lang="ru-RU" sz="2800" dirty="0" smtClean="0"/>
            </a:br>
            <a:r>
              <a:rPr lang="ru-RU" sz="2800" dirty="0" smtClean="0"/>
              <a:t>учитель начальных классов</a:t>
            </a:r>
            <a:br>
              <a:rPr lang="ru-RU" sz="2800" dirty="0" smtClean="0"/>
            </a:br>
            <a:r>
              <a:rPr lang="ru-RU" sz="2800" dirty="0" err="1" smtClean="0"/>
              <a:t>МБУшкола</a:t>
            </a:r>
            <a:r>
              <a:rPr lang="ru-RU" sz="2800" dirty="0" smtClean="0"/>
              <a:t> №87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Актуальность</a:t>
            </a:r>
            <a:endParaRPr lang="ru-RU" sz="6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Жизнь в эпоху научно – технического прогресса становится все разнообразней и сложнее.  И она требует от человека не шаблонных, привычных действий, а подвижности, гибкости мышления, быстрой ориентации, способность творчески мыслить. Творческие способности человека следует признать самой существенной частью его интеллекта и задачу их развития – одно из важнейших задач воспитании современного человека. Ведь все культурные ценности, накопленные человечеством – результат творческой деятельности людей.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74924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Творчество</a:t>
            </a:r>
            <a:r>
              <a:rPr lang="ru-RU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dirty="0" smtClean="0"/>
              <a:t>предполагается как 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процесс создания чего-либо нового</a:t>
            </a:r>
            <a:r>
              <a:rPr lang="ru-RU" sz="2800" dirty="0" smtClean="0"/>
              <a:t>, причем процесс незапрограммированный, непредсказуемый, внезапный. При этом не принимается во внимание ценность результата творческого акта и его новизна для большой группы людей, для общества или человечества. Главное, чтобы 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результат был новым и значимым для самого "творца".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smtClean="0"/>
              <a:t>Самостоятельное, оригинальное решение школьником задачи, имеющей ответ, будет творческим актом, а самого его следует оценивать как творческую личность. 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305800" cy="5544616"/>
          </a:xfr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7200" dirty="0" smtClean="0"/>
              <a:t>Творчество</a:t>
            </a:r>
            <a:br>
              <a:rPr lang="ru-RU" sz="7200" dirty="0" smtClean="0"/>
            </a:b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/>
            </a:r>
            <a:br>
              <a:rPr lang="ru-RU" sz="7200" dirty="0" smtClean="0"/>
            </a:br>
            <a:endParaRPr lang="ru-RU" sz="7200" dirty="0"/>
          </a:p>
        </p:txBody>
      </p:sp>
      <p:sp>
        <p:nvSpPr>
          <p:cNvPr id="6" name="Овал 5"/>
          <p:cNvSpPr/>
          <p:nvPr/>
        </p:nvSpPr>
        <p:spPr>
          <a:xfrm>
            <a:off x="611560" y="2492896"/>
            <a:ext cx="3528392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2"/>
                </a:solidFill>
              </a:rPr>
              <a:t>Порождение новых идей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860032" y="2492896"/>
            <a:ext cx="3600400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2"/>
                </a:solidFill>
              </a:rPr>
              <a:t>Стремление научиться большему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699792" y="4437112"/>
            <a:ext cx="367240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2"/>
                </a:solidFill>
              </a:rPr>
              <a:t>Думать о деле иначе и делать лучше</a:t>
            </a:r>
            <a:endParaRPr lang="ru-RU" sz="2800" b="1" dirty="0">
              <a:solidFill>
                <a:schemeClr val="bg2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5580112" y="2060848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3059832" y="2060848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499992" y="2132856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Цели</a:t>
            </a:r>
            <a:endParaRPr lang="ru-RU" sz="6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Изучение проблемы развития творческих способностей школьников, а именно тех её аспектов, знание которых необходимо для практической деятельности.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Задачи</a:t>
            </a:r>
            <a:endParaRPr lang="ru-RU" sz="6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8912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Изучение, анализ и обобщение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психолого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– педагогических источников по данной теме.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Использование педагогической деятельности технологий, направленных на развитие творческих способностей детей.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Определение эффективности применения различных методик, влияющих на развитие творческих способностей детей.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Отслеживание индикативных показателей (результатов) применения педагогических технологий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12816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Проблемы развития    </a:t>
            </a:r>
            <a:br>
              <a:rPr lang="ru-RU" sz="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творческих способностей</a:t>
            </a:r>
            <a:endParaRPr lang="ru-RU" sz="4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7239000" cy="4106856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Первая группа включает природные задатки и индивидуальные особенности определяющие формирование творческой  деятельности                                                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Во вторую группу входят все формы влияния социальной среды на развитие и проявление творческих способностей.        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Третья группа- это зависимость развития от характера и структуры деятельности.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8212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Табличка 4"/>
          <p:cNvSpPr/>
          <p:nvPr/>
        </p:nvSpPr>
        <p:spPr>
          <a:xfrm>
            <a:off x="683568" y="836712"/>
            <a:ext cx="3888432" cy="2520280"/>
          </a:xfrm>
          <a:prstGeom prst="plaqu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Пути решения проблем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36096" y="1412776"/>
            <a:ext cx="3024336" cy="172819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Развитие наблюдательности, привычки анализировать и осмысливать факты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36096" y="4293096"/>
            <a:ext cx="3096344" cy="1800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Систематическое создание ситуации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43608" y="4293096"/>
            <a:ext cx="3168352" cy="172819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Организация исследовательской деятельности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2267744" y="3501008"/>
            <a:ext cx="2880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644008" y="2060848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2251638">
            <a:off x="4386780" y="3578321"/>
            <a:ext cx="1080120" cy="3444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333</Words>
  <Application>Microsoft Office PowerPoint</Application>
  <PresentationFormat>Экран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    Развитие творческих способностей во внеурочной деятельности</vt:lpstr>
      <vt:lpstr>Педагогический проект «Развитие творческих способностей во внеурочной деятельности»  Автор проекта Оконникова А. М. учитель начальных классов МБУшкола №87</vt:lpstr>
      <vt:lpstr>Актуальность</vt:lpstr>
      <vt:lpstr>Творчество предполагается как процесс создания чего-либо нового, причем процесс незапрограммированный, непредсказуемый, внезапный. При этом не принимается во внимание ценность результата творческого акта и его новизна для большой группы людей, для общества или человечества. Главное, чтобы результат был новым и значимым для самого "творца". Самостоятельное, оригинальное решение школьником задачи, имеющей ответ, будет творческим актом, а самого его следует оценивать как творческую личность.  </vt:lpstr>
      <vt:lpstr>Творчество    </vt:lpstr>
      <vt:lpstr>Цели</vt:lpstr>
      <vt:lpstr>Задачи</vt:lpstr>
      <vt:lpstr>Проблемы развития     творческих способностей</vt:lpstr>
      <vt:lpstr>Слайд 9</vt:lpstr>
      <vt:lpstr>Слайд 10</vt:lpstr>
      <vt:lpstr>Праздники</vt:lpstr>
      <vt:lpstr>          Классные часы   </vt:lpstr>
      <vt:lpstr>Кружок   </vt:lpstr>
      <vt:lpstr>  Кружок </vt:lpstr>
      <vt:lpstr>Ожидаемые результаты</vt:lpstr>
      <vt:lpstr>Слайд 16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творчес</dc:title>
  <dc:creator>Виталик</dc:creator>
  <cp:lastModifiedBy>Виталик</cp:lastModifiedBy>
  <cp:revision>42</cp:revision>
  <dcterms:created xsi:type="dcterms:W3CDTF">2011-11-14T17:39:53Z</dcterms:created>
  <dcterms:modified xsi:type="dcterms:W3CDTF">2011-11-17T15:15:00Z</dcterms:modified>
</cp:coreProperties>
</file>