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sldIdLst>
    <p:sldId id="267" r:id="rId2"/>
    <p:sldId id="266" r:id="rId3"/>
    <p:sldId id="259" r:id="rId4"/>
    <p:sldId id="257" r:id="rId5"/>
    <p:sldId id="268" r:id="rId6"/>
    <p:sldId id="270" r:id="rId7"/>
    <p:sldId id="271" r:id="rId8"/>
    <p:sldId id="272" r:id="rId9"/>
    <p:sldId id="274" r:id="rId10"/>
    <p:sldId id="262" r:id="rId11"/>
    <p:sldId id="275" r:id="rId12"/>
    <p:sldId id="276" r:id="rId13"/>
    <p:sldId id="261" r:id="rId14"/>
    <p:sldId id="264" r:id="rId15"/>
    <p:sldId id="260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CCFF"/>
    <a:srgbClr val="FFFF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D3241-DE25-4243-A98B-81625E6F1B1B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EF5B3-5F25-4F58-8E38-B1807BA613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8938" cy="40973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8938" cy="40973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8938" cy="4097338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163C05-742F-4CA4-BE8C-495059A707F1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FF181A-B5DD-451E-BCF0-A9BE8288FC29}" type="slidenum">
              <a:rPr lang="fi-FI"/>
              <a:pPr/>
              <a:t>15</a:t>
            </a:fld>
            <a:endParaRPr lang="fi-FI"/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579438"/>
            <a:ext cx="3929063" cy="2946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2300" y="3714750"/>
            <a:ext cx="4976813" cy="359886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8938" cy="409733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00000">
              <a:srgbClr val="E6DCA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145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8F6ED0CC-759D-42DE-8DDD-62DED9F4B6BF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45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0A77D30-3F62-48F1-A245-94EA57457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cover dir="d"/>
  </p:transition>
  <p:timing>
    <p:tnLst>
      <p:par>
        <p:cTn id="1" dur="indefinite" restart="never" nodeType="tmRoot"/>
      </p:par>
    </p:tnLst>
  </p:timing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SimSun" charset="0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cs typeface="SimSun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cs typeface="SimSun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cs typeface="SimSun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cs typeface="SimSun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SimSun" charset="0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SimSun" charset="0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SimSun" charset="0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SimSun" charset="0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SimSun" charset="0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1"/>
          <p:cNvSpPr>
            <a:spLocks noChangeArrowheads="1" noChangeShapeType="1" noTextEdit="1"/>
          </p:cNvSpPr>
          <p:nvPr/>
        </p:nvSpPr>
        <p:spPr bwMode="auto">
          <a:xfrm>
            <a:off x="3357563" y="1428750"/>
            <a:ext cx="51117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37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latin typeface="Impact"/>
              </a:rPr>
              <a:t>Урок   мат</a:t>
            </a: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latin typeface="Impact"/>
              </a:rPr>
              <a:t>e</a:t>
            </a:r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latin typeface="Impact"/>
              </a:rPr>
              <a:t>матики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latin typeface="Impact"/>
              </a:rPr>
              <a:t>1 класс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8497887" cy="52212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8682444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 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85750"/>
            <a:ext cx="2357438" cy="310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286250"/>
            <a:ext cx="9144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«Моя математика» Т.Е. Демидова, А.П. Тонких, С.А. Козлова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651625" y="214313"/>
            <a:ext cx="22717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УМК «Школа 2100»</a:t>
            </a:r>
          </a:p>
        </p:txBody>
      </p:sp>
      <p:sp>
        <p:nvSpPr>
          <p:cNvPr id="2056" name="TextBox 8"/>
          <p:cNvSpPr txBox="1">
            <a:spLocks noChangeArrowheads="1"/>
          </p:cNvSpPr>
          <p:nvPr/>
        </p:nvSpPr>
        <p:spPr bwMode="auto">
          <a:xfrm>
            <a:off x="4000500" y="6215063"/>
            <a:ext cx="10797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201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/>
              <a:t>год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51275" y="2347913"/>
            <a:ext cx="1366838" cy="1727200"/>
            <a:chOff x="2426" y="1479"/>
            <a:chExt cx="861" cy="1088"/>
          </a:xfrm>
        </p:grpSpPr>
        <p:sp>
          <p:nvSpPr>
            <p:cNvPr id="21509" name="AutoShape 2"/>
            <p:cNvSpPr>
              <a:spLocks noChangeArrowheads="1"/>
            </p:cNvSpPr>
            <p:nvPr/>
          </p:nvSpPr>
          <p:spPr bwMode="auto">
            <a:xfrm>
              <a:off x="2517" y="1752"/>
              <a:ext cx="726" cy="68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3168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0" name="Oval 3"/>
            <p:cNvSpPr>
              <a:spLocks noChangeArrowheads="1"/>
            </p:cNvSpPr>
            <p:nvPr/>
          </p:nvSpPr>
          <p:spPr bwMode="auto">
            <a:xfrm>
              <a:off x="2925" y="2387"/>
              <a:ext cx="363" cy="181"/>
            </a:xfrm>
            <a:prstGeom prst="ellipse">
              <a:avLst/>
            </a:prstGeom>
            <a:solidFill>
              <a:srgbClr val="FFFF00"/>
            </a:solidFill>
            <a:ln w="3168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1" name="Oval 4"/>
            <p:cNvSpPr>
              <a:spLocks noChangeArrowheads="1"/>
            </p:cNvSpPr>
            <p:nvPr/>
          </p:nvSpPr>
          <p:spPr bwMode="auto">
            <a:xfrm>
              <a:off x="2426" y="2387"/>
              <a:ext cx="363" cy="181"/>
            </a:xfrm>
            <a:prstGeom prst="ellipse">
              <a:avLst/>
            </a:prstGeom>
            <a:solidFill>
              <a:srgbClr val="FFFF00"/>
            </a:solidFill>
            <a:ln w="3168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2" name="Oval 5"/>
            <p:cNvSpPr>
              <a:spLocks noChangeArrowheads="1"/>
            </p:cNvSpPr>
            <p:nvPr/>
          </p:nvSpPr>
          <p:spPr bwMode="auto">
            <a:xfrm>
              <a:off x="2472" y="1570"/>
              <a:ext cx="771" cy="227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6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3" name="Oval 6"/>
            <p:cNvSpPr>
              <a:spLocks noChangeArrowheads="1"/>
            </p:cNvSpPr>
            <p:nvPr/>
          </p:nvSpPr>
          <p:spPr bwMode="auto">
            <a:xfrm>
              <a:off x="2789" y="1479"/>
              <a:ext cx="91" cy="91"/>
            </a:xfrm>
            <a:prstGeom prst="ellipse">
              <a:avLst/>
            </a:prstGeom>
            <a:solidFill>
              <a:srgbClr val="FF0000"/>
            </a:solidFill>
            <a:ln w="1908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486150" y="4292600"/>
            <a:ext cx="2206625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2" charset="0"/>
              </a:rPr>
              <a:t>А вот и я!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627313" y="5300663"/>
            <a:ext cx="4968875" cy="76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4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Берегите зрение!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0.14705 C 0.1151 0.14936 0.29705 0.1519 0.37135 0.15329">
                                      <p:cBhvr additive="repl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135 0.15329 L -0.38473 0.15329">
                                      <p:cBhvr additive="repl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473 0.15329 L 0.36354 0.15329">
                                      <p:cBhvr additive="repl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62 0.06705 C 0.31701 -0.06521 0.26441 -0.19746 0.16649 -0.25411 C 0.06857 -0.31076 -0.12518 -0.32486 -0.21771 -0.2733 C -0.31025 -0.22174 -0.38837 -0.03954 -0.38907 0.05456 C -0.38976 0.14867 -0.30764 0.24763 -0.2224 0.29133 C -0.13716 0.33502 0.02361 0.35028 0.12205 0.31653 C 0.22048 0.28277 0.32708 0.12624 0.36805 0.08832">
                                      <p:cBhvr additive="repl"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806 0.08833 C 0.36806 0.17989 0.36806 0.27145 0.36806 0.36301">
                                      <p:cBhvr additive="repl"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806 0.363 L -0.3566 0.363">
                                      <p:cBhvr additive="repl"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6 0.363 L -0.3566 -0.22451">
                                      <p:cBhvr additive="repl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6 -0.22451 L 0.32066 -0.23491">
                                      <p:cBhvr additive="repl"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0" presetClass="path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066 -0.23491 L 0.32847 0.35237">
                                      <p:cBhvr additive="repl"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000"/>
                            </p:stCondLst>
                            <p:childTnLst>
                              <p:par>
                                <p:cTn id="39" presetID="9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5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8500"/>
                            </p:stCondLst>
                            <p:childTnLst>
                              <p:par>
                                <p:cTn id="5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50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571604" y="571480"/>
            <a:ext cx="7072362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Самостоятельная  работа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18710"/>
            <a:ext cx="1785918" cy="3539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Прямоугольник 3"/>
          <p:cNvSpPr/>
          <p:nvPr/>
        </p:nvSpPr>
        <p:spPr bwMode="auto">
          <a:xfrm>
            <a:off x="3286116" y="1214422"/>
            <a:ext cx="1928826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 № 6.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785918" y="1857364"/>
            <a:ext cx="7072362" cy="45720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17-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9 = 17 – 7 – 2 = 8</a:t>
            </a:r>
            <a:endParaRPr kumimoji="0" lang="ru-RU" sz="3200" b="0" i="0" u="none" strike="noStrike" cap="none" normalizeH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600" b="0" i="0" u="none" strike="noStrike" cap="none" normalizeH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ru-RU" sz="2800" baseline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7   2</a:t>
            </a:r>
            <a:endParaRPr lang="ru-RU" sz="2800" baseline="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4000" b="0" i="0" u="none" strike="noStrike" cap="none" normalizeH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11 – 3 = 11 – 1 – 2 = 8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lang="ru-RU" sz="1600" baseline="0" dirty="0" smtClean="0">
              <a:latin typeface="Arial" charset="0"/>
              <a:cs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ru-RU" sz="2800" baseline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 1</a:t>
            </a:r>
            <a:r>
              <a:rPr lang="ru-RU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2</a:t>
            </a:r>
            <a:endParaRPr lang="ru-RU" sz="2800" baseline="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4000" b="0" i="0" u="none" strike="noStrike" cap="none" normalizeH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14 – 8 = 14 – 4 – 4 = 6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lang="ru-RU" dirty="0" smtClean="0">
              <a:latin typeface="Arial" charset="0"/>
              <a:cs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ru-RU" sz="2800" dirty="0" smtClean="0">
                <a:latin typeface="Arial" charset="0"/>
                <a:cs typeface="Arial" charset="0"/>
              </a:rPr>
              <a:t> </a:t>
            </a:r>
            <a:r>
              <a:rPr lang="ru-RU" sz="2800" dirty="0" smtClean="0">
                <a:latin typeface="Arial" charset="0"/>
                <a:cs typeface="Arial" charset="0"/>
              </a:rPr>
              <a:t>         </a:t>
            </a:r>
            <a:r>
              <a:rPr lang="ru-RU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4    4</a:t>
            </a:r>
            <a:endParaRPr lang="ru-RU" sz="2800" baseline="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 rot="5400000">
            <a:off x="2643174" y="2571744"/>
            <a:ext cx="214314" cy="71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 rot="16200000" flipH="1">
            <a:off x="2786050" y="2500306"/>
            <a:ext cx="357190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rot="5400000">
            <a:off x="2821769" y="3821909"/>
            <a:ext cx="357190" cy="1428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16200000" flipH="1">
            <a:off x="3071802" y="3714752"/>
            <a:ext cx="285752" cy="285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 rot="5400000">
            <a:off x="2893207" y="5107793"/>
            <a:ext cx="357190" cy="1428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 rot="16200000" flipH="1">
            <a:off x="3178959" y="5107793"/>
            <a:ext cx="285752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66"/>
                </a:solidFill>
              </a:rPr>
              <a:t>СЕГОДНЯ НА УРОКЕ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8143931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повторил…</a:t>
            </a:r>
          </a:p>
          <a:p>
            <a:pPr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Было интересно…</a:t>
            </a:r>
          </a:p>
          <a:p>
            <a:pPr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Было трудно…</a:t>
            </a:r>
          </a:p>
          <a:p>
            <a:pPr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меня получилось…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3" descr="209.gif"/>
          <p:cNvPicPr>
            <a:picLocks noChangeAspect="1"/>
          </p:cNvPicPr>
          <p:nvPr/>
        </p:nvPicPr>
        <p:blipFill>
          <a:blip r:embed="rId3" cstate="print"/>
          <a:srcRect l="3125" t="4166" r="46875" b="47917"/>
          <a:stretch>
            <a:fillRect/>
          </a:stretch>
        </p:blipFill>
        <p:spPr bwMode="auto">
          <a:xfrm>
            <a:off x="357188" y="4071938"/>
            <a:ext cx="1738312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428750" y="2286000"/>
            <a:ext cx="2143125" cy="20002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86313" y="4143375"/>
            <a:ext cx="2071687" cy="19145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15000" y="857250"/>
            <a:ext cx="2286000" cy="2214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633538" y="488950"/>
            <a:ext cx="6138862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938" y="388938"/>
            <a:ext cx="1312862" cy="1149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122488" y="979488"/>
            <a:ext cx="6205537" cy="419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  <a:defRPr/>
            </a:pPr>
            <a:r>
              <a:rPr lang="fi-FI" sz="2900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Закончен  урок и выполнен план.</a:t>
            </a: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  <a:defRPr/>
            </a:pPr>
            <a:endParaRPr lang="fi-FI" sz="2900" dirty="0">
              <a:solidFill>
                <a:srgbClr val="0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  <a:defRPr/>
            </a:pPr>
            <a:r>
              <a:rPr lang="fi-FI" sz="2900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Спасибо, ребята,  огромное вам!</a:t>
            </a: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  <a:defRPr/>
            </a:pPr>
            <a:endParaRPr lang="fi-FI" sz="2900" dirty="0">
              <a:solidFill>
                <a:srgbClr val="0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  <a:defRPr/>
            </a:pPr>
            <a:r>
              <a:rPr lang="fi-FI" sz="2900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За то что упорно и дружно трудились</a:t>
            </a: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  <a:defRPr/>
            </a:pPr>
            <a:endParaRPr lang="fi-FI" sz="2900" dirty="0">
              <a:solidFill>
                <a:srgbClr val="0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116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  <a:defRPr/>
            </a:pPr>
            <a:r>
              <a:rPr lang="fi-FI" sz="2900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Что на  уроке вы не ленились!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5572125" y="0"/>
            <a:ext cx="3305175" cy="28575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b="5881"/>
          <a:stretch>
            <a:fillRect/>
          </a:stretch>
        </p:blipFill>
        <p:spPr bwMode="auto">
          <a:xfrm>
            <a:off x="785786" y="2714620"/>
            <a:ext cx="1909762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714625"/>
            <a:ext cx="2090738" cy="414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96100" y="2500313"/>
            <a:ext cx="2247900" cy="4357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3929066"/>
            <a:ext cx="1468437" cy="1071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42938" y="6286500"/>
            <a:ext cx="8572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Петя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571750" y="6286500"/>
            <a:ext cx="7858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Катя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143500" y="6286500"/>
            <a:ext cx="10715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Лена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715250" y="6286500"/>
            <a:ext cx="9286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Вова</a:t>
            </a: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57158" y="357166"/>
            <a:ext cx="5214974" cy="157163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МОЛОДЦЫ 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58888" y="836613"/>
            <a:ext cx="67691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  <a:t>Прозвенел и смолк звонок.</a:t>
            </a:r>
            <a:b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  <a:t>Начинается урок.</a:t>
            </a:r>
            <a:b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  <a:t>Тихо девочки за парту сели,</a:t>
            </a:r>
            <a:b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  <a:t>Тихо мальчики за парту сели,</a:t>
            </a:r>
            <a:b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</a:br>
            <a:r>
              <a:rPr lang="ru-RU" sz="4000" b="1" i="1">
                <a:solidFill>
                  <a:srgbClr val="0033CC"/>
                </a:solidFill>
                <a:latin typeface="Comic Sans MS" pitchFamily="66" charset="0"/>
              </a:rPr>
              <a:t>На меня все посмотрели.</a:t>
            </a:r>
          </a:p>
        </p:txBody>
      </p:sp>
      <p:pic>
        <p:nvPicPr>
          <p:cNvPr id="3075" name="Picture 4" descr="D:\ИРИНА\1198169019_a2147d95e08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14478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lum bright="40000" contrast="-20000"/>
          </a:blip>
          <a:srcRect b="35259"/>
          <a:stretch>
            <a:fillRect/>
          </a:stretch>
        </p:blipFill>
        <p:spPr bwMode="auto">
          <a:xfrm>
            <a:off x="500034" y="357166"/>
            <a:ext cx="8643966" cy="6143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 bwMode="auto">
          <a:xfrm>
            <a:off x="8643966" y="5429264"/>
            <a:ext cx="500034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14348" y="2500306"/>
            <a:ext cx="8429652" cy="37147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Вы  талантливые дети!  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Когда –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нибудь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charset="0"/>
                <a:cs typeface="Arial" charset="0"/>
              </a:rPr>
              <a:t> вы сами приятно поразитесь, какие вы умные, как много вы умеете…»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5572125" y="0"/>
            <a:ext cx="3305175" cy="28575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b="5881"/>
          <a:stretch>
            <a:fillRect/>
          </a:stretch>
        </p:blipFill>
        <p:spPr bwMode="auto">
          <a:xfrm>
            <a:off x="785786" y="2714620"/>
            <a:ext cx="1909762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714625"/>
            <a:ext cx="2090738" cy="414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96100" y="2500313"/>
            <a:ext cx="2247900" cy="4357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3786190"/>
            <a:ext cx="1468437" cy="1071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4414" y="6143644"/>
            <a:ext cx="7858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Катя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214810" y="6143644"/>
            <a:ext cx="107156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Лена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715250" y="6286500"/>
            <a:ext cx="9286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</a:rPr>
              <a:t>Вова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500034" y="1857364"/>
            <a:ext cx="8001056" cy="164307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7, 10, 8, 6, 11, 15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1928802"/>
            <a:ext cx="9144000" cy="128588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6, 7,8,9,10,11,12,13,14,15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18710"/>
            <a:ext cx="1785918" cy="3539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857250" y="2428875"/>
            <a:ext cx="7239000" cy="1905000"/>
            <a:chOff x="480" y="768"/>
            <a:chExt cx="5088" cy="1488"/>
          </a:xfrm>
        </p:grpSpPr>
        <p:sp>
          <p:nvSpPr>
            <p:cNvPr id="1045" name="AutoShape 28"/>
            <p:cNvSpPr>
              <a:spLocks noChangeAspect="1" noChangeArrowheads="1" noTextEdit="1"/>
            </p:cNvSpPr>
            <p:nvPr/>
          </p:nvSpPr>
          <p:spPr bwMode="auto">
            <a:xfrm>
              <a:off x="672" y="768"/>
              <a:ext cx="3333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29"/>
            <p:cNvSpPr>
              <a:spLocks noChangeArrowheads="1"/>
            </p:cNvSpPr>
            <p:nvPr/>
          </p:nvSpPr>
          <p:spPr bwMode="auto">
            <a:xfrm>
              <a:off x="540" y="1407"/>
              <a:ext cx="1429" cy="54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47" name="Rectangle 30"/>
            <p:cNvSpPr>
              <a:spLocks noChangeArrowheads="1"/>
            </p:cNvSpPr>
            <p:nvPr/>
          </p:nvSpPr>
          <p:spPr bwMode="auto">
            <a:xfrm>
              <a:off x="742" y="1074"/>
              <a:ext cx="131" cy="33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Rectangle 31"/>
            <p:cNvSpPr>
              <a:spLocks noChangeArrowheads="1"/>
            </p:cNvSpPr>
            <p:nvPr/>
          </p:nvSpPr>
          <p:spPr bwMode="auto">
            <a:xfrm>
              <a:off x="1286" y="816"/>
              <a:ext cx="685" cy="59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49" name="Oval 32"/>
            <p:cNvSpPr>
              <a:spLocks noChangeArrowheads="1"/>
            </p:cNvSpPr>
            <p:nvPr/>
          </p:nvSpPr>
          <p:spPr bwMode="auto">
            <a:xfrm>
              <a:off x="682" y="1837"/>
              <a:ext cx="392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0" name="Oval 33"/>
            <p:cNvSpPr>
              <a:spLocks noChangeArrowheads="1"/>
            </p:cNvSpPr>
            <p:nvPr/>
          </p:nvSpPr>
          <p:spPr bwMode="auto">
            <a:xfrm>
              <a:off x="1498" y="1837"/>
              <a:ext cx="39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1" name="Rectangle 34"/>
            <p:cNvSpPr>
              <a:spLocks noChangeArrowheads="1"/>
            </p:cNvSpPr>
            <p:nvPr/>
          </p:nvSpPr>
          <p:spPr bwMode="auto">
            <a:xfrm>
              <a:off x="1417" y="923"/>
              <a:ext cx="494" cy="387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2" name="Rectangle 35"/>
            <p:cNvSpPr>
              <a:spLocks noChangeArrowheads="1"/>
            </p:cNvSpPr>
            <p:nvPr/>
          </p:nvSpPr>
          <p:spPr bwMode="auto">
            <a:xfrm>
              <a:off x="692" y="1031"/>
              <a:ext cx="231" cy="64"/>
            </a:xfrm>
            <a:prstGeom prst="rect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Rectangle 36"/>
            <p:cNvSpPr>
              <a:spLocks noChangeArrowheads="1"/>
            </p:cNvSpPr>
            <p:nvPr/>
          </p:nvSpPr>
          <p:spPr bwMode="auto">
            <a:xfrm>
              <a:off x="2082" y="891"/>
              <a:ext cx="1703" cy="1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54" name="Oval 37"/>
            <p:cNvSpPr>
              <a:spLocks noChangeArrowheads="1"/>
            </p:cNvSpPr>
            <p:nvPr/>
          </p:nvSpPr>
          <p:spPr bwMode="auto">
            <a:xfrm>
              <a:off x="2344" y="1805"/>
              <a:ext cx="40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5" name="Oval 38"/>
            <p:cNvSpPr>
              <a:spLocks noChangeArrowheads="1"/>
            </p:cNvSpPr>
            <p:nvPr/>
          </p:nvSpPr>
          <p:spPr bwMode="auto">
            <a:xfrm>
              <a:off x="3160" y="1805"/>
              <a:ext cx="40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480" y="1472"/>
              <a:ext cx="60" cy="42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7" name="Rectangle 40"/>
            <p:cNvSpPr>
              <a:spLocks noChangeArrowheads="1"/>
            </p:cNvSpPr>
            <p:nvPr/>
          </p:nvSpPr>
          <p:spPr bwMode="auto">
            <a:xfrm>
              <a:off x="3855" y="891"/>
              <a:ext cx="1713" cy="10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58" name="Oval 41"/>
            <p:cNvSpPr>
              <a:spLocks noChangeArrowheads="1"/>
            </p:cNvSpPr>
            <p:nvPr/>
          </p:nvSpPr>
          <p:spPr bwMode="auto">
            <a:xfrm>
              <a:off x="4127" y="1805"/>
              <a:ext cx="39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9" name="Oval 42"/>
            <p:cNvSpPr>
              <a:spLocks noChangeArrowheads="1"/>
            </p:cNvSpPr>
            <p:nvPr/>
          </p:nvSpPr>
          <p:spPr bwMode="auto">
            <a:xfrm>
              <a:off x="4943" y="1805"/>
              <a:ext cx="39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0" name="Rectangle 43"/>
            <p:cNvSpPr>
              <a:spLocks noChangeArrowheads="1"/>
            </p:cNvSpPr>
            <p:nvPr/>
          </p:nvSpPr>
          <p:spPr bwMode="auto">
            <a:xfrm>
              <a:off x="2976" y="1008"/>
              <a:ext cx="714" cy="684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1" name="Rectangle 44"/>
            <p:cNvSpPr>
              <a:spLocks noChangeArrowheads="1"/>
            </p:cNvSpPr>
            <p:nvPr/>
          </p:nvSpPr>
          <p:spPr bwMode="auto">
            <a:xfrm>
              <a:off x="2160" y="1008"/>
              <a:ext cx="742" cy="684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2" name="Rectangle 45"/>
            <p:cNvSpPr>
              <a:spLocks noChangeArrowheads="1"/>
            </p:cNvSpPr>
            <p:nvPr/>
          </p:nvSpPr>
          <p:spPr bwMode="auto">
            <a:xfrm>
              <a:off x="4752" y="1008"/>
              <a:ext cx="714" cy="684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3" name="Rectangle 46"/>
            <p:cNvSpPr>
              <a:spLocks noChangeArrowheads="1"/>
            </p:cNvSpPr>
            <p:nvPr/>
          </p:nvSpPr>
          <p:spPr bwMode="auto">
            <a:xfrm>
              <a:off x="3936" y="1008"/>
              <a:ext cx="742" cy="684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cxnSp>
        <p:nvCxnSpPr>
          <p:cNvPr id="27" name="Соединительная линия уступом 26"/>
          <p:cNvCxnSpPr/>
          <p:nvPr/>
        </p:nvCxnSpPr>
        <p:spPr>
          <a:xfrm flipV="1">
            <a:off x="5572125" y="3571875"/>
            <a:ext cx="136525" cy="19050"/>
          </a:xfrm>
          <a:prstGeom prst="bentConnector3">
            <a:avLst>
              <a:gd name="adj1" fmla="val 601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 flipV="1">
            <a:off x="3000375" y="3500438"/>
            <a:ext cx="136525" cy="19050"/>
          </a:xfrm>
          <a:prstGeom prst="bentConnector3">
            <a:avLst>
              <a:gd name="adj1" fmla="val 601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85813" y="4286250"/>
            <a:ext cx="7072312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071688" y="2500313"/>
            <a:ext cx="785812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pic>
        <p:nvPicPr>
          <p:cNvPr id="1033" name="Picture 10" descr="009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5000636"/>
            <a:ext cx="1428750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7" descr="131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508500"/>
            <a:ext cx="10890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732588" y="620713"/>
          <a:ext cx="1239837" cy="1473200"/>
        </p:xfrm>
        <a:graphic>
          <a:graphicData uri="http://schemas.openxmlformats.org/presentationml/2006/ole">
            <p:oleObj spid="_x0000_s1026" name="CorelDRAW" r:id="rId5" imgW="1715400" imgH="2039040" progId="">
              <p:embed/>
            </p:oleObj>
          </a:graphicData>
        </a:graphic>
      </p:graphicFrame>
      <p:pic>
        <p:nvPicPr>
          <p:cNvPr id="50" name="Picture 17" descr="muravey копи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5143512"/>
            <a:ext cx="1000125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" descr="wild0072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857250"/>
            <a:ext cx="17145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Прямоугольник 51"/>
          <p:cNvSpPr/>
          <p:nvPr/>
        </p:nvSpPr>
        <p:spPr>
          <a:xfrm>
            <a:off x="3429000" y="2714625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00750" y="2714625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011863" y="981075"/>
            <a:ext cx="609600" cy="100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858963" y="1000125"/>
            <a:ext cx="611187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572264" y="5429264"/>
            <a:ext cx="609600" cy="100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03800" y="4868863"/>
            <a:ext cx="608013" cy="100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619250" y="4941888"/>
            <a:ext cx="608013" cy="100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1043" name="AutoShape 4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243888" y="6380163"/>
            <a:ext cx="719137" cy="477837"/>
          </a:xfrm>
          <a:prstGeom prst="rightArrow">
            <a:avLst>
              <a:gd name="adj1" fmla="val 50000"/>
              <a:gd name="adj2" fmla="val 376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1476375" y="0"/>
            <a:ext cx="6581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Паровозик из Ромашково</a:t>
            </a:r>
            <a:r>
              <a:rPr lang="ru-RU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24696" y="3331172"/>
            <a:ext cx="1819304" cy="35268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23629 -0.4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60625 -0.325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56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857250" y="2428875"/>
            <a:ext cx="7239000" cy="1905000"/>
            <a:chOff x="480" y="768"/>
            <a:chExt cx="5088" cy="1488"/>
          </a:xfrm>
        </p:grpSpPr>
        <p:sp>
          <p:nvSpPr>
            <p:cNvPr id="1045" name="AutoShape 28"/>
            <p:cNvSpPr>
              <a:spLocks noChangeAspect="1" noChangeArrowheads="1" noTextEdit="1"/>
            </p:cNvSpPr>
            <p:nvPr/>
          </p:nvSpPr>
          <p:spPr bwMode="auto">
            <a:xfrm>
              <a:off x="672" y="768"/>
              <a:ext cx="3333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29"/>
            <p:cNvSpPr>
              <a:spLocks noChangeArrowheads="1"/>
            </p:cNvSpPr>
            <p:nvPr/>
          </p:nvSpPr>
          <p:spPr bwMode="auto">
            <a:xfrm>
              <a:off x="540" y="1407"/>
              <a:ext cx="1429" cy="54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47" name="Rectangle 30"/>
            <p:cNvSpPr>
              <a:spLocks noChangeArrowheads="1"/>
            </p:cNvSpPr>
            <p:nvPr/>
          </p:nvSpPr>
          <p:spPr bwMode="auto">
            <a:xfrm>
              <a:off x="742" y="1074"/>
              <a:ext cx="131" cy="33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" name="Rectangle 31"/>
            <p:cNvSpPr>
              <a:spLocks noChangeArrowheads="1"/>
            </p:cNvSpPr>
            <p:nvPr/>
          </p:nvSpPr>
          <p:spPr bwMode="auto">
            <a:xfrm>
              <a:off x="1286" y="816"/>
              <a:ext cx="685" cy="59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49" name="Oval 32"/>
            <p:cNvSpPr>
              <a:spLocks noChangeArrowheads="1"/>
            </p:cNvSpPr>
            <p:nvPr/>
          </p:nvSpPr>
          <p:spPr bwMode="auto">
            <a:xfrm>
              <a:off x="682" y="1837"/>
              <a:ext cx="392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0" name="Oval 33"/>
            <p:cNvSpPr>
              <a:spLocks noChangeArrowheads="1"/>
            </p:cNvSpPr>
            <p:nvPr/>
          </p:nvSpPr>
          <p:spPr bwMode="auto">
            <a:xfrm>
              <a:off x="1498" y="1837"/>
              <a:ext cx="39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1" name="Rectangle 34"/>
            <p:cNvSpPr>
              <a:spLocks noChangeArrowheads="1"/>
            </p:cNvSpPr>
            <p:nvPr/>
          </p:nvSpPr>
          <p:spPr bwMode="auto">
            <a:xfrm>
              <a:off x="1417" y="923"/>
              <a:ext cx="494" cy="387"/>
            </a:xfrm>
            <a:prstGeom prst="rect">
              <a:avLst/>
            </a:prstGeom>
            <a:solidFill>
              <a:schemeClr val="accent1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2" name="Rectangle 35"/>
            <p:cNvSpPr>
              <a:spLocks noChangeArrowheads="1"/>
            </p:cNvSpPr>
            <p:nvPr/>
          </p:nvSpPr>
          <p:spPr bwMode="auto">
            <a:xfrm>
              <a:off x="692" y="1031"/>
              <a:ext cx="231" cy="64"/>
            </a:xfrm>
            <a:prstGeom prst="rect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3" name="Rectangle 36"/>
            <p:cNvSpPr>
              <a:spLocks noChangeArrowheads="1"/>
            </p:cNvSpPr>
            <p:nvPr/>
          </p:nvSpPr>
          <p:spPr bwMode="auto">
            <a:xfrm>
              <a:off x="2082" y="891"/>
              <a:ext cx="1703" cy="10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54" name="Oval 37"/>
            <p:cNvSpPr>
              <a:spLocks noChangeArrowheads="1"/>
            </p:cNvSpPr>
            <p:nvPr/>
          </p:nvSpPr>
          <p:spPr bwMode="auto">
            <a:xfrm>
              <a:off x="2344" y="1805"/>
              <a:ext cx="40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5" name="Oval 38"/>
            <p:cNvSpPr>
              <a:spLocks noChangeArrowheads="1"/>
            </p:cNvSpPr>
            <p:nvPr/>
          </p:nvSpPr>
          <p:spPr bwMode="auto">
            <a:xfrm>
              <a:off x="3160" y="1805"/>
              <a:ext cx="40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6" name="Rectangle 39"/>
            <p:cNvSpPr>
              <a:spLocks noChangeArrowheads="1"/>
            </p:cNvSpPr>
            <p:nvPr/>
          </p:nvSpPr>
          <p:spPr bwMode="auto">
            <a:xfrm>
              <a:off x="480" y="1472"/>
              <a:ext cx="60" cy="42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7" name="Rectangle 40"/>
            <p:cNvSpPr>
              <a:spLocks noChangeArrowheads="1"/>
            </p:cNvSpPr>
            <p:nvPr/>
          </p:nvSpPr>
          <p:spPr bwMode="auto">
            <a:xfrm>
              <a:off x="3855" y="891"/>
              <a:ext cx="1713" cy="10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58" name="Oval 41"/>
            <p:cNvSpPr>
              <a:spLocks noChangeArrowheads="1"/>
            </p:cNvSpPr>
            <p:nvPr/>
          </p:nvSpPr>
          <p:spPr bwMode="auto">
            <a:xfrm>
              <a:off x="4127" y="1805"/>
              <a:ext cx="39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59" name="Oval 42"/>
            <p:cNvSpPr>
              <a:spLocks noChangeArrowheads="1"/>
            </p:cNvSpPr>
            <p:nvPr/>
          </p:nvSpPr>
          <p:spPr bwMode="auto">
            <a:xfrm>
              <a:off x="4943" y="1805"/>
              <a:ext cx="393" cy="419"/>
            </a:xfrm>
            <a:prstGeom prst="ellipse">
              <a:avLst/>
            </a:prstGeom>
            <a:solidFill>
              <a:schemeClr val="tx1"/>
            </a:solidFill>
            <a:ln w="0">
              <a:solidFill>
                <a:srgbClr val="24211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0" name="Rectangle 43"/>
            <p:cNvSpPr>
              <a:spLocks noChangeArrowheads="1"/>
            </p:cNvSpPr>
            <p:nvPr/>
          </p:nvSpPr>
          <p:spPr bwMode="auto">
            <a:xfrm>
              <a:off x="2976" y="1008"/>
              <a:ext cx="714" cy="684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1" name="Rectangle 44"/>
            <p:cNvSpPr>
              <a:spLocks noChangeArrowheads="1"/>
            </p:cNvSpPr>
            <p:nvPr/>
          </p:nvSpPr>
          <p:spPr bwMode="auto">
            <a:xfrm>
              <a:off x="2160" y="1008"/>
              <a:ext cx="742" cy="684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2" name="Rectangle 45"/>
            <p:cNvSpPr>
              <a:spLocks noChangeArrowheads="1"/>
            </p:cNvSpPr>
            <p:nvPr/>
          </p:nvSpPr>
          <p:spPr bwMode="auto">
            <a:xfrm>
              <a:off x="4752" y="1008"/>
              <a:ext cx="714" cy="684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063" name="Rectangle 46"/>
            <p:cNvSpPr>
              <a:spLocks noChangeArrowheads="1"/>
            </p:cNvSpPr>
            <p:nvPr/>
          </p:nvSpPr>
          <p:spPr bwMode="auto">
            <a:xfrm>
              <a:off x="3936" y="1008"/>
              <a:ext cx="742" cy="684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rgbClr val="24211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  <p:cxnSp>
        <p:nvCxnSpPr>
          <p:cNvPr id="27" name="Соединительная линия уступом 26"/>
          <p:cNvCxnSpPr/>
          <p:nvPr/>
        </p:nvCxnSpPr>
        <p:spPr>
          <a:xfrm flipV="1">
            <a:off x="5572125" y="3571875"/>
            <a:ext cx="136525" cy="19050"/>
          </a:xfrm>
          <a:prstGeom prst="bentConnector3">
            <a:avLst>
              <a:gd name="adj1" fmla="val 601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 flipV="1">
            <a:off x="3000375" y="3500438"/>
            <a:ext cx="136525" cy="19050"/>
          </a:xfrm>
          <a:prstGeom prst="bentConnector3">
            <a:avLst>
              <a:gd name="adj1" fmla="val 601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785813" y="4286250"/>
            <a:ext cx="7072312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2071688" y="2500313"/>
            <a:ext cx="785812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pic>
        <p:nvPicPr>
          <p:cNvPr id="1033" name="Picture 10" descr="009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8400" y="4868863"/>
            <a:ext cx="1428750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7" descr="131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508500"/>
            <a:ext cx="10890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732588" y="620713"/>
          <a:ext cx="1239837" cy="1473200"/>
        </p:xfrm>
        <a:graphic>
          <a:graphicData uri="http://schemas.openxmlformats.org/presentationml/2006/ole">
            <p:oleObj spid="_x0000_s2050" name="CorelDRAW" r:id="rId5" imgW="1715400" imgH="2039040" progId="">
              <p:embed/>
            </p:oleObj>
          </a:graphicData>
        </a:graphic>
      </p:graphicFrame>
      <p:pic>
        <p:nvPicPr>
          <p:cNvPr id="50" name="Picture 17" descr="muravey копи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4388" y="4724400"/>
            <a:ext cx="1000125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" descr="wild0072 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857250"/>
            <a:ext cx="17145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Прямоугольник 51"/>
          <p:cNvSpPr/>
          <p:nvPr/>
        </p:nvSpPr>
        <p:spPr>
          <a:xfrm>
            <a:off x="3429000" y="2714625"/>
            <a:ext cx="614363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000750" y="2714625"/>
            <a:ext cx="614363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011863" y="981075"/>
            <a:ext cx="609600" cy="100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858963" y="1000125"/>
            <a:ext cx="611187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101013" y="4797425"/>
            <a:ext cx="609600" cy="100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003800" y="4868863"/>
            <a:ext cx="608013" cy="100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619250" y="4941888"/>
            <a:ext cx="608013" cy="1006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1043" name="AutoShape 4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243888" y="6380163"/>
            <a:ext cx="719137" cy="477837"/>
          </a:xfrm>
          <a:prstGeom prst="rightArrow">
            <a:avLst>
              <a:gd name="adj1" fmla="val 50000"/>
              <a:gd name="adj2" fmla="val 376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1476375" y="0"/>
            <a:ext cx="6581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Паровозик из Ромашково</a:t>
            </a:r>
            <a:r>
              <a:rPr lang="ru-RU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-0.15938 0.2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22674 -0.325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54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b="5881"/>
          <a:stretch>
            <a:fillRect/>
          </a:stretch>
        </p:blipFill>
        <p:spPr bwMode="auto">
          <a:xfrm>
            <a:off x="6357950" y="1855615"/>
            <a:ext cx="2786050" cy="50023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Прямоугольник 2"/>
          <p:cNvSpPr/>
          <p:nvPr/>
        </p:nvSpPr>
        <p:spPr bwMode="auto">
          <a:xfrm>
            <a:off x="642910" y="642918"/>
            <a:ext cx="5643602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17,     11,     15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71472" y="2357430"/>
            <a:ext cx="5643602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17 =</a:t>
            </a:r>
            <a:r>
              <a:rPr kumimoji="0" lang="ru-RU" sz="6000" b="0" i="0" u="none" strike="noStrike" cap="none" normalizeH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10 + 7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   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28596" y="3429000"/>
            <a:ext cx="5643602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11 =</a:t>
            </a:r>
            <a:r>
              <a:rPr kumimoji="0" lang="ru-RU" sz="6000" b="0" i="0" u="none" strike="noStrike" cap="none" normalizeH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10 + 1</a:t>
            </a:r>
            <a:endParaRPr kumimoji="0" lang="ru-RU" sz="60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42910" y="4572008"/>
            <a:ext cx="4643470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15 =</a:t>
            </a:r>
            <a:r>
              <a:rPr kumimoji="0" lang="ru-RU" sz="6000" b="0" i="0" u="none" strike="noStrike" cap="none" normalizeH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10 + 5</a:t>
            </a:r>
            <a:endParaRPr kumimoji="0" lang="ru-RU" sz="60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714348" y="642918"/>
            <a:ext cx="7786742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ru-RU" sz="5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Т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  <a:cs typeface="Arial" charset="0"/>
              </a:rPr>
              <a:t>абличное вычитание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071810"/>
            <a:ext cx="2247900" cy="4357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Прямоугольник 4"/>
          <p:cNvSpPr/>
          <p:nvPr/>
        </p:nvSpPr>
        <p:spPr bwMode="auto">
          <a:xfrm>
            <a:off x="0" y="2214554"/>
            <a:ext cx="9144000" cy="8572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15 – 7 = 15 – 5 – 2 =</a:t>
            </a:r>
            <a:r>
              <a:rPr kumimoji="0" lang="ru-RU" sz="4800" b="0" i="0" u="none" strike="noStrike" cap="none" normalizeH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10 – 2 =8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0" y="2928934"/>
            <a:ext cx="3286116" cy="15001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ru-RU" sz="4000" dirty="0" smtClean="0">
                <a:latin typeface="Arial" charset="0"/>
                <a:cs typeface="Arial" charset="0"/>
              </a:rPr>
              <a:t>     </a:t>
            </a:r>
            <a:r>
              <a:rPr lang="ru-RU" sz="5400" dirty="0" smtClean="0">
                <a:latin typeface="Arial" charset="0"/>
                <a:cs typeface="Arial" charset="0"/>
              </a:rPr>
              <a:t>5   2</a:t>
            </a:r>
            <a:endParaRPr kumimoji="0" lang="ru-RU" sz="5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 rot="5400000">
            <a:off x="1000100" y="3000372"/>
            <a:ext cx="500066" cy="5000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rot="16200000" flipH="1">
            <a:off x="1500166" y="3071810"/>
            <a:ext cx="571504" cy="4286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slagaemye_summa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ема Office">
      <a:majorFont>
        <a:latin typeface="Calibri"/>
        <a:ea typeface=""/>
        <a:cs typeface="SimSun"/>
      </a:majorFont>
      <a:minorFont>
        <a:latin typeface="Calibri"/>
        <a:ea typeface="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slagaemye_summa</Template>
  <TotalTime>96</TotalTime>
  <Words>248</Words>
  <Application>Microsoft Office PowerPoint</Application>
  <PresentationFormat>Экран (4:3)</PresentationFormat>
  <Paragraphs>74</Paragraphs>
  <Slides>16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slagaemye_summa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СЕГОДНЯ НА УРОКЕ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2012-04-02T15:34:11Z</dcterms:created>
  <dcterms:modified xsi:type="dcterms:W3CDTF">2012-04-04T19:01:04Z</dcterms:modified>
</cp:coreProperties>
</file>