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674" r:id="rId2"/>
    <p:sldId id="675" r:id="rId3"/>
    <p:sldId id="696" r:id="rId4"/>
    <p:sldId id="683" r:id="rId5"/>
    <p:sldId id="686" r:id="rId6"/>
    <p:sldId id="694" r:id="rId7"/>
    <p:sldId id="682" r:id="rId8"/>
    <p:sldId id="668" r:id="rId9"/>
    <p:sldId id="690" r:id="rId10"/>
    <p:sldId id="691" r:id="rId11"/>
    <p:sldId id="657" r:id="rId12"/>
    <p:sldId id="689" r:id="rId13"/>
    <p:sldId id="693" r:id="rId14"/>
    <p:sldId id="65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EA6A"/>
    <a:srgbClr val="008000"/>
    <a:srgbClr val="9E2283"/>
    <a:srgbClr val="CC00CC"/>
    <a:srgbClr val="A8288A"/>
    <a:srgbClr val="FD99B3"/>
    <a:srgbClr val="FED6E0"/>
    <a:srgbClr val="00B0F0"/>
    <a:srgbClr val="FFF185"/>
    <a:srgbClr val="00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8" autoAdjust="0"/>
    <p:restoredTop sz="92100" autoAdjust="0"/>
  </p:normalViewPr>
  <p:slideViewPr>
    <p:cSldViewPr>
      <p:cViewPr>
        <p:scale>
          <a:sx n="39" d="100"/>
          <a:sy n="39" d="100"/>
        </p:scale>
        <p:origin x="-70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08.03.2013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9927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157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1576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08.03.2013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://avtatuzova.ru/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740352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90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42844" y="857232"/>
            <a:ext cx="70214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«Табличное сложение»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90802" y="1627847"/>
            <a:ext cx="37862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начальных классов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06" y="1458321"/>
            <a:ext cx="4858795" cy="2735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2385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5694" y="921985"/>
            <a:ext cx="88187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В. Силач взвалил на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плечи 8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круглых коробок с шоколадом и 9 квадратных. 16 коробок он отнёс маме. Сколько коробок он оставил себе?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07504" y="548680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задачи Кати, Пети и Вовы.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10478" y="2276872"/>
            <a:ext cx="88569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Обозначь коробки, которые нёс Силач точками, а потом зачеркни столько точек, сколько коробок он отнёс маме.</a:t>
            </a:r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316782" y="3635683"/>
            <a:ext cx="3710573" cy="179227"/>
            <a:chOff x="316782" y="3635683"/>
            <a:chExt cx="3710573" cy="179227"/>
          </a:xfrm>
        </p:grpSpPr>
        <p:sp>
          <p:nvSpPr>
            <p:cNvPr id="25" name="Овал 24"/>
            <p:cNvSpPr/>
            <p:nvPr/>
          </p:nvSpPr>
          <p:spPr>
            <a:xfrm>
              <a:off x="316782" y="3635683"/>
              <a:ext cx="179227" cy="179227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8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821260" y="3635683"/>
              <a:ext cx="179227" cy="179227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8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1325738" y="3635683"/>
              <a:ext cx="179227" cy="179227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8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1830216" y="3635683"/>
              <a:ext cx="179227" cy="179227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8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Овал 138"/>
            <p:cNvSpPr/>
            <p:nvPr/>
          </p:nvSpPr>
          <p:spPr>
            <a:xfrm>
              <a:off x="2334694" y="3635683"/>
              <a:ext cx="179227" cy="179227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8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2839172" y="3635683"/>
              <a:ext cx="179227" cy="179227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8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3343650" y="3635683"/>
              <a:ext cx="179227" cy="179227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8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3848128" y="3635683"/>
              <a:ext cx="179227" cy="179227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8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4352606" y="3635683"/>
            <a:ext cx="4215045" cy="179227"/>
            <a:chOff x="4352606" y="3635683"/>
            <a:chExt cx="4215045" cy="179227"/>
          </a:xfrm>
        </p:grpSpPr>
        <p:sp>
          <p:nvSpPr>
            <p:cNvPr id="145" name="Овал 144"/>
            <p:cNvSpPr/>
            <p:nvPr/>
          </p:nvSpPr>
          <p:spPr>
            <a:xfrm>
              <a:off x="4352606" y="3635683"/>
              <a:ext cx="179227" cy="179227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8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Овал 145"/>
            <p:cNvSpPr/>
            <p:nvPr/>
          </p:nvSpPr>
          <p:spPr>
            <a:xfrm>
              <a:off x="4857084" y="3635683"/>
              <a:ext cx="179227" cy="179227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8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5361562" y="3635683"/>
              <a:ext cx="179227" cy="179227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8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Овал 169"/>
            <p:cNvSpPr/>
            <p:nvPr/>
          </p:nvSpPr>
          <p:spPr>
            <a:xfrm>
              <a:off x="5866040" y="3635683"/>
              <a:ext cx="179227" cy="179227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8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6370518" y="3635683"/>
              <a:ext cx="179227" cy="179227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8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6874996" y="3635683"/>
              <a:ext cx="179227" cy="179227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8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379474" y="3635683"/>
              <a:ext cx="179227" cy="179227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8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7883952" y="3635683"/>
              <a:ext cx="179227" cy="179227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8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Овал 174"/>
            <p:cNvSpPr/>
            <p:nvPr/>
          </p:nvSpPr>
          <p:spPr>
            <a:xfrm>
              <a:off x="8388424" y="3635683"/>
              <a:ext cx="179227" cy="179227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8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353997" y="3501008"/>
            <a:ext cx="7674387" cy="432048"/>
            <a:chOff x="353997" y="4365104"/>
            <a:chExt cx="7674387" cy="432048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 flipH="1">
              <a:off x="353997" y="4365104"/>
              <a:ext cx="160232" cy="4320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Прямая соединительная линия 175"/>
            <p:cNvCxnSpPr/>
            <p:nvPr/>
          </p:nvCxnSpPr>
          <p:spPr>
            <a:xfrm flipH="1">
              <a:off x="854941" y="4365104"/>
              <a:ext cx="160232" cy="4320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Прямая соединительная линия 176"/>
            <p:cNvCxnSpPr/>
            <p:nvPr/>
          </p:nvCxnSpPr>
          <p:spPr>
            <a:xfrm flipH="1">
              <a:off x="1355885" y="4365104"/>
              <a:ext cx="160232" cy="4320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Прямая соединительная линия 177"/>
            <p:cNvCxnSpPr/>
            <p:nvPr/>
          </p:nvCxnSpPr>
          <p:spPr>
            <a:xfrm flipH="1">
              <a:off x="1856829" y="4365104"/>
              <a:ext cx="160232" cy="4320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Прямая соединительная линия 178"/>
            <p:cNvCxnSpPr/>
            <p:nvPr/>
          </p:nvCxnSpPr>
          <p:spPr>
            <a:xfrm flipH="1">
              <a:off x="2357773" y="4365104"/>
              <a:ext cx="160232" cy="4320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Прямая соединительная линия 179"/>
            <p:cNvCxnSpPr/>
            <p:nvPr/>
          </p:nvCxnSpPr>
          <p:spPr>
            <a:xfrm flipH="1">
              <a:off x="2858717" y="4365104"/>
              <a:ext cx="160232" cy="4320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Прямая соединительная линия 180"/>
            <p:cNvCxnSpPr/>
            <p:nvPr/>
          </p:nvCxnSpPr>
          <p:spPr>
            <a:xfrm flipH="1">
              <a:off x="3359661" y="4365104"/>
              <a:ext cx="160232" cy="4320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Прямая соединительная линия 181"/>
            <p:cNvCxnSpPr/>
            <p:nvPr/>
          </p:nvCxnSpPr>
          <p:spPr>
            <a:xfrm flipH="1">
              <a:off x="3860605" y="4365104"/>
              <a:ext cx="160232" cy="4320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Прямая соединительная линия 182"/>
            <p:cNvCxnSpPr/>
            <p:nvPr/>
          </p:nvCxnSpPr>
          <p:spPr>
            <a:xfrm flipH="1">
              <a:off x="4361549" y="4365104"/>
              <a:ext cx="160232" cy="4320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Прямая соединительная линия 183"/>
            <p:cNvCxnSpPr/>
            <p:nvPr/>
          </p:nvCxnSpPr>
          <p:spPr>
            <a:xfrm flipH="1">
              <a:off x="4862493" y="4365104"/>
              <a:ext cx="160232" cy="4320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Прямая соединительная линия 184"/>
            <p:cNvCxnSpPr/>
            <p:nvPr/>
          </p:nvCxnSpPr>
          <p:spPr>
            <a:xfrm flipH="1">
              <a:off x="5363437" y="4365104"/>
              <a:ext cx="160232" cy="4320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Прямая соединительная линия 185"/>
            <p:cNvCxnSpPr/>
            <p:nvPr/>
          </p:nvCxnSpPr>
          <p:spPr>
            <a:xfrm flipH="1">
              <a:off x="5864381" y="4365104"/>
              <a:ext cx="160232" cy="4320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Прямая соединительная линия 186"/>
            <p:cNvCxnSpPr/>
            <p:nvPr/>
          </p:nvCxnSpPr>
          <p:spPr>
            <a:xfrm flipH="1">
              <a:off x="6365325" y="4365104"/>
              <a:ext cx="160232" cy="4320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Прямая соединительная линия 187"/>
            <p:cNvCxnSpPr/>
            <p:nvPr/>
          </p:nvCxnSpPr>
          <p:spPr>
            <a:xfrm flipH="1">
              <a:off x="6866269" y="4365104"/>
              <a:ext cx="160232" cy="4320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Прямая соединительная линия 188"/>
            <p:cNvCxnSpPr/>
            <p:nvPr/>
          </p:nvCxnSpPr>
          <p:spPr>
            <a:xfrm flipH="1">
              <a:off x="7367213" y="4365104"/>
              <a:ext cx="160232" cy="4320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Прямая соединительная линия 189"/>
            <p:cNvCxnSpPr/>
            <p:nvPr/>
          </p:nvCxnSpPr>
          <p:spPr>
            <a:xfrm flipH="1">
              <a:off x="7868152" y="4365104"/>
              <a:ext cx="160232" cy="4320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Прямоугольник 30"/>
          <p:cNvSpPr/>
          <p:nvPr/>
        </p:nvSpPr>
        <p:spPr>
          <a:xfrm>
            <a:off x="2104093" y="299695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1" name="Прямоугольник 190"/>
          <p:cNvSpPr/>
          <p:nvPr/>
        </p:nvSpPr>
        <p:spPr>
          <a:xfrm>
            <a:off x="6376052" y="299695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90.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6" name="TextBox 95"/>
          <p:cNvSpPr txBox="1"/>
          <p:nvPr/>
        </p:nvSpPr>
        <p:spPr>
          <a:xfrm>
            <a:off x="395536" y="5143512"/>
            <a:ext cx="5819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Силач оставил себе 1 коробку.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57714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1" grpId="1"/>
      <p:bldP spid="191" grpId="0"/>
      <p:bldP spid="9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978"/>
            <a:ext cx="5258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(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556792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 +  8         9  + 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58290" y="1556792"/>
            <a:ext cx="3186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 –  8         18  –  8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95536" y="2463279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 +  4          9  +  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058290" y="2420888"/>
            <a:ext cx="3186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  +  0         17  –  17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97166" y="3311519"/>
            <a:ext cx="3438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 –   10       16   –  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155679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&lt;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1547664" y="243366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&lt;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6408204" y="155679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=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6408204" y="2420888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&lt;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1547080" y="328190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&gt;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115681" y="4797152"/>
            <a:ext cx="8892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24494" y="5919663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259632" y="587727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77404" y="5901285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&gt;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59632" y="587727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259632" y="587727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259632" y="587727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259632" y="587727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259632" y="587727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77404" y="5901285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&gt;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77404" y="5901285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&gt;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124494" y="5919663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124494" y="5919663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124494" y="5919663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58290" y="3356992"/>
            <a:ext cx="3186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  –  3         16  +  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408204" y="3327375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90.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12869301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3897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(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556792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 +  8           9  +  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58290" y="1556792"/>
            <a:ext cx="3186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 –  8         18  –  8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95536" y="2463279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 +  4          9  +  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058290" y="2420888"/>
            <a:ext cx="3186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  +  0         17  –  17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058290" y="3356992"/>
            <a:ext cx="3186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  –  3         16  +  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97166" y="3311519"/>
            <a:ext cx="3438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 –   10       16   –  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09682" y="1555148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=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1682505" y="2420888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&lt;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2122278" y="587727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6408204" y="3327375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&lt;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24494" y="587727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259632" y="587727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77404" y="5901285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&gt;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59632" y="587727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259632" y="587727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259632" y="587727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259632" y="587727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259632" y="587727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77404" y="5901285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&gt;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77404" y="5901285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&gt;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124494" y="587727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124494" y="587727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124494" y="5877272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28386" y="5415607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619672" y="3255367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&lt;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444208" y="1527175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&lt;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408204" y="2391271"/>
            <a:ext cx="468052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&gt;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90.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8767990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4" grpId="0" animBg="1"/>
      <p:bldP spid="118" grpId="0" animBg="1"/>
      <p:bldP spid="39" grpId="0" animBg="1"/>
      <p:bldP spid="40" grpId="0" animBg="1"/>
      <p:bldP spid="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ик 52"/>
          <p:cNvSpPr/>
          <p:nvPr/>
        </p:nvSpPr>
        <p:spPr>
          <a:xfrm>
            <a:off x="642910" y="3786190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 – у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250279" y="2787932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42910" y="1643050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– 8 = 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42910" y="2214554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= 4 + 8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42910" y="2786058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=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197884" y="428625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= 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42910" y="3295649"/>
            <a:ext cx="200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Проверка: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259632" y="376987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42910" y="4772692"/>
            <a:ext cx="200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241162" y="1643051"/>
            <a:ext cx="19740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– у = 10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357818" y="2214555"/>
            <a:ext cx="21665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= 16 – 10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357818" y="2786058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=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940152" y="4214818"/>
            <a:ext cx="1584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= 10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357818" y="3786191"/>
            <a:ext cx="21665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–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10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357818" y="3295649"/>
            <a:ext cx="200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Проверка: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940152" y="278337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084168" y="376987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357818" y="4786322"/>
            <a:ext cx="200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971600" y="376987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5694" y="1010345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уравнения.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107504" y="5847655"/>
            <a:ext cx="8784976" cy="461665"/>
            <a:chOff x="107504" y="2031231"/>
            <a:chExt cx="8784976" cy="461665"/>
          </a:xfrm>
        </p:grpSpPr>
        <p:sp>
          <p:nvSpPr>
            <p:cNvPr id="29" name="TextBox 28"/>
            <p:cNvSpPr txBox="1"/>
            <p:nvPr/>
          </p:nvSpPr>
          <p:spPr>
            <a:xfrm>
              <a:off x="2334432" y="2031231"/>
              <a:ext cx="3677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часть + часть = целое</a:t>
              </a:r>
              <a:endPara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883704" y="2031231"/>
              <a:ext cx="30087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целое – часть = часть</a:t>
              </a:r>
              <a:endPara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07504" y="2031231"/>
              <a:ext cx="25525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ПОДСКАЗКА!</a:t>
              </a:r>
              <a:endPara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90.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642910" y="374246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820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0.00277 L -0.0783 0.14213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24" y="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00231 L 0.0184 0.14243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" y="70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5" grpId="0"/>
      <p:bldP spid="55" grpId="1"/>
      <p:bldP spid="50" grpId="0"/>
      <p:bldP spid="51" grpId="0"/>
      <p:bldP spid="52" grpId="0"/>
      <p:bldP spid="54" grpId="0"/>
      <p:bldP spid="56" grpId="0"/>
      <p:bldP spid="57" grpId="0"/>
      <p:bldP spid="34" grpId="0"/>
      <p:bldP spid="35" grpId="0"/>
      <p:bldP spid="36" grpId="0"/>
      <p:bldP spid="37" grpId="0"/>
      <p:bldP spid="38" grpId="0"/>
      <p:bldP spid="39" grpId="0"/>
      <p:bldP spid="39" grpId="1"/>
      <p:bldP spid="40" grpId="0"/>
      <p:bldP spid="40" grpId="1"/>
      <p:bldP spid="41" grpId="0"/>
      <p:bldP spid="44" grpId="0"/>
      <p:bldP spid="42" grpId="0"/>
      <p:bldP spid="4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69367"/>
            <a:ext cx="947251" cy="4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709" y="1669366"/>
            <a:ext cx="947251" cy="4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106" y="1628800"/>
            <a:ext cx="947251" cy="4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Блок-схема: узел 28"/>
          <p:cNvSpPr/>
          <p:nvPr/>
        </p:nvSpPr>
        <p:spPr>
          <a:xfrm>
            <a:off x="1403648" y="1754764"/>
            <a:ext cx="147532" cy="14753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узел 29"/>
          <p:cNvSpPr/>
          <p:nvPr/>
        </p:nvSpPr>
        <p:spPr>
          <a:xfrm>
            <a:off x="4332176" y="1747732"/>
            <a:ext cx="147532" cy="14753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>
            <a:off x="4568484" y="1747732"/>
            <a:ext cx="147532" cy="14753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узел 33"/>
          <p:cNvSpPr/>
          <p:nvPr/>
        </p:nvSpPr>
        <p:spPr>
          <a:xfrm>
            <a:off x="8011220" y="1682756"/>
            <a:ext cx="147532" cy="14753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узел 35"/>
          <p:cNvSpPr/>
          <p:nvPr/>
        </p:nvSpPr>
        <p:spPr>
          <a:xfrm>
            <a:off x="7383034" y="1682756"/>
            <a:ext cx="147532" cy="14753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Блок-схема: узел 36"/>
          <p:cNvSpPr/>
          <p:nvPr/>
        </p:nvSpPr>
        <p:spPr>
          <a:xfrm>
            <a:off x="7589052" y="1682756"/>
            <a:ext cx="147532" cy="14753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7808844" y="1682756"/>
            <a:ext cx="147532" cy="14753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узел 38"/>
          <p:cNvSpPr/>
          <p:nvPr/>
        </p:nvSpPr>
        <p:spPr>
          <a:xfrm>
            <a:off x="8240892" y="1682756"/>
            <a:ext cx="147532" cy="14753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узел 40"/>
          <p:cNvSpPr/>
          <p:nvPr/>
        </p:nvSpPr>
        <p:spPr>
          <a:xfrm>
            <a:off x="4784508" y="1751248"/>
            <a:ext cx="147532" cy="14753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лок-схема: узел 42"/>
          <p:cNvSpPr/>
          <p:nvPr/>
        </p:nvSpPr>
        <p:spPr>
          <a:xfrm>
            <a:off x="7376796" y="1895264"/>
            <a:ext cx="147532" cy="14753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44" name="Таблица 4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71865978"/>
              </p:ext>
            </p:extLst>
          </p:nvPr>
        </p:nvGraphicFramePr>
        <p:xfrm>
          <a:off x="179512" y="2258820"/>
          <a:ext cx="2558189" cy="1080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7965"/>
                <a:gridCol w="829682"/>
                <a:gridCol w="760542"/>
              </a:tblGrid>
              <a:tr h="614588"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solidFill>
                            <a:srgbClr val="7030A0"/>
                          </a:solidFill>
                          <a:latin typeface="Arial Narrow" pitchFamily="34" charset="0"/>
                        </a:rPr>
                        <a:t>Разряд</a:t>
                      </a:r>
                    </a:p>
                    <a:p>
                      <a:r>
                        <a:rPr lang="ru-RU" sz="1700" dirty="0" smtClean="0">
                          <a:solidFill>
                            <a:srgbClr val="7030A0"/>
                          </a:solidFill>
                          <a:latin typeface="Arial Narrow" pitchFamily="34" charset="0"/>
                        </a:rPr>
                        <a:t>десятков</a:t>
                      </a:r>
                      <a:endParaRPr lang="ru-RU" sz="1700" dirty="0">
                        <a:solidFill>
                          <a:srgbClr val="7030A0"/>
                        </a:solidFill>
                        <a:latin typeface="Arial Narrow" pitchFamily="34" charset="0"/>
                      </a:endParaRPr>
                    </a:p>
                  </a:txBody>
                  <a:tcPr marL="87798" marR="87798" marT="43899" marB="43899"/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solidFill>
                            <a:srgbClr val="7030A0"/>
                          </a:solidFill>
                          <a:latin typeface="Arial Narrow" pitchFamily="34" charset="0"/>
                        </a:rPr>
                        <a:t>Разряд единиц</a:t>
                      </a:r>
                      <a:endParaRPr lang="ru-RU" sz="1700" dirty="0">
                        <a:solidFill>
                          <a:srgbClr val="7030A0"/>
                        </a:solidFill>
                        <a:latin typeface="Arial Narrow" pitchFamily="34" charset="0"/>
                      </a:endParaRPr>
                    </a:p>
                  </a:txBody>
                  <a:tcPr marL="87798" marR="87798" marT="43899" marB="43899"/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solidFill>
                            <a:srgbClr val="7030A0"/>
                          </a:solidFill>
                          <a:latin typeface="Arial Narrow" pitchFamily="34" charset="0"/>
                        </a:rPr>
                        <a:t>Число</a:t>
                      </a:r>
                      <a:endParaRPr lang="ru-RU" sz="1700" dirty="0">
                        <a:solidFill>
                          <a:srgbClr val="7030A0"/>
                        </a:solidFill>
                        <a:latin typeface="Arial Narrow" pitchFamily="34" charset="0"/>
                      </a:endParaRPr>
                    </a:p>
                  </a:txBody>
                  <a:tcPr marL="87798" marR="87798" marT="43899" marB="43899"/>
                </a:tc>
              </a:tr>
              <a:tr h="465532"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 marL="87798" marR="87798" marT="43899" marB="43899"/>
                </a:tc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 marL="87798" marR="87798" marT="43899" marB="43899"/>
                </a:tc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 marL="87798" marR="87798" marT="43899" marB="43899"/>
                </a:tc>
              </a:tr>
            </a:tbl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467544" y="2877492"/>
            <a:ext cx="536546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350146" y="2887728"/>
            <a:ext cx="557558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921227" y="2893012"/>
            <a:ext cx="769777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8" name="Таблица 4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17011119"/>
              </p:ext>
            </p:extLst>
          </p:nvPr>
        </p:nvGraphicFramePr>
        <p:xfrm>
          <a:off x="3237947" y="2258820"/>
          <a:ext cx="2558189" cy="1080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7965"/>
                <a:gridCol w="829682"/>
                <a:gridCol w="760542"/>
              </a:tblGrid>
              <a:tr h="614588"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solidFill>
                            <a:srgbClr val="7030A0"/>
                          </a:solidFill>
                          <a:latin typeface="Arial Narrow" pitchFamily="34" charset="0"/>
                        </a:rPr>
                        <a:t>Разряд</a:t>
                      </a:r>
                    </a:p>
                    <a:p>
                      <a:r>
                        <a:rPr lang="ru-RU" sz="1700" dirty="0" smtClean="0">
                          <a:solidFill>
                            <a:srgbClr val="7030A0"/>
                          </a:solidFill>
                          <a:latin typeface="Arial Narrow" pitchFamily="34" charset="0"/>
                        </a:rPr>
                        <a:t>десятков</a:t>
                      </a:r>
                      <a:endParaRPr lang="ru-RU" sz="1700" dirty="0">
                        <a:solidFill>
                          <a:srgbClr val="7030A0"/>
                        </a:solidFill>
                        <a:latin typeface="Arial Narrow" pitchFamily="34" charset="0"/>
                      </a:endParaRPr>
                    </a:p>
                  </a:txBody>
                  <a:tcPr marL="87798" marR="87798" marT="43899" marB="43899"/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solidFill>
                            <a:srgbClr val="7030A0"/>
                          </a:solidFill>
                          <a:latin typeface="Arial Narrow" pitchFamily="34" charset="0"/>
                        </a:rPr>
                        <a:t>Разряд единиц</a:t>
                      </a:r>
                      <a:endParaRPr lang="ru-RU" sz="1700" dirty="0">
                        <a:solidFill>
                          <a:srgbClr val="7030A0"/>
                        </a:solidFill>
                        <a:latin typeface="Arial Narrow" pitchFamily="34" charset="0"/>
                      </a:endParaRPr>
                    </a:p>
                  </a:txBody>
                  <a:tcPr marL="87798" marR="87798" marT="43899" marB="43899"/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solidFill>
                            <a:srgbClr val="7030A0"/>
                          </a:solidFill>
                          <a:latin typeface="Arial Narrow" pitchFamily="34" charset="0"/>
                        </a:rPr>
                        <a:t>Число</a:t>
                      </a:r>
                      <a:endParaRPr lang="ru-RU" sz="1700" dirty="0">
                        <a:solidFill>
                          <a:srgbClr val="7030A0"/>
                        </a:solidFill>
                        <a:latin typeface="Arial Narrow" pitchFamily="34" charset="0"/>
                      </a:endParaRPr>
                    </a:p>
                  </a:txBody>
                  <a:tcPr marL="87798" marR="87798" marT="43899" marB="43899"/>
                </a:tc>
              </a:tr>
              <a:tr h="465532"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 marL="87798" marR="87798" marT="43899" marB="43899"/>
                </a:tc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 marL="87798" marR="87798" marT="43899" marB="43899"/>
                </a:tc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 marL="87798" marR="87798" marT="43899" marB="43899"/>
                </a:tc>
              </a:tr>
            </a:tbl>
          </a:graphicData>
        </a:graphic>
      </p:graphicFrame>
      <p:graphicFrame>
        <p:nvGraphicFramePr>
          <p:cNvPr id="49" name="Таблица 4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51990936"/>
              </p:ext>
            </p:extLst>
          </p:nvPr>
        </p:nvGraphicFramePr>
        <p:xfrm>
          <a:off x="6334291" y="2258820"/>
          <a:ext cx="2558189" cy="1080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7965"/>
                <a:gridCol w="829682"/>
                <a:gridCol w="760542"/>
              </a:tblGrid>
              <a:tr h="614588"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solidFill>
                            <a:srgbClr val="7030A0"/>
                          </a:solidFill>
                          <a:latin typeface="Arial Narrow" pitchFamily="34" charset="0"/>
                        </a:rPr>
                        <a:t>Разряд</a:t>
                      </a:r>
                    </a:p>
                    <a:p>
                      <a:r>
                        <a:rPr lang="ru-RU" sz="1700" dirty="0" smtClean="0">
                          <a:solidFill>
                            <a:srgbClr val="7030A0"/>
                          </a:solidFill>
                          <a:latin typeface="Arial Narrow" pitchFamily="34" charset="0"/>
                        </a:rPr>
                        <a:t>десятков</a:t>
                      </a:r>
                      <a:endParaRPr lang="ru-RU" sz="1700" dirty="0">
                        <a:solidFill>
                          <a:srgbClr val="7030A0"/>
                        </a:solidFill>
                        <a:latin typeface="Arial Narrow" pitchFamily="34" charset="0"/>
                      </a:endParaRPr>
                    </a:p>
                  </a:txBody>
                  <a:tcPr marL="87798" marR="87798" marT="43899" marB="43899"/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solidFill>
                            <a:srgbClr val="7030A0"/>
                          </a:solidFill>
                          <a:latin typeface="Arial Narrow" pitchFamily="34" charset="0"/>
                        </a:rPr>
                        <a:t>Разряд единиц</a:t>
                      </a:r>
                      <a:endParaRPr lang="ru-RU" sz="1700" dirty="0">
                        <a:solidFill>
                          <a:srgbClr val="7030A0"/>
                        </a:solidFill>
                        <a:latin typeface="Arial Narrow" pitchFamily="34" charset="0"/>
                      </a:endParaRPr>
                    </a:p>
                  </a:txBody>
                  <a:tcPr marL="87798" marR="87798" marT="43899" marB="43899"/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solidFill>
                            <a:srgbClr val="7030A0"/>
                          </a:solidFill>
                          <a:latin typeface="Arial Narrow" pitchFamily="34" charset="0"/>
                        </a:rPr>
                        <a:t>Число</a:t>
                      </a:r>
                      <a:endParaRPr lang="ru-RU" sz="1700" dirty="0">
                        <a:solidFill>
                          <a:srgbClr val="7030A0"/>
                        </a:solidFill>
                        <a:latin typeface="Arial Narrow" pitchFamily="34" charset="0"/>
                      </a:endParaRPr>
                    </a:p>
                  </a:txBody>
                  <a:tcPr marL="87798" marR="87798" marT="43899" marB="43899"/>
                </a:tc>
              </a:tr>
              <a:tr h="465532"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 marL="87798" marR="87798" marT="43899" marB="43899"/>
                </a:tc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 marL="87798" marR="87798" marT="43899" marB="43899"/>
                </a:tc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 marL="87798" marR="87798" marT="43899" marB="43899"/>
                </a:tc>
              </a:tr>
            </a:tbl>
          </a:graphicData>
        </a:graphic>
      </p:graphicFrame>
      <p:sp>
        <p:nvSpPr>
          <p:cNvPr id="50" name="Прямоугольник 49"/>
          <p:cNvSpPr/>
          <p:nvPr/>
        </p:nvSpPr>
        <p:spPr>
          <a:xfrm>
            <a:off x="3572676" y="2875828"/>
            <a:ext cx="536546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455278" y="2886064"/>
            <a:ext cx="557558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026359" y="2891348"/>
            <a:ext cx="769777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597012" y="2879596"/>
            <a:ext cx="536546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479614" y="2889832"/>
            <a:ext cx="557558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8050695" y="2895116"/>
            <a:ext cx="769777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51520" y="3338940"/>
            <a:ext cx="3013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Разрядные слагаемые: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20813" y="3715062"/>
            <a:ext cx="2016224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10 </a:t>
            </a: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1= 11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324064" y="3715062"/>
            <a:ext cx="2016224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10 </a:t>
            </a: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3= 13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365605" y="3715062"/>
            <a:ext cx="2228018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10 </a:t>
            </a: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 = 16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1520" y="4077072"/>
            <a:ext cx="3578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Однозначные слагаемые: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25145" y="4509120"/>
            <a:ext cx="1901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 + 2 = 11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25145" y="5380466"/>
            <a:ext cx="1901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+ 4 = 11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25145" y="5816138"/>
            <a:ext cx="1901220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 + 5 = 11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25145" y="4944793"/>
            <a:ext cx="1901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 + 3 = 11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534876" y="4944793"/>
            <a:ext cx="1901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 + 5 = 13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534876" y="5380466"/>
            <a:ext cx="1901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+ 6 = 13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534876" y="4509120"/>
            <a:ext cx="1901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 + 4 = 13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649014" y="4944792"/>
            <a:ext cx="1901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 + 8 = 16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631220" y="4509120"/>
            <a:ext cx="1901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 + 7 = 16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548680"/>
            <a:ext cx="9106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Модели каких чисел нарисовали ребята? Запиши эти числа. Разбей их на 2 части всеми возможными способами.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90.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336916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000"/>
                            </p:stCondLst>
                            <p:childTnLst>
                              <p:par>
                                <p:cTn id="13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000"/>
                            </p:stCondLst>
                            <p:childTnLst>
                              <p:par>
                                <p:cTn id="14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9" grpId="0"/>
      <p:bldP spid="60" grpId="0"/>
      <p:bldP spid="61" grpId="0"/>
      <p:bldP spid="62" grpId="0"/>
      <p:bldP spid="63" grpId="0"/>
      <p:bldP spid="64" grpId="0"/>
      <p:bldP spid="66" grpId="0"/>
      <p:bldP spid="67" grpId="0"/>
      <p:bldP spid="68" grpId="0"/>
      <p:bldP spid="69" grpId="0"/>
      <p:bldP spid="70" grpId="0"/>
      <p:bldP spid="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5148064" y="206084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148064" y="2060849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  +  6   =  13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504" y="548680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4 равенства можно записать с каждой тройкой чисел?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473317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9,     8,    17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2060848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  +  8   =  17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2885946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17   –   8   =   9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3399383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17   –   9   =   8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4048" y="148478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13,     7,    6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88024" y="2885946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13   –   7   =   6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88024" y="3399383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13   –   6   =   7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520" y="4712156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Как вы получили значения разностей?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90.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2060848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43504" y="206084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092250" y="2475533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878372" y="2475533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  17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835992" y="206084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484738" y="2475534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270860" y="2475534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 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378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-0.07101 0.0608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59" y="303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22222E-6 L 0.07031 0.0608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7" y="3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-0.07101 0.06088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59" y="3032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22222E-6 L 0.07031 0.0608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7" y="3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1" grpId="0"/>
      <p:bldP spid="4" grpId="0"/>
      <p:bldP spid="9" grpId="0"/>
      <p:bldP spid="10" grpId="0"/>
      <p:bldP spid="14" grpId="0"/>
      <p:bldP spid="15" grpId="0"/>
      <p:bldP spid="16" grpId="0"/>
      <p:bldP spid="6" grpId="0"/>
      <p:bldP spid="6" grpId="1"/>
      <p:bldP spid="7" grpId="0"/>
      <p:bldP spid="7" grpId="1"/>
      <p:bldP spid="19" grpId="0"/>
      <p:bldP spid="20" grpId="0"/>
      <p:bldP spid="23" grpId="0"/>
      <p:bldP spid="23" grpId="1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Прямоугольник 48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90.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10626" y="493221"/>
            <a:ext cx="8855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Лене найти значения выражений, прибавляя по частям.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1041" y="1439931"/>
            <a:ext cx="1212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 + 3 =  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1041" y="2731030"/>
            <a:ext cx="1341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 + 8 =  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57538" y="1444034"/>
            <a:ext cx="1329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 + 7 =  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57538" y="2735133"/>
            <a:ext cx="1329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 + 5 =  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91031" y="1444976"/>
            <a:ext cx="1341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 + 9 =  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891031" y="2736075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 + 3 =  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236605" y="1444976"/>
            <a:ext cx="1278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 + 7 = 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236605" y="2736075"/>
            <a:ext cx="1278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 + 6 =  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2700037" y="589998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3317873" y="589998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3935709" y="589998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4553545" y="589998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5171381" y="589998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5789217" y="589998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51520" y="5899985"/>
            <a:ext cx="504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846529" y="589998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464365" y="589998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082201" y="589998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51520" y="5899985"/>
            <a:ext cx="504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846529" y="5902324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1464365" y="589998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2082201" y="5902324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251520" y="5899985"/>
            <a:ext cx="504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846529" y="5902324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1464365" y="589998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2082201" y="5902324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251520" y="5899985"/>
            <a:ext cx="504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846529" y="5904663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1464365" y="589998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2082201" y="5904663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51" y="5071392"/>
            <a:ext cx="1030287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369" y="5065043"/>
            <a:ext cx="10858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550" y="5071393"/>
            <a:ext cx="107950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381" y="5071393"/>
            <a:ext cx="108585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562" y="5071393"/>
            <a:ext cx="107950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6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393" y="5065043"/>
            <a:ext cx="107950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7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224" y="5071393"/>
            <a:ext cx="107950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053" y="5071393"/>
            <a:ext cx="108585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" name="Прямоугольник 129"/>
          <p:cNvSpPr/>
          <p:nvPr/>
        </p:nvSpPr>
        <p:spPr>
          <a:xfrm>
            <a:off x="115681" y="4005064"/>
            <a:ext cx="8892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749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Прямоугольник 48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90.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10626" y="493221"/>
            <a:ext cx="8855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Лене найти значения выражений, прибавляя по частям.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1041" y="1439931"/>
            <a:ext cx="1212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 + 3 =  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1041" y="2731030"/>
            <a:ext cx="1341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 + 8 =  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2749396"/>
            <a:ext cx="504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57538" y="1444034"/>
            <a:ext cx="1329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 + 7 =  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57538" y="2735133"/>
            <a:ext cx="1329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 + 5 =  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91031" y="1444976"/>
            <a:ext cx="1341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 + 9 =  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891031" y="2736075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 + 3 =  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236605" y="1444976"/>
            <a:ext cx="1278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 + 7 = 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236605" y="2736075"/>
            <a:ext cx="1278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 + 6 =  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1403648" y="1444976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403648" y="272573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3563888" y="142901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2700037" y="589998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3317873" y="589998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3935709" y="589998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4553545" y="589998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5171381" y="589998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5789217" y="589998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61" y="1901853"/>
            <a:ext cx="1043703" cy="824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3" y="1842148"/>
            <a:ext cx="10858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110" y="1848498"/>
            <a:ext cx="107950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48498"/>
            <a:ext cx="108585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3" y="3199185"/>
            <a:ext cx="107950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192835"/>
            <a:ext cx="107950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199185"/>
            <a:ext cx="107950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838" y="3199185"/>
            <a:ext cx="108585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Прямоугольник 66"/>
          <p:cNvSpPr/>
          <p:nvPr/>
        </p:nvSpPr>
        <p:spPr>
          <a:xfrm>
            <a:off x="5868144" y="1439930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8340593" y="1444976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8340593" y="2699040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5868144" y="2749396"/>
            <a:ext cx="504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51520" y="5899985"/>
            <a:ext cx="504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846529" y="589998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464365" y="589998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082201" y="589998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51520" y="5899985"/>
            <a:ext cx="504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846529" y="5902324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1464365" y="589998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2082201" y="5902324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251520" y="5899985"/>
            <a:ext cx="504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846529" y="5902324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1464365" y="589998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2082201" y="5902324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251520" y="5899985"/>
            <a:ext cx="504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846529" y="5904663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1464365" y="589998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2082201" y="5904663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51" y="5071392"/>
            <a:ext cx="1030287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369" y="5065043"/>
            <a:ext cx="10858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550" y="5071393"/>
            <a:ext cx="107950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381" y="5071393"/>
            <a:ext cx="108585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562" y="5071393"/>
            <a:ext cx="107950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6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393" y="5065043"/>
            <a:ext cx="107950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7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224" y="5071393"/>
            <a:ext cx="107950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053" y="5071393"/>
            <a:ext cx="108585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64365" y="1444976"/>
            <a:ext cx="466992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1475656" y="2751311"/>
            <a:ext cx="466992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3961" y="1848498"/>
            <a:ext cx="960404" cy="716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179512" y="3140968"/>
            <a:ext cx="960404" cy="716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3635896" y="1448650"/>
            <a:ext cx="466992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3635896" y="2754985"/>
            <a:ext cx="466992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2736209" y="1852172"/>
            <a:ext cx="960404" cy="716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2808329" y="3192835"/>
            <a:ext cx="960404" cy="716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5928861" y="1412776"/>
            <a:ext cx="466992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5940152" y="2719111"/>
            <a:ext cx="466992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4716016" y="1816298"/>
            <a:ext cx="960404" cy="716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5051756" y="3108768"/>
            <a:ext cx="960404" cy="716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8320285" y="1412776"/>
            <a:ext cx="466992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8281472" y="2719111"/>
            <a:ext cx="466992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6915362" y="1848498"/>
            <a:ext cx="960404" cy="716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7481904" y="3180776"/>
            <a:ext cx="960404" cy="716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TextBox 92"/>
          <p:cNvSpPr txBox="1"/>
          <p:nvPr/>
        </p:nvSpPr>
        <p:spPr>
          <a:xfrm>
            <a:off x="3516018" y="4149080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919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2" grpId="0" animBg="1"/>
      <p:bldP spid="3" grpId="0" animBg="1"/>
      <p:bldP spid="76" grpId="0" animBg="1"/>
      <p:bldP spid="80" grpId="0" animBg="1"/>
      <p:bldP spid="81" grpId="0" animBg="1"/>
      <p:bldP spid="82" grpId="0" animBg="1"/>
      <p:bldP spid="83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2801021"/>
            <a:ext cx="9036496" cy="7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0" name="Прямая соединительная линия 39"/>
          <p:cNvCxnSpPr/>
          <p:nvPr/>
        </p:nvCxnSpPr>
        <p:spPr>
          <a:xfrm flipH="1">
            <a:off x="4304037" y="2832844"/>
            <a:ext cx="24535" cy="3055529"/>
          </a:xfrm>
          <a:prstGeom prst="line">
            <a:avLst/>
          </a:prstGeom>
          <a:ln w="127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07504" y="836712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начертил отрезок. Начерти отрезки,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которые длиннее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Петиного  на 5 см, 7 см, 4 см. Запиши их длину в сантиметрах, в дециметрах и сантиметрах.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90.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48" name="Группа 47"/>
          <p:cNvGrpSpPr/>
          <p:nvPr/>
        </p:nvGrpSpPr>
        <p:grpSpPr>
          <a:xfrm>
            <a:off x="364540" y="2539390"/>
            <a:ext cx="3965918" cy="261631"/>
            <a:chOff x="1664810" y="4252331"/>
            <a:chExt cx="3438116" cy="322821"/>
          </a:xfrm>
        </p:grpSpPr>
        <p:cxnSp>
          <p:nvCxnSpPr>
            <p:cNvPr id="49" name="Прямая соединительная линия 48"/>
            <p:cNvCxnSpPr/>
            <p:nvPr/>
          </p:nvCxnSpPr>
          <p:spPr>
            <a:xfrm>
              <a:off x="1664810" y="4252331"/>
              <a:ext cx="0" cy="297554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1678245" y="4406116"/>
              <a:ext cx="3401777" cy="20259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5102926" y="4277598"/>
              <a:ext cx="0" cy="297554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Группа 51"/>
          <p:cNvGrpSpPr/>
          <p:nvPr/>
        </p:nvGrpSpPr>
        <p:grpSpPr>
          <a:xfrm>
            <a:off x="395536" y="3610235"/>
            <a:ext cx="7200800" cy="322821"/>
            <a:chOff x="1907704" y="4715869"/>
            <a:chExt cx="6048672" cy="322821"/>
          </a:xfrm>
        </p:grpSpPr>
        <p:cxnSp>
          <p:nvCxnSpPr>
            <p:cNvPr id="53" name="Прямая соединительная линия 52"/>
            <p:cNvCxnSpPr/>
            <p:nvPr/>
          </p:nvCxnSpPr>
          <p:spPr>
            <a:xfrm>
              <a:off x="1907704" y="4862560"/>
              <a:ext cx="6048672" cy="66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1907704" y="4715869"/>
              <a:ext cx="0" cy="297554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7956376" y="4741136"/>
              <a:ext cx="0" cy="297554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Прямая соединительная линия 55"/>
          <p:cNvCxnSpPr/>
          <p:nvPr/>
        </p:nvCxnSpPr>
        <p:spPr>
          <a:xfrm>
            <a:off x="395536" y="2708920"/>
            <a:ext cx="0" cy="3179453"/>
          </a:xfrm>
          <a:prstGeom prst="line">
            <a:avLst/>
          </a:prstGeom>
          <a:ln w="127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3872149"/>
            <a:ext cx="9036496" cy="7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8" name="Группа 57"/>
          <p:cNvGrpSpPr/>
          <p:nvPr/>
        </p:nvGrpSpPr>
        <p:grpSpPr>
          <a:xfrm>
            <a:off x="395536" y="4725144"/>
            <a:ext cx="8496944" cy="322821"/>
            <a:chOff x="1907704" y="4715869"/>
            <a:chExt cx="6048672" cy="322821"/>
          </a:xfrm>
        </p:grpSpPr>
        <p:cxnSp>
          <p:nvCxnSpPr>
            <p:cNvPr id="59" name="Прямая соединительная линия 58"/>
            <p:cNvCxnSpPr/>
            <p:nvPr/>
          </p:nvCxnSpPr>
          <p:spPr>
            <a:xfrm>
              <a:off x="1907704" y="4862560"/>
              <a:ext cx="6048672" cy="66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>
              <a:off x="1907704" y="4715869"/>
              <a:ext cx="0" cy="297554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>
              <a:off x="7956376" y="4741136"/>
              <a:ext cx="0" cy="297554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Группа 61"/>
          <p:cNvGrpSpPr/>
          <p:nvPr/>
        </p:nvGrpSpPr>
        <p:grpSpPr>
          <a:xfrm>
            <a:off x="377837" y="5731135"/>
            <a:ext cx="6588000" cy="322821"/>
            <a:chOff x="1907704" y="4715869"/>
            <a:chExt cx="6048672" cy="322821"/>
          </a:xfrm>
        </p:grpSpPr>
        <p:cxnSp>
          <p:nvCxnSpPr>
            <p:cNvPr id="63" name="Прямая соединительная линия 62"/>
            <p:cNvCxnSpPr/>
            <p:nvPr/>
          </p:nvCxnSpPr>
          <p:spPr>
            <a:xfrm>
              <a:off x="1907704" y="4862560"/>
              <a:ext cx="6048672" cy="66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1907704" y="4715869"/>
              <a:ext cx="0" cy="297554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>
              <a:off x="7956376" y="4741136"/>
              <a:ext cx="0" cy="297554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Прямоугольник 65"/>
          <p:cNvSpPr/>
          <p:nvPr/>
        </p:nvSpPr>
        <p:spPr>
          <a:xfrm>
            <a:off x="2135551" y="2098203"/>
            <a:ext cx="806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469225" y="3327375"/>
            <a:ext cx="36869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столько же и ещё 5 </a:t>
            </a: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см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2483768" y="4432895"/>
            <a:ext cx="36869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столько же и ещё 7 </a:t>
            </a: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см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73776" y="1206043"/>
            <a:ext cx="33621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длиннее на 5 см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065864" y="1196752"/>
            <a:ext cx="33621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длиннее на 7 см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335508" y="3356992"/>
            <a:ext cx="1081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4354984" y="4437112"/>
            <a:ext cx="1081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 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см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949280"/>
            <a:ext cx="9036496" cy="7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Прямоугольник 73"/>
          <p:cNvSpPr/>
          <p:nvPr/>
        </p:nvSpPr>
        <p:spPr>
          <a:xfrm>
            <a:off x="2467515" y="5487615"/>
            <a:ext cx="36869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столько же и ещё 4 </a:t>
            </a: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см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641928" y="1196752"/>
            <a:ext cx="33621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длиннее на 4 см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4338731" y="5495968"/>
            <a:ext cx="1081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см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757" y="4941168"/>
            <a:ext cx="9036496" cy="7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8" name="Прямоугольник 77"/>
          <p:cNvSpPr/>
          <p:nvPr/>
        </p:nvSpPr>
        <p:spPr>
          <a:xfrm>
            <a:off x="5148064" y="3356992"/>
            <a:ext cx="18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=1 </a:t>
            </a:r>
            <a:r>
              <a:rPr lang="ru-RU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5148064" y="4437112"/>
            <a:ext cx="18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=1 </a:t>
            </a:r>
            <a:r>
              <a:rPr lang="ru-RU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 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5156448" y="5495968"/>
            <a:ext cx="1215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=1 </a:t>
            </a:r>
            <a:r>
              <a:rPr lang="ru-RU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дм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254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7.40741E-7 L 0.23107 0.3115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45" y="1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48148E-6 L 0.10365 0.47245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4" y="2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85185E-6 L 0.04219 0.63843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1" y="3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7" grpId="1"/>
      <p:bldP spid="68" grpId="0"/>
      <p:bldP spid="68" grpId="1"/>
      <p:bldP spid="69" grpId="0"/>
      <p:bldP spid="69" grpId="1"/>
      <p:bldP spid="69" grpId="2"/>
      <p:bldP spid="70" grpId="0"/>
      <p:bldP spid="70" grpId="1"/>
      <p:bldP spid="70" grpId="2"/>
      <p:bldP spid="71" grpId="0"/>
      <p:bldP spid="72" grpId="0"/>
      <p:bldP spid="74" grpId="0"/>
      <p:bldP spid="74" grpId="1"/>
      <p:bldP spid="75" grpId="0"/>
      <p:bldP spid="75" grpId="1"/>
      <p:bldP spid="75" grpId="2"/>
      <p:bldP spid="76" grpId="0"/>
      <p:bldP spid="78" grpId="0"/>
      <p:bldP spid="79" grpId="0"/>
      <p:bldP spid="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1305763" y="307914"/>
            <a:ext cx="6837556" cy="3441576"/>
          </a:xfrm>
          <a:custGeom>
            <a:avLst/>
            <a:gdLst>
              <a:gd name="connsiteX0" fmla="*/ 98928 w 4127186"/>
              <a:gd name="connsiteY0" fmla="*/ 3099331 h 3246492"/>
              <a:gd name="connsiteX1" fmla="*/ 1306626 w 4127186"/>
              <a:gd name="connsiteY1" fmla="*/ 1684599 h 3246492"/>
              <a:gd name="connsiteX2" fmla="*/ 2721358 w 4127186"/>
              <a:gd name="connsiteY2" fmla="*/ 511407 h 3246492"/>
              <a:gd name="connsiteX3" fmla="*/ 3877297 w 4127186"/>
              <a:gd name="connsiteY3" fmla="*/ 11075 h 3246492"/>
              <a:gd name="connsiteX4" fmla="*/ 4118837 w 4127186"/>
              <a:gd name="connsiteY4" fmla="*/ 200856 h 3246492"/>
              <a:gd name="connsiteX5" fmla="*/ 3704769 w 4127186"/>
              <a:gd name="connsiteY5" fmla="*/ 614924 h 3246492"/>
              <a:gd name="connsiteX6" fmla="*/ 3014656 w 4127186"/>
              <a:gd name="connsiteY6" fmla="*/ 2098667 h 3246492"/>
              <a:gd name="connsiteX7" fmla="*/ 2686852 w 4127186"/>
              <a:gd name="connsiteY7" fmla="*/ 3185595 h 3246492"/>
              <a:gd name="connsiteX8" fmla="*/ 47169 w 4127186"/>
              <a:gd name="connsiteY8" fmla="*/ 3116584 h 3246492"/>
              <a:gd name="connsiteX9" fmla="*/ 47169 w 4127186"/>
              <a:gd name="connsiteY9" fmla="*/ 3116584 h 3246492"/>
              <a:gd name="connsiteX10" fmla="*/ 64422 w 4127186"/>
              <a:gd name="connsiteY10" fmla="*/ 3030320 h 3246492"/>
              <a:gd name="connsiteX11" fmla="*/ 98928 w 4127186"/>
              <a:gd name="connsiteY11" fmla="*/ 3099331 h 3246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27186" h="3246492">
                <a:moveTo>
                  <a:pt x="98928" y="3099331"/>
                </a:moveTo>
                <a:cubicBezTo>
                  <a:pt x="305962" y="2875044"/>
                  <a:pt x="869554" y="2115920"/>
                  <a:pt x="1306626" y="1684599"/>
                </a:cubicBezTo>
                <a:cubicBezTo>
                  <a:pt x="1743698" y="1253278"/>
                  <a:pt x="2292913" y="790328"/>
                  <a:pt x="2721358" y="511407"/>
                </a:cubicBezTo>
                <a:cubicBezTo>
                  <a:pt x="3149803" y="232486"/>
                  <a:pt x="3644384" y="62833"/>
                  <a:pt x="3877297" y="11075"/>
                </a:cubicBezTo>
                <a:cubicBezTo>
                  <a:pt x="4110210" y="-40683"/>
                  <a:pt x="4147592" y="100215"/>
                  <a:pt x="4118837" y="200856"/>
                </a:cubicBezTo>
                <a:cubicBezTo>
                  <a:pt x="4090082" y="301497"/>
                  <a:pt x="3888799" y="298622"/>
                  <a:pt x="3704769" y="614924"/>
                </a:cubicBezTo>
                <a:cubicBezTo>
                  <a:pt x="3520739" y="931226"/>
                  <a:pt x="3184309" y="1670222"/>
                  <a:pt x="3014656" y="2098667"/>
                </a:cubicBezTo>
                <a:cubicBezTo>
                  <a:pt x="2845003" y="2527112"/>
                  <a:pt x="3181433" y="3015942"/>
                  <a:pt x="2686852" y="3185595"/>
                </a:cubicBezTo>
                <a:cubicBezTo>
                  <a:pt x="2192271" y="3355248"/>
                  <a:pt x="47169" y="3116584"/>
                  <a:pt x="47169" y="3116584"/>
                </a:cubicBezTo>
                <a:lnTo>
                  <a:pt x="47169" y="3116584"/>
                </a:lnTo>
                <a:cubicBezTo>
                  <a:pt x="50044" y="3102207"/>
                  <a:pt x="52920" y="3038946"/>
                  <a:pt x="64422" y="3030320"/>
                </a:cubicBezTo>
                <a:cubicBezTo>
                  <a:pt x="75924" y="3021694"/>
                  <a:pt x="-108106" y="3323618"/>
                  <a:pt x="98928" y="3099331"/>
                </a:cubicBezTo>
                <a:close/>
              </a:path>
            </a:pathLst>
          </a:cu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288" y="2348880"/>
            <a:ext cx="1167856" cy="97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07504" y="548680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задачи Кати, Пети и Вовы.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90.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107504" y="1023119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Две улитки ползли навстречу друг другу через тропинку и встретились. Первая проползла до встречи 7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а вторая – на 3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больше. Какой ширины эта тропинка?</a:t>
            </a:r>
          </a:p>
        </p:txBody>
      </p:sp>
      <p:grpSp>
        <p:nvGrpSpPr>
          <p:cNvPr id="37" name="Группа 36"/>
          <p:cNvGrpSpPr/>
          <p:nvPr/>
        </p:nvGrpSpPr>
        <p:grpSpPr>
          <a:xfrm>
            <a:off x="1193412" y="4123936"/>
            <a:ext cx="1916087" cy="303776"/>
            <a:chOff x="827584" y="4221088"/>
            <a:chExt cx="4127186" cy="288032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827584" y="4365104"/>
              <a:ext cx="4127186" cy="0"/>
            </a:xfrm>
            <a:prstGeom prst="line">
              <a:avLst/>
            </a:prstGeom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827584" y="4365104"/>
              <a:ext cx="0" cy="0"/>
            </a:xfrm>
            <a:prstGeom prst="line">
              <a:avLst/>
            </a:prstGeom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830198" y="4221088"/>
              <a:ext cx="0" cy="288032"/>
            </a:xfrm>
            <a:prstGeom prst="line">
              <a:avLst/>
            </a:prstGeom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661" y="4122422"/>
            <a:ext cx="174136" cy="311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767" y="3323767"/>
            <a:ext cx="387991" cy="598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" name="Группа 16"/>
          <p:cNvGrpSpPr/>
          <p:nvPr/>
        </p:nvGrpSpPr>
        <p:grpSpPr>
          <a:xfrm>
            <a:off x="3108210" y="4275843"/>
            <a:ext cx="1916087" cy="0"/>
            <a:chOff x="827584" y="4365104"/>
            <a:chExt cx="4127186" cy="0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827584" y="4365104"/>
              <a:ext cx="4127186" cy="0"/>
            </a:xfrm>
            <a:prstGeom prst="line">
              <a:avLst/>
            </a:prstGeom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827584" y="4365104"/>
              <a:ext cx="0" cy="0"/>
            </a:xfrm>
            <a:prstGeom prst="line">
              <a:avLst/>
            </a:prstGeom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Группа 21"/>
          <p:cNvGrpSpPr/>
          <p:nvPr/>
        </p:nvGrpSpPr>
        <p:grpSpPr>
          <a:xfrm>
            <a:off x="4990971" y="4102959"/>
            <a:ext cx="1080120" cy="341875"/>
            <a:chOff x="827584" y="4221088"/>
            <a:chExt cx="4127186" cy="288032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>
              <a:off x="827584" y="4365104"/>
              <a:ext cx="4127186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827584" y="4365104"/>
              <a:ext cx="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4947926" y="4221088"/>
              <a:ext cx="6844" cy="28803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753846" y="3903439"/>
            <a:ext cx="337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62357" y="3903439"/>
            <a:ext cx="337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45694" y="1761783"/>
            <a:ext cx="3708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столько же  и </a:t>
            </a:r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ещё 3 </a:t>
            </a:r>
            <a:r>
              <a:rPr lang="ru-RU" sz="2400" dirty="0" err="1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 </a:t>
            </a:r>
            <a:endParaRPr lang="ru-RU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18687" y="1392450"/>
            <a:ext cx="832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ru-RU" sz="24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дм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5" name="Правая круглая скобка 34"/>
          <p:cNvSpPr/>
          <p:nvPr/>
        </p:nvSpPr>
        <p:spPr>
          <a:xfrm rot="16200000">
            <a:off x="3510506" y="1590286"/>
            <a:ext cx="216025" cy="4901562"/>
          </a:xfrm>
          <a:prstGeom prst="rightBracket">
            <a:avLst>
              <a:gd name="adj" fmla="val 170977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732240" y="174319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8" name="Правая круглая скобка 37"/>
          <p:cNvSpPr/>
          <p:nvPr/>
        </p:nvSpPr>
        <p:spPr>
          <a:xfrm rot="5400000" flipV="1">
            <a:off x="4523041" y="3094289"/>
            <a:ext cx="205764" cy="3035426"/>
          </a:xfrm>
          <a:prstGeom prst="rightBracket">
            <a:avLst>
              <a:gd name="adj" fmla="val 170977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4162357" y="4725144"/>
            <a:ext cx="337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48880"/>
            <a:ext cx="122937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56853" y="5285972"/>
            <a:ext cx="1491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 17 дм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5537" y="5775647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17 дм.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00439" y="4692694"/>
            <a:ext cx="21194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(7 </a:t>
            </a:r>
            <a:r>
              <a:rPr lang="ru-RU" sz="24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+ 3 </a:t>
            </a:r>
            <a:r>
              <a:rPr lang="ru-RU" sz="24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72713" y="4293096"/>
            <a:ext cx="1181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+ 7 </a:t>
            </a:r>
            <a:r>
              <a:rPr lang="ru-RU" sz="24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4033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32948E-6 L 0.11805 -1.32948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8.09249E-7 L -0.36302 0.0023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60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00093 L -0.54496 0.4212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57" y="210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4706E-6 L 0.34427 0.35968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" y="1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48148E-6 L -0.37379 0.26482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98" y="1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21387E-6 L -0.33716 0.08647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58" y="4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25434E-6 L 0.10243 0.1459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22" y="72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3" dur="3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3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3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3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" grpId="0"/>
      <p:bldP spid="33" grpId="0"/>
      <p:bldP spid="33" grpId="1"/>
      <p:bldP spid="3" grpId="0"/>
      <p:bldP spid="3" grpId="1"/>
      <p:bldP spid="35" grpId="0" animBg="1"/>
      <p:bldP spid="5" grpId="0"/>
      <p:bldP spid="5" grpId="1"/>
      <p:bldP spid="38" grpId="0" animBg="1"/>
      <p:bldP spid="39" grpId="0"/>
      <p:bldP spid="6" grpId="0"/>
      <p:bldP spid="40" grpId="0"/>
      <p:bldP spid="7" grpId="0"/>
      <p:bldP spid="7" grpId="1"/>
      <p:bldP spid="8" grpId="0"/>
      <p:bldP spid="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5694" y="921985"/>
            <a:ext cx="88187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П. Великан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сварил 18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литров манной каши. Три литра он съел утром, пять литров на обед. Сколько литров каши у него осталось?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5295693" y="3063966"/>
            <a:ext cx="1724577" cy="228724"/>
            <a:chOff x="1187624" y="2897906"/>
            <a:chExt cx="5115553" cy="21602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190609" y="2987986"/>
              <a:ext cx="5112568" cy="8966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187624" y="2897906"/>
              <a:ext cx="0" cy="21602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300192" y="2897906"/>
              <a:ext cx="0" cy="21602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905998" y="3081170"/>
            <a:ext cx="2666425" cy="171892"/>
            <a:chOff x="1259632" y="4137032"/>
            <a:chExt cx="2463262" cy="216024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1267403" y="4221088"/>
              <a:ext cx="2448272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259632" y="4137032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722894" y="4137032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>
            <a:off x="3579074" y="3027725"/>
            <a:ext cx="1721665" cy="240658"/>
            <a:chOff x="1259632" y="4137032"/>
            <a:chExt cx="2463262" cy="216024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267403" y="4256719"/>
              <a:ext cx="2448272" cy="0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259632" y="4137032"/>
              <a:ext cx="0" cy="216024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3722894" y="4137032"/>
              <a:ext cx="0" cy="216024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165444" y="1296896"/>
            <a:ext cx="18187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съел утром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23653" y="1652214"/>
            <a:ext cx="4286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42620" y="3284984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" name="Правая круглая скобка 50"/>
          <p:cNvSpPr/>
          <p:nvPr/>
        </p:nvSpPr>
        <p:spPr>
          <a:xfrm rot="16200000">
            <a:off x="3789465" y="-191464"/>
            <a:ext cx="347341" cy="6114273"/>
          </a:xfrm>
          <a:prstGeom prst="rightBracket">
            <a:avLst>
              <a:gd name="adj" fmla="val 170977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04097" y="5871416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613145" y="5881563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88113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98355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88557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343163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78759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23860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7951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13145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08153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1532542" y="5871415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198355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243456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88557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333658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78759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423860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7951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613145" y="5894263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090725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198355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243456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288557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3345775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378759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423860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17951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084144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532542" y="5871415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198355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288557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3337091" y="587647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423860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17951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>
            <a:off x="161314" y="5842442"/>
            <a:ext cx="8803174" cy="0"/>
          </a:xfrm>
          <a:prstGeom prst="line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Прямоугольник 97"/>
          <p:cNvSpPr/>
          <p:nvPr/>
        </p:nvSpPr>
        <p:spPr>
          <a:xfrm>
            <a:off x="3688449" y="1296896"/>
            <a:ext cx="1752300" cy="470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обед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847677" y="1654709"/>
            <a:ext cx="1752300" cy="470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осталось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4490892" y="3284984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1504" y="3235191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570341" y="3264554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969589" y="3253062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468545" y="2156083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3957325" y="2235301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6084168" y="3284984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7020271" y="2355845"/>
            <a:ext cx="203168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07504" y="548680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задачи Кати, Пети и Вовы.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184" y="5821291"/>
            <a:ext cx="5730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365" y="5810211"/>
            <a:ext cx="5730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263" y="856581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7" name="Прямоугольник 126"/>
          <p:cNvSpPr/>
          <p:nvPr/>
        </p:nvSpPr>
        <p:spPr>
          <a:xfrm>
            <a:off x="5863982" y="5877272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303" y="5768585"/>
            <a:ext cx="646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521" y="5764214"/>
            <a:ext cx="646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860" y="5805264"/>
            <a:ext cx="9572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2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860" y="5805264"/>
            <a:ext cx="9572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860" y="5805264"/>
            <a:ext cx="9572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4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805264"/>
            <a:ext cx="9572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5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805264"/>
            <a:ext cx="9572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6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805264"/>
            <a:ext cx="9572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5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860" y="5805234"/>
            <a:ext cx="9572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785047"/>
            <a:ext cx="9572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0" name="Прямоугольник 169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90.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38045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5694" y="921985"/>
            <a:ext cx="88187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П. Великан сварил 18 литров манной каши. Три литра он съел утром, пять литров на обед. Сколько литров каши у него осталось?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5309761" y="3077096"/>
            <a:ext cx="1724577" cy="156222"/>
            <a:chOff x="1187624" y="2897906"/>
            <a:chExt cx="5115553" cy="21602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190609" y="2987986"/>
              <a:ext cx="5112568" cy="8966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187624" y="2897906"/>
              <a:ext cx="0" cy="21602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300192" y="2897906"/>
              <a:ext cx="0" cy="21602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905998" y="3102544"/>
            <a:ext cx="2666425" cy="129145"/>
            <a:chOff x="1259632" y="4137032"/>
            <a:chExt cx="2463262" cy="216024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1267403" y="4221088"/>
              <a:ext cx="2448272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259632" y="4137032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722894" y="4137032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>
            <a:off x="3579074" y="3052634"/>
            <a:ext cx="1721665" cy="180810"/>
            <a:chOff x="1259632" y="4137032"/>
            <a:chExt cx="2463262" cy="216024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267403" y="4256719"/>
              <a:ext cx="2448272" cy="0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259632" y="4137032"/>
              <a:ext cx="0" cy="216024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3722894" y="4137032"/>
              <a:ext cx="0" cy="216024"/>
            </a:xfrm>
            <a:prstGeom prst="line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144884" y="1286928"/>
            <a:ext cx="18187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съел утром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23728" y="1652214"/>
            <a:ext cx="4286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42620" y="3284984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" name="Правая круглая скобка 50"/>
          <p:cNvSpPr/>
          <p:nvPr/>
        </p:nvSpPr>
        <p:spPr>
          <a:xfrm rot="16200000">
            <a:off x="3789465" y="-191464"/>
            <a:ext cx="347341" cy="6114273"/>
          </a:xfrm>
          <a:prstGeom prst="rightBracket">
            <a:avLst>
              <a:gd name="adj" fmla="val 170977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04097" y="5871416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613145" y="5881563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88113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98355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88557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343163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78759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23860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7951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13145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08153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1532542" y="5871415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198355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243456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88557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333658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78759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423860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7951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613145" y="5894263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090725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198355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243456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288557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3345775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378759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423860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17951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084144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532542" y="5871415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198355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288557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3337091" y="587647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423860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179512" y="5871417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>
            <a:off x="161314" y="5842442"/>
            <a:ext cx="8803174" cy="0"/>
          </a:xfrm>
          <a:prstGeom prst="line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Прямоугольник 97"/>
          <p:cNvSpPr/>
          <p:nvPr/>
        </p:nvSpPr>
        <p:spPr>
          <a:xfrm>
            <a:off x="3707904" y="1296896"/>
            <a:ext cx="1752300" cy="470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обед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847677" y="1654709"/>
            <a:ext cx="1752300" cy="470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осталось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4490892" y="3284984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1504" y="3235191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570341" y="3264554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969589" y="3253062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468545" y="2156083"/>
            <a:ext cx="441817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3957325" y="2235301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6084168" y="3284984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07504" y="548680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задачи Кати, Пети и Вовы.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184" y="5821291"/>
            <a:ext cx="5730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820" y="5829666"/>
            <a:ext cx="5730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718" y="876036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7" name="Прямоугольник 126"/>
          <p:cNvSpPr/>
          <p:nvPr/>
        </p:nvSpPr>
        <p:spPr>
          <a:xfrm>
            <a:off x="5863982" y="5877272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303" y="5809635"/>
            <a:ext cx="646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521" y="5805264"/>
            <a:ext cx="646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0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33056"/>
            <a:ext cx="646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1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81" y="4437192"/>
            <a:ext cx="646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860" y="5805264"/>
            <a:ext cx="9572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2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860" y="5805264"/>
            <a:ext cx="9572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860" y="5805264"/>
            <a:ext cx="9572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4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805264"/>
            <a:ext cx="9572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5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805264"/>
            <a:ext cx="9572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6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805264"/>
            <a:ext cx="9572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1990022" y="3935015"/>
            <a:ext cx="1501858" cy="646113"/>
            <a:chOff x="1990022" y="3935015"/>
            <a:chExt cx="1501858" cy="646113"/>
          </a:xfrm>
        </p:grpSpPr>
        <p:sp>
          <p:nvSpPr>
            <p:cNvPr id="151" name="Прямоугольник 150"/>
            <p:cNvSpPr/>
            <p:nvPr/>
          </p:nvSpPr>
          <p:spPr>
            <a:xfrm>
              <a:off x="1990022" y="4005064"/>
              <a:ext cx="3642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dirty="0"/>
            </a:p>
          </p:txBody>
        </p:sp>
        <p:sp>
          <p:nvSpPr>
            <p:cNvPr id="157" name="Прямоугольник 156"/>
            <p:cNvSpPr/>
            <p:nvPr/>
          </p:nvSpPr>
          <p:spPr>
            <a:xfrm>
              <a:off x="2367079" y="4005064"/>
              <a:ext cx="476729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/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65" name="Picture 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4617" y="3935015"/>
              <a:ext cx="957263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2" name="Группа 21"/>
          <p:cNvGrpSpPr/>
          <p:nvPr/>
        </p:nvGrpSpPr>
        <p:grpSpPr>
          <a:xfrm>
            <a:off x="2263582" y="4408007"/>
            <a:ext cx="1732354" cy="646113"/>
            <a:chOff x="2263582" y="4367063"/>
            <a:chExt cx="1732354" cy="646113"/>
          </a:xfrm>
        </p:grpSpPr>
        <p:sp>
          <p:nvSpPr>
            <p:cNvPr id="162" name="Прямоугольник 161"/>
            <p:cNvSpPr/>
            <p:nvPr/>
          </p:nvSpPr>
          <p:spPr>
            <a:xfrm>
              <a:off x="2263582" y="4479503"/>
              <a:ext cx="3642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dirty="0"/>
            </a:p>
          </p:txBody>
        </p:sp>
        <p:sp>
          <p:nvSpPr>
            <p:cNvPr id="163" name="Прямоугольник 162"/>
            <p:cNvSpPr/>
            <p:nvPr/>
          </p:nvSpPr>
          <p:spPr>
            <a:xfrm>
              <a:off x="2605443" y="4437112"/>
              <a:ext cx="731139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/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1 0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66" name="Picture 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8673" y="4367063"/>
              <a:ext cx="957263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5" name="TextBox 34"/>
          <p:cNvSpPr txBox="1"/>
          <p:nvPr/>
        </p:nvSpPr>
        <p:spPr>
          <a:xfrm>
            <a:off x="559693" y="5317972"/>
            <a:ext cx="2847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10 литров.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667337" y="4799111"/>
            <a:ext cx="3832655" cy="646113"/>
            <a:chOff x="667337" y="4799111"/>
            <a:chExt cx="3832655" cy="646113"/>
          </a:xfrm>
        </p:grpSpPr>
        <p:sp>
          <p:nvSpPr>
            <p:cNvPr id="132" name="Прямоугольник 131"/>
            <p:cNvSpPr/>
            <p:nvPr/>
          </p:nvSpPr>
          <p:spPr>
            <a:xfrm>
              <a:off x="2090055" y="4881747"/>
              <a:ext cx="3642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dirty="0"/>
            </a:p>
          </p:txBody>
        </p:sp>
        <p:sp>
          <p:nvSpPr>
            <p:cNvPr id="133" name="Прямоугольник 132"/>
            <p:cNvSpPr/>
            <p:nvPr/>
          </p:nvSpPr>
          <p:spPr>
            <a:xfrm>
              <a:off x="1749216" y="4881747"/>
              <a:ext cx="476729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/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(3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" name="Прямоугольник 133"/>
            <p:cNvSpPr/>
            <p:nvPr/>
          </p:nvSpPr>
          <p:spPr>
            <a:xfrm>
              <a:off x="2442188" y="4881747"/>
              <a:ext cx="476729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/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5)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" name="Прямоугольник 134"/>
            <p:cNvSpPr/>
            <p:nvPr/>
          </p:nvSpPr>
          <p:spPr>
            <a:xfrm>
              <a:off x="667337" y="4881747"/>
              <a:ext cx="476729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/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" name="Прямоугольник 135"/>
            <p:cNvSpPr/>
            <p:nvPr/>
          </p:nvSpPr>
          <p:spPr>
            <a:xfrm>
              <a:off x="1010806" y="4881747"/>
              <a:ext cx="476729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/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Прямоугольник 136"/>
            <p:cNvSpPr/>
            <p:nvPr/>
          </p:nvSpPr>
          <p:spPr>
            <a:xfrm>
              <a:off x="2839646" y="4881747"/>
              <a:ext cx="3642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dirty="0"/>
            </a:p>
          </p:txBody>
        </p:sp>
        <p:sp>
          <p:nvSpPr>
            <p:cNvPr id="138" name="Прямоугольник 137"/>
            <p:cNvSpPr/>
            <p:nvPr/>
          </p:nvSpPr>
          <p:spPr>
            <a:xfrm>
              <a:off x="1394233" y="4881747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–</a:t>
              </a:r>
              <a:endParaRPr lang="ru-RU" dirty="0"/>
            </a:p>
          </p:txBody>
        </p:sp>
        <p:sp>
          <p:nvSpPr>
            <p:cNvPr id="167" name="Прямоугольник 166"/>
            <p:cNvSpPr/>
            <p:nvPr/>
          </p:nvSpPr>
          <p:spPr>
            <a:xfrm>
              <a:off x="3109499" y="4881747"/>
              <a:ext cx="476729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/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" name="Прямоугольник 167"/>
            <p:cNvSpPr/>
            <p:nvPr/>
          </p:nvSpPr>
          <p:spPr>
            <a:xfrm>
              <a:off x="3376942" y="4881747"/>
              <a:ext cx="476729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/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69" name="Picture 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2729" y="4799111"/>
              <a:ext cx="957263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9" name="Группа 108"/>
          <p:cNvGrpSpPr/>
          <p:nvPr/>
        </p:nvGrpSpPr>
        <p:grpSpPr>
          <a:xfrm>
            <a:off x="2440413" y="3284984"/>
            <a:ext cx="1169701" cy="461665"/>
            <a:chOff x="899592" y="4012428"/>
            <a:chExt cx="1169701" cy="461665"/>
          </a:xfrm>
        </p:grpSpPr>
        <p:sp>
          <p:nvSpPr>
            <p:cNvPr id="112" name="Прямоугольник 111"/>
            <p:cNvSpPr/>
            <p:nvPr/>
          </p:nvSpPr>
          <p:spPr>
            <a:xfrm>
              <a:off x="1240431" y="4012428"/>
              <a:ext cx="3642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dirty="0"/>
            </a:p>
          </p:txBody>
        </p:sp>
        <p:sp>
          <p:nvSpPr>
            <p:cNvPr id="115" name="Прямоугольник 114"/>
            <p:cNvSpPr/>
            <p:nvPr/>
          </p:nvSpPr>
          <p:spPr>
            <a:xfrm>
              <a:off x="899592" y="4012428"/>
              <a:ext cx="476729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/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1592564" y="4012428"/>
              <a:ext cx="476729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/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3175612" y="2186860"/>
            <a:ext cx="777994" cy="461665"/>
            <a:chOff x="683568" y="4479503"/>
            <a:chExt cx="777994" cy="461665"/>
          </a:xfrm>
        </p:grpSpPr>
        <p:sp>
          <p:nvSpPr>
            <p:cNvPr id="119" name="Прямоугольник 118"/>
            <p:cNvSpPr/>
            <p:nvPr/>
          </p:nvSpPr>
          <p:spPr>
            <a:xfrm>
              <a:off x="683568" y="4479503"/>
              <a:ext cx="476729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/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Прямоугольник 119"/>
            <p:cNvSpPr/>
            <p:nvPr/>
          </p:nvSpPr>
          <p:spPr>
            <a:xfrm>
              <a:off x="984833" y="4479503"/>
              <a:ext cx="476729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/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1" name="Группа 120"/>
          <p:cNvGrpSpPr/>
          <p:nvPr/>
        </p:nvGrpSpPr>
        <p:grpSpPr>
          <a:xfrm>
            <a:off x="1941847" y="4005064"/>
            <a:ext cx="901961" cy="461665"/>
            <a:chOff x="1410464" y="4479503"/>
            <a:chExt cx="901961" cy="461665"/>
          </a:xfrm>
        </p:grpSpPr>
        <p:sp>
          <p:nvSpPr>
            <p:cNvPr id="123" name="Прямоугольник 122"/>
            <p:cNvSpPr/>
            <p:nvPr/>
          </p:nvSpPr>
          <p:spPr>
            <a:xfrm>
              <a:off x="1410464" y="4479503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–</a:t>
              </a:r>
              <a:endParaRPr lang="ru-RU" dirty="0"/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1835696" y="4479503"/>
              <a:ext cx="476729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/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6828386" y="4077072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90. Табличное сложение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167954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15449E-6 L 0.05261 0.178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2" y="890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8.14061E-7 L 0.10678 0.2035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30" y="1017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8.46047E-7 L 0.00451 -0.3848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" y="-1925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98797E-6 L -0.00903 0.2028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" y="1013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9.62072E-7 L 0.17187 -0.3755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94" y="-1877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939E-6 L 0.48472 0.1507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36" y="753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07123E-6 L 0.37222 0.246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11" y="123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11022E-16 L -0.16927 0.1030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72" y="5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59259E-6 L -0.2757 0.33635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85" y="1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-0.06094 0.071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6" y="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  <p:bldP spid="98" grpId="0"/>
      <p:bldP spid="99" grpId="0"/>
      <p:bldP spid="3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13034</TotalTime>
  <Words>1189</Words>
  <Application>Microsoft Office PowerPoint</Application>
  <PresentationFormat>Экран (4:3)</PresentationFormat>
  <Paragraphs>404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1277</cp:revision>
  <dcterms:created xsi:type="dcterms:W3CDTF">2010-10-26T14:31:01Z</dcterms:created>
  <dcterms:modified xsi:type="dcterms:W3CDTF">2013-03-08T16:35:54Z</dcterms:modified>
</cp:coreProperties>
</file>