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74" r:id="rId5"/>
    <p:sldId id="277" r:id="rId6"/>
    <p:sldId id="263" r:id="rId7"/>
    <p:sldId id="266" r:id="rId8"/>
    <p:sldId id="264" r:id="rId9"/>
    <p:sldId id="265" r:id="rId10"/>
    <p:sldId id="273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62" autoAdjust="0"/>
  </p:normalViewPr>
  <p:slideViewPr>
    <p:cSldViewPr>
      <p:cViewPr varScale="1">
        <p:scale>
          <a:sx n="78" d="100"/>
          <a:sy n="78" d="100"/>
        </p:scale>
        <p:origin x="-13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64318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«Развитие творческой активности подростков во внеурочной деятельности»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214686"/>
            <a:ext cx="5000628" cy="3643314"/>
          </a:xfrm>
        </p:spPr>
        <p:txBody>
          <a:bodyPr>
            <a:normAutofit/>
          </a:bodyPr>
          <a:lstStyle/>
          <a:p>
            <a:r>
              <a:rPr lang="ru-RU" dirty="0" smtClean="0"/>
              <a:t>Разработала </a:t>
            </a:r>
          </a:p>
          <a:p>
            <a:r>
              <a:rPr lang="ru-RU" sz="2800" dirty="0" smtClean="0"/>
              <a:t>Маркина Галина Викторовна </a:t>
            </a:r>
          </a:p>
          <a:p>
            <a:r>
              <a:rPr lang="ru-RU" sz="2800" dirty="0" smtClean="0"/>
              <a:t>учитель математики </a:t>
            </a:r>
            <a:r>
              <a:rPr lang="ru-RU" dirty="0" smtClean="0"/>
              <a:t>ГБОУ школа № 483 Выборгского района г.Санкт-Петербурга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28934"/>
            <a:ext cx="3495079" cy="3632141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785926"/>
            <a:ext cx="8429684" cy="3571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База исследования:</a:t>
            </a:r>
            <a:br>
              <a:rPr lang="ru-RU" dirty="0" smtClean="0"/>
            </a:br>
            <a:r>
              <a:rPr lang="ru-RU" dirty="0" smtClean="0"/>
              <a:t> ГБОУ школа № 483 Выборгского района</a:t>
            </a:r>
            <a:br>
              <a:rPr lang="ru-RU" dirty="0" smtClean="0"/>
            </a:br>
            <a:r>
              <a:rPr lang="ru-RU" dirty="0" smtClean="0"/>
              <a:t> г.Санкт-Петербург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1571612"/>
            <a:ext cx="8229600" cy="7462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0886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43932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Он взрослых изводил вопросом "Почему?" </a:t>
            </a:r>
          </a:p>
          <a:p>
            <a:pPr>
              <a:buNone/>
            </a:pPr>
            <a:r>
              <a:rPr lang="ru-RU" dirty="0" smtClean="0"/>
              <a:t>Его прозвали "маленький философ". </a:t>
            </a:r>
          </a:p>
          <a:p>
            <a:pPr>
              <a:buNone/>
            </a:pPr>
            <a:r>
              <a:rPr lang="ru-RU" dirty="0" smtClean="0"/>
              <a:t>Но только он подрос, как начали ему </a:t>
            </a:r>
          </a:p>
          <a:p>
            <a:pPr>
              <a:buNone/>
            </a:pPr>
            <a:r>
              <a:rPr lang="ru-RU" dirty="0" smtClean="0"/>
              <a:t>Преподносить ответы без вопросов.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И с этих пор он больше никому </a:t>
            </a:r>
          </a:p>
          <a:p>
            <a:pPr>
              <a:buNone/>
            </a:pPr>
            <a:r>
              <a:rPr lang="ru-RU" dirty="0" smtClean="0"/>
              <a:t>Не досаждал вопросом "Почему?".</a:t>
            </a:r>
          </a:p>
          <a:p>
            <a:pPr algn="r">
              <a:buNone/>
            </a:pPr>
            <a:r>
              <a:rPr lang="ru-RU" dirty="0" smtClean="0"/>
              <a:t>С.Я.Маршак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3339769" cy="157204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1"/>
            <a:ext cx="82296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Мы выделяем следующие основные компоненты творческой активности обучающихся:</a:t>
            </a:r>
          </a:p>
          <a:p>
            <a:endParaRPr lang="ru-RU" dirty="0"/>
          </a:p>
        </p:txBody>
      </p:sp>
      <p:pic>
        <p:nvPicPr>
          <p:cNvPr id="5" name="Picture 10" descr="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95712"/>
            <a:ext cx="1985963" cy="306228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000200" y="2786058"/>
            <a:ext cx="7143800" cy="3357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мотивационный;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деятельностно-эвристический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организационно-деятельностный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85727"/>
          <a:ext cx="8572560" cy="6407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620"/>
                <a:gridCol w="4583940"/>
              </a:tblGrid>
              <a:tr h="1069196">
                <a:tc>
                  <a:txBody>
                    <a:bodyPr/>
                    <a:lstStyle/>
                    <a:p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Критерии творческой активности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Диагностические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методики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9196"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Креативность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Тест </a:t>
                      </a:r>
                      <a:r>
                        <a:rPr lang="ru-RU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Торренса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6919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Нестандартность мышления 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Опросник</a:t>
                      </a: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Девиса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473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 потребность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Анкета «Изучение познавательной потребности»</a:t>
                      </a:r>
                    </a:p>
                  </a:txBody>
                  <a:tcPr marL="68580" marR="68580" marT="0" marB="0"/>
                </a:tc>
              </a:tr>
              <a:tr h="1231583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Мотивация достижения успеха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Анкета «Мотивация достижения успеха»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180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1 этап экспериментальной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1"/>
            <a:ext cx="4686304" cy="457203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тренинговые</a:t>
            </a:r>
            <a:r>
              <a:rPr lang="ru-RU" dirty="0" smtClean="0"/>
              <a:t> занятия на сплочение</a:t>
            </a:r>
          </a:p>
          <a:p>
            <a:endParaRPr lang="ru-RU" dirty="0" smtClean="0"/>
          </a:p>
          <a:p>
            <a:r>
              <a:rPr lang="ru-RU" dirty="0" smtClean="0"/>
              <a:t>творческие мастерские </a:t>
            </a:r>
          </a:p>
          <a:p>
            <a:r>
              <a:rPr lang="ru-RU" dirty="0" smtClean="0"/>
              <a:t>«Формула успеха», «Главная тайна», «Счастье – это просто»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84" y="1500174"/>
            <a:ext cx="3633644" cy="374332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3706813" cy="3848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2 этап экспериментальной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1"/>
            <a:ext cx="5500726" cy="492922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выпуск лицейской газеты «Лестница»;</a:t>
            </a:r>
          </a:p>
          <a:p>
            <a:endParaRPr lang="ru-RU" dirty="0" smtClean="0"/>
          </a:p>
          <a:p>
            <a:r>
              <a:rPr lang="ru-RU" dirty="0" smtClean="0"/>
              <a:t> фестиваль «Неделя культуры»;</a:t>
            </a:r>
          </a:p>
          <a:p>
            <a:endParaRPr lang="ru-RU" dirty="0" smtClean="0"/>
          </a:p>
          <a:p>
            <a:r>
              <a:rPr lang="ru-RU" dirty="0" smtClean="0"/>
              <a:t> ярмарка-продажа изделий своими руками;</a:t>
            </a:r>
          </a:p>
          <a:p>
            <a:endParaRPr lang="ru-RU" dirty="0" smtClean="0"/>
          </a:p>
          <a:p>
            <a:r>
              <a:rPr lang="ru-RU" dirty="0" smtClean="0"/>
              <a:t> проект «Шагаем вместе».</a:t>
            </a:r>
          </a:p>
          <a:p>
            <a:endParaRPr lang="ru-RU" dirty="0"/>
          </a:p>
        </p:txBody>
      </p:sp>
      <p:pic>
        <p:nvPicPr>
          <p:cNvPr id="15361" name="Picture 1" descr="C:\Documents and Settings\Администратор\Рабочий стол\Картинки\Войнова\ангел веду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428868"/>
            <a:ext cx="3115105" cy="3928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643446"/>
            <a:ext cx="8443914" cy="150019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Результаты показателя «чувство новизны» в контрольном и экспериментальном классах до и после экспериментальной работы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43404" cy="292895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4143404" cy="2902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357694"/>
            <a:ext cx="8229600" cy="18573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Результаты показателя «критичность» в контрольном и   экспериментальном классах до и после экспериментальной работы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168186" cy="250033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143404" cy="2514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8229600" cy="20002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Результаты показателя «способность преобразовать      структуру объекта» в контрольном и экспериментальном классах до и после экспериментальной работы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143404" cy="271464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14340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8"/>
            <a:ext cx="8786842" cy="22859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Результаты показателя «направленность на творчество» в контрольном и экспериментальном классах до и после экспериментальной </a:t>
            </a:r>
            <a:br>
              <a:rPr lang="ru-RU" sz="2800" dirty="0" smtClean="0"/>
            </a:br>
            <a:r>
              <a:rPr lang="ru-RU" sz="2800" dirty="0" smtClean="0"/>
              <a:t>работы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57718" cy="2928958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4071966" cy="291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10">
      <a:dk1>
        <a:srgbClr val="527D55"/>
      </a:dk1>
      <a:lt1>
        <a:sysClr val="window" lastClr="FFFFFF"/>
      </a:lt1>
      <a:dk2>
        <a:srgbClr val="76A676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80</TotalTime>
  <Words>237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«Развитие творческой активности подростков во внеурочной деятельности»</vt:lpstr>
      <vt:lpstr>Слайд 2</vt:lpstr>
      <vt:lpstr>Слайд 3</vt:lpstr>
      <vt:lpstr>1 этап экспериментальной работы:</vt:lpstr>
      <vt:lpstr>2 этап экспериментальной работы:</vt:lpstr>
      <vt:lpstr>Результаты показателя «чувство новизны» в контрольном и экспериментальном классах до и после экспериментальной работы</vt:lpstr>
      <vt:lpstr>Результаты показателя «критичность» в контрольном и   экспериментальном классах до и после экспериментальной работы </vt:lpstr>
      <vt:lpstr>Результаты показателя «способность преобразовать      структуру объекта» в контрольном и экспериментальном классах до и после экспериментальной работы</vt:lpstr>
      <vt:lpstr>Результаты показателя «направленность на творчество» в контрольном и экспериментальном классах до и после экспериментальной  работы </vt:lpstr>
      <vt:lpstr>База исследования:  ГБОУ школа № 483 Выборгского района  г.Санкт-Петербург</vt:lpstr>
      <vt:lpstr>Благодарю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творческой активности подростков во внеурочной деятельности»</dc:title>
  <cp:lastModifiedBy>Admin</cp:lastModifiedBy>
  <cp:revision>5</cp:revision>
  <dcterms:modified xsi:type="dcterms:W3CDTF">2013-10-19T05:23:46Z</dcterms:modified>
</cp:coreProperties>
</file>