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57" r:id="rId3"/>
    <p:sldId id="273" r:id="rId4"/>
    <p:sldId id="262" r:id="rId5"/>
    <p:sldId id="258" r:id="rId6"/>
    <p:sldId id="261" r:id="rId7"/>
    <p:sldId id="260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8" autoAdjust="0"/>
    <p:restoredTop sz="86388" autoAdjust="0"/>
  </p:normalViewPr>
  <p:slideViewPr>
    <p:cSldViewPr>
      <p:cViewPr varScale="1">
        <p:scale>
          <a:sx n="58" d="100"/>
          <a:sy n="58" d="100"/>
        </p:scale>
        <p:origin x="-13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784DA-3E87-4128-950C-57CB640E6F6F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369CF-0265-4665-B094-BCE07AA9A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5FE27-7975-42FA-8028-1D65DD595E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CE828-9DAC-44FF-8EA9-1159DAF890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E3A29-3CD9-43C4-B802-87E2F82643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6A531-04C7-4968-8605-B5AEB3319B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9323B607-9D41-420F-B95A-C9197CED3D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EA7A8-75C0-4CA1-AD16-57E5B9E051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AA286-1B39-41BE-978F-52CDF31744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3639D-3766-4A06-9B6A-CC978E5186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68A13-77CC-427C-B522-A2C61FC441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6435E-0CC6-45CC-9F60-0E51B7FF62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CA67A-3D17-4DAC-BF96-7DB73528EE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2B837D8-BBBE-4A99-9AC8-A70D30573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altLang="ru-RU" dirty="0" smtClean="0">
                <a:solidFill>
                  <a:srgbClr val="FF0000"/>
                </a:solidFill>
              </a:rPr>
              <a:t>Проектная  деятельность в</a:t>
            </a:r>
            <a:br>
              <a:rPr lang="ru-RU" altLang="ru-RU" dirty="0" smtClean="0">
                <a:solidFill>
                  <a:srgbClr val="FF0000"/>
                </a:solidFill>
              </a:rPr>
            </a:br>
            <a:r>
              <a:rPr lang="ru-RU" altLang="ru-RU" dirty="0" smtClean="0">
                <a:solidFill>
                  <a:srgbClr val="FF0000"/>
                </a:solidFill>
              </a:rPr>
              <a:t>детском саду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448272"/>
          </a:xfrm>
        </p:spPr>
        <p:txBody>
          <a:bodyPr>
            <a:normAutofit fontScale="47500" lnSpcReduction="20000"/>
          </a:bodyPr>
          <a:lstStyle/>
          <a:p>
            <a:pPr algn="ctr" eaLnBrk="1" hangingPunct="1"/>
            <a:r>
              <a:rPr lang="ru-RU" altLang="ru-RU" sz="4500" dirty="0" smtClean="0">
                <a:solidFill>
                  <a:srgbClr val="990033"/>
                </a:solidFill>
              </a:rPr>
              <a:t>Работа  выполнена слушателем курсов «Формирование  информационно- коммуникативной компетенции педагога» Аксеновой Л. Н. воспитателем ДОУ №78</a:t>
            </a:r>
          </a:p>
          <a:p>
            <a:pPr eaLnBrk="1" hangingPunct="1"/>
            <a:endParaRPr lang="ru-RU" altLang="ru-RU" sz="4500" dirty="0">
              <a:solidFill>
                <a:srgbClr val="990033"/>
              </a:solidFill>
            </a:endParaRPr>
          </a:p>
          <a:p>
            <a:pPr algn="ctr" eaLnBrk="1" hangingPunct="1"/>
            <a:r>
              <a:rPr lang="ru-RU" altLang="ru-RU" sz="4500" dirty="0" smtClean="0"/>
              <a:t>Санкт- Петербург</a:t>
            </a:r>
          </a:p>
          <a:p>
            <a:pPr algn="ctr" eaLnBrk="1" hangingPunct="1"/>
            <a:r>
              <a:rPr lang="ru-RU" altLang="ru-RU" sz="4500" dirty="0" smtClean="0"/>
              <a:t>Октябрь-декабрь 2015г.</a:t>
            </a:r>
          </a:p>
          <a:p>
            <a:pPr eaLnBrk="1" hangingPunct="1"/>
            <a:endParaRPr lang="ru-RU" altLang="ru-RU" sz="2400" dirty="0" smtClean="0"/>
          </a:p>
          <a:p>
            <a:pPr eaLnBrk="1" hangingPunct="1"/>
            <a:endParaRPr lang="ru-RU" altLang="ru-RU" sz="2000" dirty="0"/>
          </a:p>
          <a:p>
            <a:pPr eaLnBrk="1" hangingPunct="1"/>
            <a:endParaRPr lang="ru-RU" altLang="ru-RU" sz="2800" dirty="0" smtClean="0"/>
          </a:p>
          <a:p>
            <a:pPr eaLnBrk="1" hangingPunct="1"/>
            <a:endParaRPr lang="ru-RU" altLang="ru-RU" sz="2800" dirty="0"/>
          </a:p>
          <a:p>
            <a:pPr eaLnBrk="1" hangingPunct="1"/>
            <a:endParaRPr lang="ru-RU" alt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4627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Рисунок  акварелью «по мокрому» «Деревья  в  нашем парке»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1"/>
            <a:ext cx="4558049" cy="51634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27627"/>
            <a:ext cx="580880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Лепка «Уточки в  городском пруду»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10"/>
            <a:ext cx="8064000" cy="4608001"/>
          </a:xfrm>
          <a:ln w="57150">
            <a:solidFill>
              <a:schemeClr val="accent6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7113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Аппликация «Городская улица»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920880" cy="4752528"/>
          </a:xfr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08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Сюжетно- ролевые игры: «Поликлиника»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«Стройка»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1"/>
            <a:ext cx="3240360" cy="4968862"/>
          </a:xfr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41309"/>
            <a:ext cx="3456384" cy="52292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39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Работа  с  родителями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«Моя мама библиотекарь»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Blip>
                <a:blip r:embed="rId2"/>
              </a:buBlip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«Моя мама продавец»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4392488" cy="4176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2" y="2564904"/>
            <a:ext cx="3672502" cy="4212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593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Обзорная экскурсия по городу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29408"/>
            <a:ext cx="7272808" cy="5328592"/>
          </a:xfr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74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582"/>
            <a:ext cx="9144000" cy="61168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9616" y="2967335"/>
            <a:ext cx="85647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</a:rPr>
              <a:t>С наступающим Новым </a:t>
            </a:r>
          </a:p>
          <a:p>
            <a:pPr algn="ctr"/>
            <a:r>
              <a:rPr lang="ru-RU" sz="72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</a:rPr>
              <a:t>Годом</a:t>
            </a:r>
            <a:r>
              <a:rPr lang="ru-RU" sz="5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FFFF00"/>
                  </a:solidFill>
                </a:uFill>
                <a:latin typeface="Arial" panose="020B0604020202020204" pitchFamily="34" charset="0"/>
              </a:rPr>
              <a:t>!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Fill>
                <a:solidFill>
                  <a:srgbClr val="FFFF00"/>
                </a:solidFill>
              </a:u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916" y="116632"/>
            <a:ext cx="8229600" cy="2088232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rgbClr val="FF0000"/>
                </a:solidFill>
              </a:rPr>
              <a:t>Спасибо за  внимание!</a:t>
            </a:r>
            <a:endParaRPr lang="ru-RU" sz="6600" i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2420888"/>
            <a:ext cx="6408712" cy="3528392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66" y="2420888"/>
            <a:ext cx="47625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963272" cy="1800200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>
                <a:solidFill>
                  <a:schemeClr val="tx1"/>
                </a:solidFill>
              </a:rPr>
              <a:t>Краткосрочный проект  в старшей  группе 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«Жизнь в городе»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537321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32488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ru-RU" b="1" dirty="0" smtClean="0"/>
              <a:t>Вид проекта: Познавательно –информационный</a:t>
            </a:r>
          </a:p>
          <a:p>
            <a:pPr>
              <a:buBlip>
                <a:blip r:embed="rId3"/>
              </a:buBlip>
            </a:pPr>
            <a:r>
              <a:rPr lang="ru-RU" b="1" dirty="0" smtClean="0"/>
              <a:t>Участники проекта: Дети, педагоги, родители</a:t>
            </a:r>
            <a:endParaRPr lang="ru-RU" b="1" dirty="0"/>
          </a:p>
          <a:p>
            <a:pPr>
              <a:buBlip>
                <a:blip r:embed="rId3"/>
              </a:buBlip>
            </a:pPr>
            <a:r>
              <a:rPr lang="ru-RU" b="1" dirty="0" smtClean="0"/>
              <a:t>Продолжительность проекта: 2 недели.</a:t>
            </a:r>
          </a:p>
          <a:p>
            <a:pPr>
              <a:buBlip>
                <a:blip r:embed="rId3"/>
              </a:buBlip>
            </a:pPr>
            <a:endParaRPr lang="ru-RU" b="1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47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Проблема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Воспитание  в  молодом поколении должного отношения  к  достижениям человека  в  век технического прогресса, основанных на  лучших достижениях предыдущих поколений. 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Оценка действий  человека в  окружающей  его среде.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Соблюдение  основ  безопасности  жизни  в  городе.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2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Механизм реализации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b="1" cap="small" dirty="0" smtClean="0">
                <a:solidFill>
                  <a:srgbClr val="7030A0"/>
                </a:solidFill>
              </a:rPr>
              <a:t>Подготовительный этап: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Подбор методической  литературы, разработка плана  реализации.</a:t>
            </a:r>
          </a:p>
          <a:p>
            <a:pPr marL="137160" indent="0">
              <a:buNone/>
            </a:pPr>
            <a:r>
              <a:rPr lang="ru-RU" b="1" cap="small" dirty="0" smtClean="0">
                <a:solidFill>
                  <a:srgbClr val="7030A0"/>
                </a:solidFill>
              </a:rPr>
              <a:t>Основной  этап: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Работа по основным областям, работа  с  родителями.</a:t>
            </a:r>
          </a:p>
          <a:p>
            <a:pPr marL="137160" indent="0">
              <a:buNone/>
            </a:pPr>
            <a:r>
              <a:rPr lang="ru-RU" b="1" cap="small" dirty="0" smtClean="0">
                <a:solidFill>
                  <a:srgbClr val="7030A0"/>
                </a:solidFill>
              </a:rPr>
              <a:t>Заключительный этап: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Обзорная экскурсия по центру  города в сопровождении педагогов  и 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41838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Цели:                    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anchor="t" anchorCtr="0">
            <a:normAutofit lnSpcReduction="10000"/>
          </a:bodyPr>
          <a:lstStyle/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/>
              <a:t>Развитие  творческого мышления.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Развитие  творческого воображения.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Развитие коммуникативных навыков.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Развитие познавательных способностей.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 tIns="72000" anchor="ctr" anchorCtr="0"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/>
              <a:t>Учить детей  понятию «Город» знакомыми и понятными средствами.</a:t>
            </a:r>
          </a:p>
          <a:p>
            <a:pPr>
              <a:buBlip>
                <a:blip r:embed="rId2"/>
              </a:buBlip>
            </a:pPr>
            <a:r>
              <a:rPr lang="ru-RU" sz="2000" dirty="0" smtClean="0"/>
              <a:t>Добиваться осознания правильного поведения на улице и в общественных местах.</a:t>
            </a:r>
          </a:p>
          <a:p>
            <a:pPr>
              <a:buBlip>
                <a:blip r:embed="rId2"/>
              </a:buBlip>
            </a:pPr>
            <a:r>
              <a:rPr lang="ru-RU" sz="2000" dirty="0" smtClean="0"/>
              <a:t>Воплощать знания в непосредственной  образовательной деятельности.</a:t>
            </a:r>
          </a:p>
          <a:p>
            <a:pPr>
              <a:buBlip>
                <a:blip r:embed="rId2"/>
              </a:buBlip>
            </a:pPr>
            <a:r>
              <a:rPr lang="ru-RU" sz="2000" dirty="0" smtClean="0"/>
              <a:t>Учить анализировать каждый этап освоения этой темы.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419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580038"/>
            <a:ext cx="5976664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60066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0066"/>
                </a:solidFill>
              </a:rPr>
              <a:t>Образовательные области</a:t>
            </a:r>
            <a:endParaRPr lang="ru-RU" sz="4400" b="1" dirty="0">
              <a:solidFill>
                <a:srgbClr val="660066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780000" flipH="1">
            <a:off x="1835696" y="2420888"/>
            <a:ext cx="360040" cy="12960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-2880000" flipH="1">
            <a:off x="6926861" y="2430306"/>
            <a:ext cx="464452" cy="12600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-840000" flipH="1">
            <a:off x="4427984" y="2466429"/>
            <a:ext cx="360040" cy="1296144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12" y="4503603"/>
            <a:ext cx="28803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75856" y="4494200"/>
            <a:ext cx="28803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75856" y="4318937"/>
            <a:ext cx="28803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167844" y="4309534"/>
            <a:ext cx="3204356" cy="775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33518" y="4318937"/>
            <a:ext cx="3204356" cy="775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635896" y="4318937"/>
            <a:ext cx="3204356" cy="775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79532" y="4342036"/>
            <a:ext cx="3204356" cy="775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612438" y="4345041"/>
            <a:ext cx="3204356" cy="775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66554" y="4079298"/>
            <a:ext cx="2277253" cy="92333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Социально- коммуникативное развитие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12438" y="4107681"/>
            <a:ext cx="2106234" cy="64633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Речевое  развитие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97640" y="4120810"/>
            <a:ext cx="2197392" cy="92333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 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Художественно-эстетическое развитие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908720"/>
            <a:ext cx="612068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Виды детской деятельности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 rot="21180000">
            <a:off x="5249482" y="2357913"/>
            <a:ext cx="252028" cy="10800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980000">
            <a:off x="6815281" y="2312957"/>
            <a:ext cx="252028" cy="10800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3640000">
            <a:off x="1799443" y="2341018"/>
            <a:ext cx="252028" cy="10800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1660000">
            <a:off x="3515576" y="2377413"/>
            <a:ext cx="252028" cy="10800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721" y="3602648"/>
            <a:ext cx="2074007" cy="1038904"/>
          </a:xfrm>
          <a:prstGeom prst="round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Игровая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82526" y="3597610"/>
            <a:ext cx="2281462" cy="1038904"/>
          </a:xfrm>
          <a:prstGeom prst="round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Коммуникативная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12895" y="3629992"/>
            <a:ext cx="2123895" cy="1038904"/>
          </a:xfrm>
          <a:prstGeom prst="round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Познавательно-исследовательская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0201" y="3638534"/>
            <a:ext cx="2221980" cy="1059522"/>
          </a:xfrm>
          <a:prstGeom prst="roundRect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Изобразительная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03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8083" y="712101"/>
            <a:ext cx="6912768" cy="14401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Дидактическая игра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24944"/>
            <a:ext cx="4724467" cy="3528392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580112" y="2924944"/>
            <a:ext cx="3384376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" t="-170" r="-2970" b="168"/>
          <a:stretch/>
        </p:blipFill>
        <p:spPr>
          <a:xfrm>
            <a:off x="4869872" y="2960857"/>
            <a:ext cx="4211959" cy="3744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25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Мнемотаблица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152534"/>
              </p:ext>
            </p:extLst>
          </p:nvPr>
        </p:nvGraphicFramePr>
        <p:xfrm>
          <a:off x="1403648" y="4149080"/>
          <a:ext cx="5689170" cy="27089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96390"/>
                <a:gridCol w="1896390"/>
                <a:gridCol w="1896390"/>
              </a:tblGrid>
              <a:tr h="727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66"/>
                          </a:solidFill>
                          <a:effectLst/>
                          <a:latin typeface="Verdana"/>
                          <a:ea typeface="Times New Roman"/>
                        </a:rPr>
                        <a:t>Тихо</a:t>
                      </a:r>
                      <a:endParaRPr lang="ru-RU" sz="1800" b="1" dirty="0">
                        <a:solidFill>
                          <a:srgbClr val="66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66"/>
                          </a:solidFill>
                          <a:effectLst/>
                          <a:latin typeface="Verdana"/>
                          <a:ea typeface="Times New Roman"/>
                        </a:rPr>
                        <a:t>скользят по Неве</a:t>
                      </a:r>
                      <a:endParaRPr lang="ru-RU" sz="1800" b="1" dirty="0">
                        <a:solidFill>
                          <a:srgbClr val="66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660066"/>
                          </a:solidFill>
                          <a:effectLst/>
                          <a:latin typeface="Verdana"/>
                          <a:ea typeface="Times New Roman"/>
                        </a:rPr>
                        <a:t>корабли.</a:t>
                      </a:r>
                      <a:endParaRPr lang="ru-RU" sz="1800" b="1">
                        <a:solidFill>
                          <a:srgbClr val="66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325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66"/>
                          </a:solidFill>
                          <a:effectLst/>
                          <a:latin typeface="Verdana"/>
                          <a:ea typeface="Times New Roman"/>
                        </a:rPr>
                        <a:t>Шпиль Петропавловки</a:t>
                      </a:r>
                      <a:endParaRPr lang="ru-RU" sz="1800" b="1" dirty="0">
                        <a:solidFill>
                          <a:srgbClr val="66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66"/>
                          </a:solidFill>
                          <a:effectLst/>
                          <a:latin typeface="Verdana"/>
                          <a:ea typeface="Times New Roman"/>
                        </a:rPr>
                        <a:t>блещет вдали.</a:t>
                      </a:r>
                      <a:endParaRPr lang="ru-RU" sz="1800" b="1" dirty="0">
                        <a:solidFill>
                          <a:srgbClr val="66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66"/>
                          </a:solidFill>
                          <a:effectLst/>
                          <a:latin typeface="Verdana"/>
                          <a:ea typeface="Times New Roman"/>
                        </a:rPr>
                        <a:t>Всю бы я ночь </a:t>
                      </a:r>
                      <a:endParaRPr lang="ru-RU" sz="1800" b="1" dirty="0">
                        <a:solidFill>
                          <a:srgbClr val="66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554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66"/>
                          </a:solidFill>
                          <a:effectLst/>
                          <a:latin typeface="Verdana"/>
                          <a:ea typeface="Times New Roman"/>
                        </a:rPr>
                        <a:t>не ложился в кровать.</a:t>
                      </a:r>
                      <a:endParaRPr lang="ru-RU" sz="1800" b="1" dirty="0">
                        <a:solidFill>
                          <a:srgbClr val="66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66"/>
                          </a:solidFill>
                          <a:effectLst/>
                          <a:latin typeface="Verdana"/>
                          <a:ea typeface="Times New Roman"/>
                        </a:rPr>
                        <a:t>Был бы я взрослым -</a:t>
                      </a:r>
                      <a:endParaRPr lang="ru-RU" sz="1800" b="1" dirty="0">
                        <a:solidFill>
                          <a:srgbClr val="66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66"/>
                          </a:solidFill>
                          <a:effectLst/>
                          <a:latin typeface="Verdana"/>
                          <a:ea typeface="Times New Roman"/>
                        </a:rPr>
                        <a:t>пошёл бы гулять.</a:t>
                      </a:r>
                      <a:endParaRPr lang="ru-RU" sz="1800" b="1" dirty="0">
                        <a:solidFill>
                          <a:srgbClr val="66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71638" y="309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МНЕМОТАБЛИЦЫ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Логопедический сайт БОЛТУНИШКА: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http://www.boltun-spb.ru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Материал сайта: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Аверина Кристина: k_averina@mail.ru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Дизайн сайта: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Сосновская Наталья: </a:t>
            </a:r>
            <a:r>
              <a:rPr kumimoji="0" lang="en-US" altLang="ru-RU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sosnasha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@mail.ru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«Прогулка по городу»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прогулка по горо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268761"/>
            <a:ext cx="5564658" cy="279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71638" y="6137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381</TotalTime>
  <Words>321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Проектная  деятельность в детском саду</vt:lpstr>
      <vt:lpstr>Краткосрочный проект  в старшей  группе  «Жизнь в городе»</vt:lpstr>
      <vt:lpstr>Проблема</vt:lpstr>
      <vt:lpstr>Механизм реализации проекта</vt:lpstr>
      <vt:lpstr>Цели:                    Задачи:</vt:lpstr>
      <vt:lpstr>Презентация PowerPoint</vt:lpstr>
      <vt:lpstr>Презентация PowerPoint</vt:lpstr>
      <vt:lpstr>Презентация PowerPoint</vt:lpstr>
      <vt:lpstr>Мнемотаблица</vt:lpstr>
      <vt:lpstr>Рисунок  акварелью «по мокрому» «Деревья  в  нашем парке»</vt:lpstr>
      <vt:lpstr>Лепка «Уточки в  городском пруду»</vt:lpstr>
      <vt:lpstr>Аппликация «Городская улица»</vt:lpstr>
      <vt:lpstr>Сюжетно- ролевые игры: «Поликлиника» «Стройка»</vt:lpstr>
      <vt:lpstr>Работа  с  родителями</vt:lpstr>
      <vt:lpstr>Обзорная экскурсия по городу</vt:lpstr>
      <vt:lpstr>Презентация PowerPoint</vt:lpstr>
      <vt:lpstr>Спасибо за 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52</cp:revision>
  <dcterms:created xsi:type="dcterms:W3CDTF">2015-12-15T15:12:31Z</dcterms:created>
  <dcterms:modified xsi:type="dcterms:W3CDTF">2015-12-21T20:17:22Z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TC100690481049</vt:lpwstr>
  </property>
</Properties>
</file>