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97" r:id="rId10"/>
    <p:sldId id="298" r:id="rId11"/>
    <p:sldId id="274" r:id="rId12"/>
    <p:sldId id="275" r:id="rId13"/>
    <p:sldId id="276" r:id="rId14"/>
    <p:sldId id="299" r:id="rId15"/>
    <p:sldId id="300" r:id="rId16"/>
    <p:sldId id="279" r:id="rId17"/>
    <p:sldId id="302" r:id="rId18"/>
    <p:sldId id="281" r:id="rId19"/>
    <p:sldId id="304" r:id="rId20"/>
    <p:sldId id="305" r:id="rId21"/>
    <p:sldId id="307" r:id="rId22"/>
    <p:sldId id="287" r:id="rId23"/>
    <p:sldId id="306" r:id="rId24"/>
    <p:sldId id="294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781B-832A-46F6-8037-8D1B4722998F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4D39-7B27-4D03-B9D8-6DF53FEBC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268761"/>
            <a:ext cx="5038328" cy="41764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А.А. Фадеев. Роман «Разгром»</a:t>
            </a:r>
            <a:r>
              <a:rPr lang="ru-RU" sz="6600" b="1" dirty="0" smtClean="0">
                <a:solidFill>
                  <a:srgbClr val="2015AB"/>
                </a:solidFill>
              </a:rPr>
              <a:t> </a:t>
            </a:r>
            <a:r>
              <a:rPr lang="ru-RU" sz="6000" b="1" dirty="0" smtClean="0">
                <a:solidFill>
                  <a:srgbClr val="2015AB"/>
                </a:solidFill>
              </a:rPr>
              <a:t>1927год</a:t>
            </a:r>
            <a:endParaRPr lang="ru-RU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64807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Сопровождение к урокам в 11 классе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Тетерина Л. Н.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048000" cy="367240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Гибель </a:t>
            </a:r>
            <a:r>
              <a:rPr lang="ru-RU" b="1" dirty="0" err="1" smtClean="0">
                <a:solidFill>
                  <a:srgbClr val="C00000"/>
                </a:solidFill>
              </a:rPr>
              <a:t>Морозки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762872" cy="50014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1. Как погиб </a:t>
            </a:r>
            <a:r>
              <a:rPr lang="ru-RU" b="1" dirty="0" err="1" smtClean="0"/>
              <a:t>Морозка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2. Почему погиб </a:t>
            </a:r>
            <a:r>
              <a:rPr lang="ru-RU" b="1" dirty="0" err="1" smtClean="0"/>
              <a:t>Морозка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3 Что хотел автор доказать на примере </a:t>
            </a:r>
            <a:r>
              <a:rPr lang="ru-RU" b="1" dirty="0" err="1" smtClean="0"/>
              <a:t>Морозки</a:t>
            </a:r>
            <a:r>
              <a:rPr lang="ru-RU" b="1" dirty="0" smtClean="0"/>
              <a:t>?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Морозка</a:t>
            </a:r>
            <a:r>
              <a:rPr lang="ru-RU" b="1" dirty="0" smtClean="0">
                <a:solidFill>
                  <a:srgbClr val="C00000"/>
                </a:solidFill>
              </a:rPr>
              <a:t> перевоспитался под влиянием революции и стал сознательным бойцом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600400" cy="504056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424936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На примере </a:t>
            </a:r>
            <a:r>
              <a:rPr lang="ru-RU" sz="2400" b="1" dirty="0" err="1" smtClean="0"/>
              <a:t>Морозки</a:t>
            </a:r>
            <a:r>
              <a:rPr lang="ru-RU" sz="2400" b="1" dirty="0" smtClean="0"/>
              <a:t> Фадеев показывает процесс «огромнейшей переделки» и «перевоспитания» людей.</a:t>
            </a:r>
          </a:p>
          <a:p>
            <a:pPr>
              <a:buNone/>
            </a:pPr>
            <a:r>
              <a:rPr lang="ru-RU" sz="2400" b="1" dirty="0" err="1" smtClean="0"/>
              <a:t>Морозка</a:t>
            </a:r>
            <a:r>
              <a:rPr lang="ru-RU" sz="2400" b="1" dirty="0" smtClean="0"/>
              <a:t> пришёл в отряд вместе со всеми и самое страшное для него – остаться вне коллектива. Это хорошо понимает Левинсон, когда устраивает над </a:t>
            </a:r>
            <a:r>
              <a:rPr lang="ru-RU" sz="2400" b="1" dirty="0" err="1" smtClean="0"/>
              <a:t>Морозкой</a:t>
            </a:r>
            <a:r>
              <a:rPr lang="ru-RU" sz="2400" b="1" dirty="0" smtClean="0"/>
              <a:t> показательный суд.(гл.5)</a:t>
            </a:r>
          </a:p>
          <a:p>
            <a:pPr>
              <a:buNone/>
            </a:pPr>
            <a:r>
              <a:rPr lang="ru-RU" sz="2400" b="1" dirty="0" smtClean="0"/>
              <a:t>Внутренние изменения в герое начинаются с чувства ревности и классовой неприязни к </a:t>
            </a:r>
            <a:r>
              <a:rPr lang="ru-RU" sz="2400" b="1" dirty="0" err="1" smtClean="0"/>
              <a:t>Мечику</a:t>
            </a:r>
            <a:r>
              <a:rPr lang="ru-RU" sz="2400" b="1" dirty="0" smtClean="0"/>
              <a:t>. Эти перемены сказываются в поведении </a:t>
            </a:r>
            <a:r>
              <a:rPr lang="ru-RU" sz="2400" b="1" dirty="0" err="1" smtClean="0"/>
              <a:t>Морозки</a:t>
            </a:r>
            <a:r>
              <a:rPr lang="ru-RU" sz="2400" b="1" dirty="0" smtClean="0"/>
              <a:t> на переправе и уходе во взвод. </a:t>
            </a:r>
          </a:p>
          <a:p>
            <a:pPr>
              <a:buNone/>
            </a:pPr>
            <a:r>
              <a:rPr lang="ru-RU" sz="2400" b="1" dirty="0" smtClean="0"/>
              <a:t>А далее постепенно </a:t>
            </a:r>
            <a:r>
              <a:rPr lang="ru-RU" sz="2400" b="1" dirty="0" err="1" smtClean="0"/>
              <a:t>Морозка</a:t>
            </a:r>
            <a:r>
              <a:rPr lang="ru-RU" sz="2400" b="1" dirty="0" smtClean="0"/>
              <a:t> выходит на ясную дорогу, по которой идут лишь «правильные люди» и которая приводит его к героической смерти. (гл. 17)</a:t>
            </a:r>
            <a:endParaRPr lang="ru-RU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75" y="1124744"/>
            <a:ext cx="4969073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900" b="1" dirty="0" err="1">
                <a:solidFill>
                  <a:srgbClr val="3333CC"/>
                </a:solidFill>
              </a:rPr>
              <a:t>Мечик</a:t>
            </a:r>
            <a:r>
              <a:rPr lang="ru-RU" sz="3900" b="1" dirty="0">
                <a:solidFill>
                  <a:srgbClr val="3333CC"/>
                </a:solidFill>
              </a:rPr>
              <a:t> </a:t>
            </a:r>
            <a:r>
              <a:rPr lang="ru-RU" sz="3900" b="1" dirty="0" smtClean="0">
                <a:solidFill>
                  <a:srgbClr val="3333CC"/>
                </a:solidFill>
              </a:rPr>
              <a:t>Павел </a:t>
            </a:r>
            <a:r>
              <a:rPr lang="ru-RU" sz="2600" b="1" dirty="0" smtClean="0"/>
              <a:t>-  молодой </a:t>
            </a:r>
            <a:r>
              <a:rPr lang="ru-RU" sz="2600" b="1" dirty="0"/>
              <a:t>человек, окончивший гимназию, белокурый, с вьющимися волосами. В характере преобладают инфантильные  черты.  Находясь  в  плену  романтических  иллюзий,  </a:t>
            </a:r>
            <a:r>
              <a:rPr lang="ru-RU" sz="2600" b="1" dirty="0" err="1"/>
              <a:t>Мечик</a:t>
            </a:r>
            <a:r>
              <a:rPr lang="ru-RU" sz="2600" b="1" dirty="0"/>
              <a:t>  вступает  в  партию  эсеров-максималистов  и  направлен  в  партизанский  отряд  </a:t>
            </a:r>
            <a:r>
              <a:rPr lang="ru-RU" sz="2600" b="1" dirty="0" err="1"/>
              <a:t>Шалдыбы</a:t>
            </a:r>
            <a:r>
              <a:rPr lang="ru-RU" sz="2600" b="1" dirty="0"/>
              <a:t>.  </a:t>
            </a:r>
            <a:r>
              <a:rPr lang="ru-RU" sz="2600" b="1" dirty="0" err="1"/>
              <a:t>Мечик</a:t>
            </a:r>
            <a:r>
              <a:rPr lang="ru-RU" sz="2600" b="1" dirty="0"/>
              <a:t>  жаждет</a:t>
            </a:r>
          </a:p>
          <a:p>
            <a:pPr>
              <a:lnSpc>
                <a:spcPct val="90000"/>
              </a:lnSpc>
              <a:buNone/>
            </a:pPr>
            <a:r>
              <a:rPr lang="ru-RU" sz="2600" b="1" dirty="0"/>
              <a:t>   «книжных» героических подвигов ,но в жизни всё не так…</a:t>
            </a:r>
          </a:p>
          <a:p>
            <a:pPr>
              <a:lnSpc>
                <a:spcPct val="90000"/>
              </a:lnSpc>
              <a:buNone/>
            </a:pPr>
            <a:endParaRPr lang="ru-RU" sz="2600" b="1" dirty="0"/>
          </a:p>
        </p:txBody>
      </p:sp>
      <p:pic>
        <p:nvPicPr>
          <p:cNvPr id="4101" name="Picture 5" descr="Глава 09. Мечик в отряде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23959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015AB"/>
                </a:solidFill>
              </a:rPr>
              <a:t>Разочарование </a:t>
            </a:r>
            <a:r>
              <a:rPr lang="ru-RU" b="1" dirty="0" err="1" smtClean="0">
                <a:solidFill>
                  <a:srgbClr val="2015AB"/>
                </a:solidFill>
              </a:rPr>
              <a:t>Мечика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/>
              <a:t>«Окружающие люди нисколько не походили на созданных его пылким воображением. Эти были грязнее, вшивей, жёстче и непосредственней. Они крали друг у друга патроны, ругались раздражённым матом из-за каждого пустяка, и дрались в кровь из-за куска сала. Они издевались над </a:t>
            </a:r>
            <a:r>
              <a:rPr lang="ru-RU" b="1" dirty="0" err="1" smtClean="0"/>
              <a:t>Мечиком</a:t>
            </a:r>
            <a:r>
              <a:rPr lang="ru-RU" b="1" dirty="0" smtClean="0"/>
              <a:t> по всякому поводу.  «Лодырь и задавала» - так окрестили его в отряде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Судьба </a:t>
            </a:r>
            <a:r>
              <a:rPr lang="ru-RU" b="1" dirty="0" err="1" smtClean="0">
                <a:solidFill>
                  <a:srgbClr val="C00000"/>
                </a:solidFill>
              </a:rPr>
              <a:t>Мечика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b="1" dirty="0" err="1" smtClean="0"/>
              <a:t>Мечик</a:t>
            </a:r>
            <a:r>
              <a:rPr lang="ru-RU" b="1" dirty="0" smtClean="0"/>
              <a:t> проходит через ряд маленьких предательств: порвал портрет «девушки в светлых кудряшках», обрёк на смерть свою лошадь </a:t>
            </a:r>
            <a:r>
              <a:rPr lang="ru-RU" b="1" dirty="0" err="1" smtClean="0"/>
              <a:t>Зючиху</a:t>
            </a:r>
            <a:r>
              <a:rPr lang="ru-RU" b="1" dirty="0" smtClean="0"/>
              <a:t>, уступил Варю отвратительному Чижу.</a:t>
            </a:r>
          </a:p>
          <a:p>
            <a:pPr>
              <a:buNone/>
            </a:pPr>
            <a:r>
              <a:rPr lang="ru-RU" b="1" dirty="0" smtClean="0"/>
              <a:t>2.Мечик осуждает все непростые решения Левинсона, но «свинью он ел вместе со всеми, потому что был голоден».</a:t>
            </a:r>
          </a:p>
          <a:p>
            <a:pPr>
              <a:buNone/>
            </a:pPr>
            <a:r>
              <a:rPr lang="ru-RU" b="1" dirty="0" smtClean="0"/>
              <a:t>3. Чувство одиночества, обида на всех, острая жалость к себе – всё это рождает одну мысль: поскорее уйти из отряда. 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Последний штрих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Оказавшись в дозоре впереди всех, </a:t>
            </a:r>
            <a:r>
              <a:rPr lang="ru-RU" b="1" dirty="0" err="1" smtClean="0"/>
              <a:t>Мечик</a:t>
            </a:r>
            <a:r>
              <a:rPr lang="ru-RU" b="1" dirty="0" smtClean="0"/>
              <a:t> первым наткнулся на неприятеля. Вместо того чтобы предупредить отряд, как договаривались, он бросил коня и сбежал, тем самым предав партизан. </a:t>
            </a:r>
          </a:p>
          <a:p>
            <a:pPr>
              <a:buNone/>
            </a:pPr>
            <a:r>
              <a:rPr lang="ru-RU" b="1" dirty="0" smtClean="0"/>
              <a:t>И только </a:t>
            </a:r>
            <a:r>
              <a:rPr lang="ru-RU" b="1" dirty="0" err="1" smtClean="0"/>
              <a:t>Морозка</a:t>
            </a:r>
            <a:r>
              <a:rPr lang="ru-RU" b="1" dirty="0" smtClean="0"/>
              <a:t> ценой своей жизни в какой-то степени спас их от полного уничтожения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Что хотел сказать автор образом </a:t>
            </a:r>
            <a:r>
              <a:rPr lang="ru-RU" b="1" dirty="0" err="1" smtClean="0">
                <a:solidFill>
                  <a:srgbClr val="C00000"/>
                </a:solidFill>
              </a:rPr>
              <a:t>Мечика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2015AB"/>
                </a:solidFill>
              </a:rPr>
              <a:t>     «Он человек мелкий, трусливый, и страдания его поверхностны, мелки, ничтожны». Таким образом он расправился с интеллигенцией.</a:t>
            </a:r>
            <a:endParaRPr lang="ru-RU" b="1" dirty="0">
              <a:solidFill>
                <a:srgbClr val="2015AB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3929" y="836712"/>
            <a:ext cx="4968551" cy="53285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>
                <a:solidFill>
                  <a:srgbClr val="2015AB"/>
                </a:solidFill>
              </a:rPr>
              <a:t>Левинсон Иосиф (Осип) Абрамович </a:t>
            </a:r>
            <a:r>
              <a:rPr lang="ru-RU" sz="2400" b="1" dirty="0" smtClean="0"/>
              <a:t> - командир  </a:t>
            </a:r>
            <a:r>
              <a:rPr lang="ru-RU" sz="2400" b="1" dirty="0"/>
              <a:t>партизанского  отряда.  О  биографии  героя  известно,  что  он  сын  торговца подержанной мебелью. Главная черта портрета — «голубые, как омуты, глаза»,  «нездешние глаза Левинсона, глубокие и большие, как озера</a:t>
            </a:r>
            <a:r>
              <a:rPr lang="ru-RU" sz="2400" b="1" dirty="0" smtClean="0"/>
              <a:t>».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О герое говорится, что «он  был на редкость терпелив и настойчив, как старый таежный волк». </a:t>
            </a:r>
          </a:p>
          <a:p>
            <a:pPr>
              <a:lnSpc>
                <a:spcPct val="90000"/>
              </a:lnSpc>
              <a:buNone/>
            </a:pPr>
            <a:endParaRPr lang="ru-RU" sz="2400" b="1" dirty="0"/>
          </a:p>
        </p:txBody>
      </p:sp>
      <p:pic>
        <p:nvPicPr>
          <p:cNvPr id="6149" name="Picture 5" descr="Глава 06. Левинсон. &quot;К вечеру Левинсон собрал отрядный совет и взводных командиров&quot;. Художники В. и Ю. Ростовце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392392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76672"/>
            <a:ext cx="4968552" cy="56494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Многие черты Левинсона вызывают симпатию у читателя: умение тонко чувствовать и понимать других, вера в своих партизан, мечта о прекрасном, сильном и добром человеке, способность взять на себя самое трудное, быть ответственным за других.</a:t>
            </a:r>
            <a:endParaRPr lang="ru-RU" b="1" dirty="0"/>
          </a:p>
        </p:txBody>
      </p:sp>
      <p:pic>
        <p:nvPicPr>
          <p:cNvPr id="4" name="Рисунок 3" descr="Vereyskiy_OG-Illyustracia-2-Glava-XV-Tri-sme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456384" cy="56166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Левинсон выступает в разных ситуациях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978896" cy="5301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Это уже сложившаяся личность, убеждённый большевик, он всем в отряде казался человеком «особой, правильной породы.» Он знает только дело. Его задача – сохранить отряд как боевую единицу. Здесь он превращается в «силу, стоящую над отрядом».Ради выполнения основной задачи Левинсон не считается ни с чем…</a:t>
            </a:r>
          </a:p>
          <a:p>
            <a:pPr>
              <a:buNone/>
            </a:pPr>
            <a:r>
              <a:rPr lang="ru-RU" b="1" dirty="0" smtClean="0"/>
              <a:t>(Глава 11) </a:t>
            </a:r>
            <a:endParaRPr lang="ru-RU" b="1" dirty="0"/>
          </a:p>
        </p:txBody>
      </p:sp>
      <p:pic>
        <p:nvPicPr>
          <p:cNvPr id="4" name="Picture 5" descr="Глава 06. Левинсон. Метелица на совете партизанского отряда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8640"/>
            <a:ext cx="345638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</a:rPr>
              <a:t> -</a:t>
            </a:r>
            <a:r>
              <a:rPr lang="ru-RU" b="1" dirty="0" smtClean="0">
                <a:solidFill>
                  <a:srgbClr val="C00000"/>
                </a:solidFill>
              </a:rPr>
              <a:t> три проблемные ситуации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ru-RU" b="1" dirty="0" smtClean="0"/>
              <a:t>.История с парнем у реки, когда Левинсон мог пустить в ход оружие</a:t>
            </a:r>
          </a:p>
          <a:p>
            <a:pPr>
              <a:buNone/>
            </a:pPr>
            <a:r>
              <a:rPr lang="ru-RU" b="1" dirty="0" smtClean="0"/>
              <a:t>2. История со семьёй корейца, когда Левинсон забирает последнюю свинью у бедняков.</a:t>
            </a:r>
          </a:p>
          <a:p>
            <a:pPr>
              <a:buNone/>
            </a:pPr>
            <a:r>
              <a:rPr lang="ru-RU" b="1" dirty="0" smtClean="0"/>
              <a:t>3. История с Фроловым, когда Левинсон вместе со </a:t>
            </a:r>
            <a:r>
              <a:rPr lang="ru-RU" b="1" dirty="0" err="1" smtClean="0"/>
              <a:t>Сташинским</a:t>
            </a:r>
            <a:r>
              <a:rPr lang="ru-RU" b="1" dirty="0" smtClean="0"/>
              <a:t> принимает решение отравить раненого Фролова. 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6237288"/>
            <a:ext cx="7740650" cy="3587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sz="2100" b="1" dirty="0"/>
              <a:t>А. Фадеев. Фото 1932 года с дарственной надписью </a:t>
            </a:r>
          </a:p>
          <a:p>
            <a:pPr>
              <a:lnSpc>
                <a:spcPct val="80000"/>
              </a:lnSpc>
            </a:pPr>
            <a:endParaRPr lang="ru-RU" sz="2100" dirty="0"/>
          </a:p>
        </p:txBody>
      </p:sp>
      <p:pic>
        <p:nvPicPr>
          <p:cNvPr id="92164" name="Picture 4" descr="А. Фадеев. Фото 1932 с дарственной надпис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813"/>
            <a:ext cx="3845124" cy="5724525"/>
          </a:xfrm>
          <a:prstGeom prst="rect">
            <a:avLst/>
          </a:prstGeom>
          <a:noFill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755576" y="404813"/>
            <a:ext cx="4320480" cy="54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В очерке </a:t>
            </a:r>
            <a:r>
              <a:rPr lang="ru-RU" sz="2400" b="1" dirty="0">
                <a:solidFill>
                  <a:srgbClr val="C00000"/>
                </a:solidFill>
              </a:rPr>
              <a:t>«Особый коммунистический» (1938) </a:t>
            </a:r>
            <a:r>
              <a:rPr lang="ru-RU" sz="2400" b="1" dirty="0"/>
              <a:t>Фадеев вспоминает, как осенью </a:t>
            </a:r>
            <a:r>
              <a:rPr lang="ru-RU" sz="2400" b="1" dirty="0">
                <a:solidFill>
                  <a:srgbClr val="C00000"/>
                </a:solidFill>
              </a:rPr>
              <a:t>1919  </a:t>
            </a:r>
            <a:r>
              <a:rPr lang="ru-RU" sz="2400" b="1" dirty="0"/>
              <a:t>он  впервые  познакомился  с  отрядом  красных  партизан  на  </a:t>
            </a:r>
            <a:r>
              <a:rPr lang="ru-RU" sz="2400" b="1" dirty="0">
                <a:solidFill>
                  <a:srgbClr val="C00000"/>
                </a:solidFill>
              </a:rPr>
              <a:t>Дальнем  Востоке  </a:t>
            </a:r>
            <a:r>
              <a:rPr lang="ru-RU" sz="2400" b="1" dirty="0"/>
              <a:t>и  с  их  командиром.  Участие  в  боевой  жизни  этого  партизанского  отряда,  непосредственное  общение с бойцами и командиром дали писателю много материала для романа </a:t>
            </a:r>
            <a:r>
              <a:rPr lang="ru-RU" sz="2400" b="1" dirty="0">
                <a:solidFill>
                  <a:srgbClr val="C00000"/>
                </a:solidFill>
              </a:rPr>
              <a:t>«Разгром».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Социалистический гуманизм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Как Левинсон решает эти проблемы? </a:t>
            </a:r>
          </a:p>
          <a:p>
            <a:pPr>
              <a:buNone/>
            </a:pPr>
            <a:r>
              <a:rPr lang="ru-RU" b="1" dirty="0" smtClean="0"/>
              <a:t>В чём заключается понятие «социалистический гуманизм?</a:t>
            </a:r>
          </a:p>
          <a:p>
            <a:pPr>
              <a:buNone/>
            </a:pPr>
            <a:r>
              <a:rPr lang="ru-RU" b="1" dirty="0" smtClean="0"/>
              <a:t>Как вы относитесь к такому решению проблем?</a:t>
            </a:r>
          </a:p>
          <a:p>
            <a:pPr>
              <a:buNone/>
            </a:pPr>
            <a:r>
              <a:rPr lang="ru-RU" b="1" dirty="0" smtClean="0"/>
              <a:t>Как относится автор к решениям Левинсона?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Автор оправдывает Левинсона и даже возвеличивает и романтизирует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15914"/>
            <a:ext cx="3816350" cy="2160738"/>
          </a:xfrm>
        </p:spPr>
        <p:txBody>
          <a:bodyPr>
            <a:normAutofit/>
          </a:bodyPr>
          <a:lstStyle/>
          <a:p>
            <a:r>
              <a:rPr lang="ru-RU" sz="3600" b="1" dirty="0"/>
              <a:t>  </a:t>
            </a:r>
            <a:r>
              <a:rPr lang="en-US" sz="3600" b="1" dirty="0"/>
              <a:t>XVI</a:t>
            </a:r>
            <a:r>
              <a:rPr lang="ru-RU" sz="3600" b="1" dirty="0"/>
              <a:t> глава</a:t>
            </a:r>
            <a:br>
              <a:rPr lang="ru-RU" sz="3600" b="1" dirty="0"/>
            </a:br>
            <a:r>
              <a:rPr lang="ru-RU" sz="3600" b="1" dirty="0"/>
              <a:t>  «Трясина»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4464496" cy="5177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/>
              <a:t>«</a:t>
            </a:r>
            <a:r>
              <a:rPr lang="ru-RU" sz="2600" b="1" dirty="0"/>
              <a:t>И вдруг он  действительно появился среди них, в самом центре людского месива, поднял в руке зажжённый факел, освещавший его мертвенно-бледное бородатое лицо со стиснутыми зубами</a:t>
            </a:r>
            <a:r>
              <a:rPr lang="ru-RU" sz="2600" b="1" dirty="0" smtClean="0"/>
              <a:t>…»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Кого он нам напоминает?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4213" name="Picture 5" descr="Глава 16. Трясина. Художник О. Вере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6496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4968552" cy="55774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/>
              <a:t>Физически слабый и внешне неприметный, Левинсон проходит трудный путь борца за идею, теряя на этом пути близких ему людей, бойцов своего отряда. </a:t>
            </a:r>
          </a:p>
          <a:p>
            <a:pPr>
              <a:buNone/>
            </a:pPr>
            <a:r>
              <a:rPr lang="ru-RU" sz="2800" b="1" dirty="0" smtClean="0"/>
              <a:t>Позиция автора здесь совершенно открытая: он не только сочувствует Левинсону, но возводит его в ранг романтического героя, который, как </a:t>
            </a:r>
            <a:r>
              <a:rPr lang="ru-RU" sz="2800" b="1" dirty="0" err="1" smtClean="0"/>
              <a:t>Данко</a:t>
            </a:r>
            <a:r>
              <a:rPr lang="ru-RU" sz="2800" b="1" dirty="0" smtClean="0"/>
              <a:t>, выводит своих людей из окружения, потеряв при этом большую часть отряда, но выполнив основную задачу.</a:t>
            </a:r>
            <a:endParaRPr lang="ru-RU" sz="2800" b="1" dirty="0"/>
          </a:p>
        </p:txBody>
      </p:sp>
      <p:pic>
        <p:nvPicPr>
          <p:cNvPr id="4" name="Рисунок 3" descr="Vereyskiy_OG-Zastavka-Glava-XVII-Devyatnadz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419872" cy="48384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Судьба Левинсона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Погибают </a:t>
            </a:r>
            <a:r>
              <a:rPr lang="ru-RU" b="1" dirty="0" err="1" smtClean="0"/>
              <a:t>Морозка</a:t>
            </a:r>
            <a:r>
              <a:rPr lang="ru-RU" b="1" dirty="0" smtClean="0"/>
              <a:t>, Метелица, Бакланов и ещё много молодых и не очень партизан. </a:t>
            </a:r>
          </a:p>
          <a:p>
            <a:pPr>
              <a:buNone/>
            </a:pPr>
            <a:r>
              <a:rPr lang="ru-RU" b="1" dirty="0" smtClean="0"/>
              <a:t>Левинсон остаётся жить, «чтобы исполнять свои обязанности».</a:t>
            </a:r>
          </a:p>
          <a:p>
            <a:pPr>
              <a:buNone/>
            </a:pPr>
            <a:r>
              <a:rPr lang="ru-RU" b="1" dirty="0" smtClean="0"/>
              <a:t>Победила идея возможности принесения в жертву одного или не одного </a:t>
            </a:r>
            <a:r>
              <a:rPr lang="ru-RU" b="1" dirty="0" smtClean="0">
                <a:solidFill>
                  <a:srgbClr val="C00000"/>
                </a:solidFill>
              </a:rPr>
              <a:t>ради будущей победы революции и будущего счастья народа</a:t>
            </a: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268760"/>
            <a:ext cx="3384376" cy="2592288"/>
          </a:xfrm>
          <a:prstGeom prst="rect">
            <a:avLst/>
          </a:prstGeom>
        </p:spPr>
      </p:pic>
      <p:pic>
        <p:nvPicPr>
          <p:cNvPr id="5" name="Рисунок 4" descr="Vereyskiy_OG-Zastavka-Glava-X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779912" cy="235391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 роман заканчивается на оптимистической ноте.(гл.17)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5770984" cy="4065315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Нужно было жить и исполнять свои обязанности </a:t>
            </a:r>
          </a:p>
          <a:p>
            <a:endParaRPr lang="ru-RU" dirty="0"/>
          </a:p>
        </p:txBody>
      </p:sp>
      <p:pic>
        <p:nvPicPr>
          <p:cNvPr id="6" name="Picture 6" descr="086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476672"/>
            <a:ext cx="8748464" cy="6381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dirty="0"/>
              <a:t>    </a:t>
            </a:r>
            <a:r>
              <a:rPr lang="ru-RU" sz="2800" b="1" dirty="0"/>
              <a:t>« Разгром»  стал  непременным  атрибутом  перестроечной  критики,  хотя  высокую  оценку  ему  давали  не  только  партийные  издания: «Этот  роман  написан... совсем не по обычному трафарету, по какому  сочиняются и пишутся многими  пролетарскими  писателями  десятки  и  сотни  повестей  и  романов». </a:t>
            </a:r>
          </a:p>
        </p:txBody>
      </p:sp>
      <p:pic>
        <p:nvPicPr>
          <p:cNvPr id="5" name="Рисунок 4" descr="A.Fadeev - Razg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05064"/>
            <a:ext cx="1656184" cy="252028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Рисунок 5" descr="раз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1800200" cy="28083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17032"/>
            <a:ext cx="2952328" cy="295232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2015AB"/>
                </a:solidFill>
              </a:rPr>
              <a:t>Общая характеристика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 основе романа лежат личные впечатления автора </a:t>
            </a:r>
            <a:r>
              <a:rPr lang="ru-RU" b="1" dirty="0" smtClean="0">
                <a:solidFill>
                  <a:srgbClr val="FF0000"/>
                </a:solidFill>
              </a:rPr>
              <a:t>1919</a:t>
            </a:r>
            <a:r>
              <a:rPr lang="ru-RU" b="1" dirty="0" smtClean="0"/>
              <a:t> года, когда он был бойцом партизанского отряда.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 романе </a:t>
            </a:r>
            <a:r>
              <a:rPr lang="ru-RU" b="1" dirty="0" smtClean="0">
                <a:solidFill>
                  <a:srgbClr val="FF0000"/>
                </a:solidFill>
              </a:rPr>
              <a:t>17</a:t>
            </a:r>
            <a:r>
              <a:rPr lang="ru-RU" b="1" dirty="0" smtClean="0"/>
              <a:t> глав, которые можно разделить на </a:t>
            </a: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/>
              <a:t> части: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Стихия массы и её отдельных представителей.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Перевоспитание, отсеивание чуждого революции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Результат этого перевоспитания.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015AB"/>
                </a:solidFill>
              </a:rPr>
              <a:t>Сюжет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Действие происходит в дальневосточной тайге.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 романе рассказывается о разгроме партизанского отряда Левинсона.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Роман правдиво изображает действительность и в то же время передаёт восторженное отношение автора к этой действительности.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 романе нет громких речей и звонких революционных фраз, нет и победоносных сражений с гидрой революции. Есть кровь и пот, раздраженный мат, неприкрашенный быт и гибель отряда.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5" y="404664"/>
            <a:ext cx="8280921" cy="3744416"/>
          </a:xfrm>
        </p:spPr>
        <p:txBody>
          <a:bodyPr>
            <a:noAutofit/>
          </a:bodyPr>
          <a:lstStyle/>
          <a:p>
            <a:r>
              <a:rPr lang="ru-RU" sz="2800" b="1" dirty="0"/>
              <a:t>Автор считал:  </a:t>
            </a:r>
            <a:r>
              <a:rPr lang="ru-RU" sz="2800" b="1" dirty="0" smtClean="0"/>
              <a:t>«…в </a:t>
            </a:r>
            <a:r>
              <a:rPr lang="ru-RU" sz="2800" b="1" dirty="0"/>
              <a:t>гражданской войне происходит отбор человеческого материала, все враждебное сметается революцией, все неспособное к настоящей революционной борьбе,  случайно  попавшее  в  лагерь  революции,  отсеивается,  а  все  поднявшееся  из  подлинных корней  революции,  из  миллионных  масс  народа  закаляется, растет,  развивается  в этой  борьбе.  Происходит огромнейшая  переделка  людей. </a:t>
            </a:r>
            <a:endParaRPr lang="ru-RU" sz="6000" b="1" dirty="0"/>
          </a:p>
        </p:txBody>
      </p:sp>
      <p:pic>
        <p:nvPicPr>
          <p:cNvPr id="102410" name="Picture 10" descr="i_5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3228975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015AB"/>
                </a:solidFill>
              </a:rPr>
              <a:t>Проблемы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46449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1.Проблема перевоспитания человека в огне революционной борьбы.</a:t>
            </a:r>
          </a:p>
          <a:p>
            <a:pPr>
              <a:buNone/>
            </a:pPr>
            <a:r>
              <a:rPr lang="ru-RU" b="1" dirty="0" smtClean="0"/>
              <a:t>2. Проблема социалистического гуманизма.</a:t>
            </a:r>
          </a:p>
          <a:p>
            <a:pPr>
              <a:buNone/>
            </a:pPr>
            <a:r>
              <a:rPr lang="ru-RU" b="1" dirty="0" smtClean="0"/>
              <a:t>3. Проблема роли и места интеллигенции в революционной борьбе.</a:t>
            </a:r>
            <a:endParaRPr lang="ru-RU" b="1" dirty="0"/>
          </a:p>
        </p:txBody>
      </p:sp>
      <p:pic>
        <p:nvPicPr>
          <p:cNvPr id="6" name="Picture 11" descr="Image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608512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015AB"/>
                </a:solidFill>
              </a:rPr>
              <a:t>Герои романа</a:t>
            </a:r>
            <a:endParaRPr lang="ru-RU" b="1" dirty="0">
              <a:solidFill>
                <a:srgbClr val="2015A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Отряд Левинсона – как «</a:t>
            </a:r>
            <a:r>
              <a:rPr lang="ru-RU" b="1" dirty="0" err="1" smtClean="0"/>
              <a:t>ноев</a:t>
            </a:r>
            <a:r>
              <a:rPr lang="ru-RU" b="1" dirty="0" smtClean="0"/>
              <a:t> ковчег», в котором место отводится только достойным, таким, как пастух Метелица, шахтёры Дубов, </a:t>
            </a:r>
            <a:r>
              <a:rPr lang="ru-RU" b="1" dirty="0" err="1" smtClean="0"/>
              <a:t>Морозка</a:t>
            </a:r>
            <a:r>
              <a:rPr lang="ru-RU" b="1" dirty="0" smtClean="0"/>
              <a:t>, помощник Левинсона Бакланов.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А «лишних людей», таких как Чиж, Пика, </a:t>
            </a:r>
            <a:r>
              <a:rPr lang="ru-RU" b="1" dirty="0" err="1" smtClean="0"/>
              <a:t>Мечик</a:t>
            </a:r>
            <a:r>
              <a:rPr lang="ru-RU" b="1" dirty="0" smtClean="0"/>
              <a:t> ,  революция отбрасывает.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Среди всех героев Фадеев выделяет трёх. Это </a:t>
            </a:r>
            <a:r>
              <a:rPr lang="ru-RU" b="1" dirty="0" err="1" smtClean="0">
                <a:solidFill>
                  <a:srgbClr val="C00000"/>
                </a:solidFill>
              </a:rPr>
              <a:t>Морозка</a:t>
            </a:r>
            <a:r>
              <a:rPr lang="ru-RU" b="1" dirty="0" smtClean="0">
                <a:solidFill>
                  <a:srgbClr val="C00000"/>
                </a:solidFill>
              </a:rPr>
              <a:t>, Левинсон, </a:t>
            </a:r>
            <a:r>
              <a:rPr lang="ru-RU" b="1" dirty="0" err="1" smtClean="0">
                <a:solidFill>
                  <a:srgbClr val="C00000"/>
                </a:solidFill>
              </a:rPr>
              <a:t>Мечик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Представляя их, Фадеев стремится соединить традиции изображения героев </a:t>
            </a:r>
            <a:r>
              <a:rPr lang="ru-RU" b="1" dirty="0" smtClean="0">
                <a:solidFill>
                  <a:srgbClr val="C00000"/>
                </a:solidFill>
              </a:rPr>
              <a:t>Л. Толстого и М. Горького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2924175"/>
          </a:xfrm>
        </p:spPr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5536" y="836712"/>
            <a:ext cx="50405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  </a:t>
            </a:r>
            <a:r>
              <a:rPr lang="ru-RU" sz="2800" b="1" dirty="0" err="1">
                <a:solidFill>
                  <a:srgbClr val="C00000"/>
                </a:solidFill>
              </a:rPr>
              <a:t>Морозка</a:t>
            </a:r>
            <a:r>
              <a:rPr lang="ru-RU" sz="2800" b="1" dirty="0">
                <a:solidFill>
                  <a:srgbClr val="C00000"/>
                </a:solidFill>
              </a:rPr>
              <a:t>  (Морозов  Иван) </a:t>
            </a:r>
            <a:r>
              <a:rPr lang="ru-RU" sz="2000" b="1" dirty="0" smtClean="0"/>
              <a:t>—шахтер  </a:t>
            </a:r>
            <a:r>
              <a:rPr lang="ru-RU" sz="2000" b="1" dirty="0"/>
              <a:t>во  втором  поколении.</a:t>
            </a:r>
          </a:p>
          <a:p>
            <a:r>
              <a:rPr lang="ru-RU" sz="2000" b="1" dirty="0"/>
              <a:t>  Герою 27 лет; </a:t>
            </a:r>
            <a:r>
              <a:rPr lang="ru-RU" sz="2000" b="1" dirty="0" smtClean="0"/>
              <a:t> Опишите его внешность.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С </a:t>
            </a:r>
            <a:r>
              <a:rPr lang="ru-RU" sz="2000" b="1" dirty="0"/>
              <a:t>12 лет  </a:t>
            </a:r>
            <a:r>
              <a:rPr lang="ru-RU" sz="2000" b="1" dirty="0" err="1"/>
              <a:t>Морозка</a:t>
            </a:r>
            <a:r>
              <a:rPr lang="ru-RU" sz="2000" b="1" dirty="0"/>
              <a:t> работал  на  шахте,</a:t>
            </a:r>
          </a:p>
          <a:p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«не  искал  новых  путей,  а  шел  старыми, уже выверенными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 тропами».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На </a:t>
            </a:r>
            <a:r>
              <a:rPr lang="ru-RU" sz="2000" b="1" dirty="0"/>
              <a:t>фронте первой мировой войны шесть раз ранен,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  дважды  контужен</a:t>
            </a:r>
            <a:r>
              <a:rPr lang="ru-RU" sz="2000" b="1" dirty="0" smtClean="0"/>
              <a:t>. По  возвращении  с  фронта  женился. </a:t>
            </a:r>
            <a:r>
              <a:rPr lang="ru-RU" sz="2000" b="1" dirty="0" smtClean="0">
                <a:solidFill>
                  <a:srgbClr val="C00000"/>
                </a:solidFill>
              </a:rPr>
              <a:t>«Жизнь  казалась  ему  простой,  немудрящей,  как  кругленький  </a:t>
            </a:r>
            <a:r>
              <a:rPr lang="ru-RU" sz="2000" b="1" dirty="0" err="1" smtClean="0">
                <a:solidFill>
                  <a:srgbClr val="C00000"/>
                </a:solidFill>
              </a:rPr>
              <a:t>муромский</a:t>
            </a:r>
            <a:r>
              <a:rPr lang="ru-RU" sz="2000" b="1" dirty="0" smtClean="0">
                <a:solidFill>
                  <a:srgbClr val="C00000"/>
                </a:solidFill>
              </a:rPr>
              <a:t>  огурец».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В  начале  романа  </a:t>
            </a:r>
            <a:r>
              <a:rPr lang="ru-RU" sz="2000" b="1" dirty="0" err="1" smtClean="0"/>
              <a:t>Морозка</a:t>
            </a:r>
            <a:r>
              <a:rPr lang="ru-RU" sz="2000" b="1" dirty="0" smtClean="0"/>
              <a:t> —  капризный  ординарец  Левинсона,  неохотно  отправляющийся  с  письмом  в партизанский  отряд </a:t>
            </a:r>
            <a:r>
              <a:rPr lang="ru-RU" sz="2000" b="1" dirty="0" err="1" smtClean="0"/>
              <a:t>Шалдыбы</a:t>
            </a:r>
            <a:r>
              <a:rPr lang="ru-RU" sz="2000" b="1" dirty="0" smtClean="0"/>
              <a:t>.</a:t>
            </a: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6" name="Рисунок 5" descr="ороз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656"/>
            <a:ext cx="3312368" cy="46085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 чего начинается перевоспитание </a:t>
            </a:r>
            <a:r>
              <a:rPr lang="ru-RU" b="1" dirty="0" err="1" smtClean="0">
                <a:solidFill>
                  <a:srgbClr val="C00000"/>
                </a:solidFill>
              </a:rPr>
              <a:t>Морозки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1. Сцена суда.</a:t>
            </a:r>
          </a:p>
          <a:p>
            <a:pPr>
              <a:buNone/>
            </a:pPr>
            <a:r>
              <a:rPr lang="ru-RU" b="1" dirty="0" smtClean="0"/>
              <a:t>2. Ревность к «чистенькому </a:t>
            </a:r>
            <a:r>
              <a:rPr lang="ru-RU" b="1" dirty="0" err="1" smtClean="0"/>
              <a:t>Мечику</a:t>
            </a:r>
            <a:r>
              <a:rPr lang="ru-RU" b="1" dirty="0" smtClean="0"/>
              <a:t>».</a:t>
            </a:r>
          </a:p>
          <a:p>
            <a:pPr>
              <a:buNone/>
            </a:pPr>
            <a:r>
              <a:rPr lang="ru-RU" b="1" dirty="0" smtClean="0"/>
              <a:t>3. Подражание Дубову, Гончаренко.</a:t>
            </a:r>
          </a:p>
          <a:p>
            <a:pPr>
              <a:buNone/>
            </a:pPr>
            <a:r>
              <a:rPr lang="ru-RU" b="1" dirty="0" smtClean="0"/>
              <a:t>4. Сцена на переправе.</a:t>
            </a:r>
          </a:p>
          <a:p>
            <a:pPr>
              <a:buNone/>
            </a:pPr>
            <a:r>
              <a:rPr lang="ru-RU" b="1" dirty="0" smtClean="0">
                <a:solidFill>
                  <a:srgbClr val="2015AB"/>
                </a:solidFill>
              </a:rPr>
              <a:t>В </a:t>
            </a:r>
            <a:r>
              <a:rPr lang="ru-RU" b="1" dirty="0" err="1" smtClean="0">
                <a:solidFill>
                  <a:srgbClr val="2015AB"/>
                </a:solidFill>
              </a:rPr>
              <a:t>Морозке</a:t>
            </a:r>
            <a:r>
              <a:rPr lang="ru-RU" b="1" dirty="0" smtClean="0">
                <a:solidFill>
                  <a:srgbClr val="2015AB"/>
                </a:solidFill>
              </a:rPr>
              <a:t> просыпается классовое </a:t>
            </a:r>
            <a:r>
              <a:rPr lang="ru-RU" b="1" dirty="0" err="1" smtClean="0">
                <a:solidFill>
                  <a:srgbClr val="2015AB"/>
                </a:solidFill>
              </a:rPr>
              <a:t>самосознание,чувство</a:t>
            </a:r>
            <a:r>
              <a:rPr lang="ru-RU" b="1" dirty="0" smtClean="0">
                <a:solidFill>
                  <a:srgbClr val="2015AB"/>
                </a:solidFill>
              </a:rPr>
              <a:t> собственного достоинства, стремление походить на настоящих бойцов революции.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1403</Words>
  <Application>Microsoft Office PowerPoint</Application>
  <PresentationFormat>Экран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А.А. Фадеев. Роман «Разгром» 1927год</vt:lpstr>
      <vt:lpstr>Слайд 2</vt:lpstr>
      <vt:lpstr>Общая характеристика</vt:lpstr>
      <vt:lpstr>Сюжет</vt:lpstr>
      <vt:lpstr>Автор считал:  «…в гражданской войне происходит отбор человеческого материала, все враждебное сметается революцией, все неспособное к настоящей революционной борьбе,  случайно  попавшее  в  лагерь  революции,  отсеивается,  а  все  поднявшееся  из  подлинных корней  революции,  из  миллионных  масс  народа  закаляется, растет,  развивается  в этой  борьбе.  Происходит огромнейшая  переделка  людей. </vt:lpstr>
      <vt:lpstr>Проблемы</vt:lpstr>
      <vt:lpstr>Герои романа</vt:lpstr>
      <vt:lpstr>  </vt:lpstr>
      <vt:lpstr>С чего начинается перевоспитание Морозки?</vt:lpstr>
      <vt:lpstr>Гибель Морозки</vt:lpstr>
      <vt:lpstr>Слайд 11</vt:lpstr>
      <vt:lpstr>Слайд 12</vt:lpstr>
      <vt:lpstr>Разочарование Мечика</vt:lpstr>
      <vt:lpstr>Судьба Мечика</vt:lpstr>
      <vt:lpstr>Последний штрих</vt:lpstr>
      <vt:lpstr>Слайд 16</vt:lpstr>
      <vt:lpstr>Слайд 17</vt:lpstr>
      <vt:lpstr>Левинсон выступает в разных ситуациях</vt:lpstr>
      <vt:lpstr>ХI глава - три проблемные ситуации</vt:lpstr>
      <vt:lpstr>Социалистический гуманизм</vt:lpstr>
      <vt:lpstr>  XVI глава   «Трясина»</vt:lpstr>
      <vt:lpstr>Слайд 22</vt:lpstr>
      <vt:lpstr>Судьба Левинсона</vt:lpstr>
      <vt:lpstr>Но роман заканчивается на оптимистической ноте.(гл.17) 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А.А. Фадеев. Роман «Разгром»</dc:title>
  <dc:creator>Людмила</dc:creator>
  <cp:lastModifiedBy>Людмила</cp:lastModifiedBy>
  <cp:revision>20</cp:revision>
  <dcterms:created xsi:type="dcterms:W3CDTF">2013-12-24T16:06:05Z</dcterms:created>
  <dcterms:modified xsi:type="dcterms:W3CDTF">2015-12-25T21:27:08Z</dcterms:modified>
</cp:coreProperties>
</file>