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FF99CC"/>
    <a:srgbClr val="CCFF99"/>
    <a:srgbClr val="CCFFCC"/>
    <a:srgbClr val="003300"/>
    <a:srgbClr val="99FF66"/>
    <a:srgbClr val="FF999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2" d="100"/>
          <a:sy n="52" d="100"/>
        </p:scale>
        <p:origin x="-2274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4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D497-4788-45F0-9058-6A20C6AE443E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88DC-27E8-4127-AB5B-7BF99C5BD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D497-4788-45F0-9058-6A20C6AE443E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88DC-27E8-4127-AB5B-7BF99C5BD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80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D497-4788-45F0-9058-6A20C6AE443E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88DC-27E8-4127-AB5B-7BF99C5BD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D497-4788-45F0-9058-6A20C6AE443E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88DC-27E8-4127-AB5B-7BF99C5BD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5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D497-4788-45F0-9058-6A20C6AE443E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88DC-27E8-4127-AB5B-7BF99C5BD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D497-4788-45F0-9058-6A20C6AE443E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88DC-27E8-4127-AB5B-7BF99C5BD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4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4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D497-4788-45F0-9058-6A20C6AE443E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88DC-27E8-4127-AB5B-7BF99C5BD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D497-4788-45F0-9058-6A20C6AE443E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88DC-27E8-4127-AB5B-7BF99C5BD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D497-4788-45F0-9058-6A20C6AE443E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88DC-27E8-4127-AB5B-7BF99C5BD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5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2" y="364074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5" y="1913474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D497-4788-45F0-9058-6A20C6AE443E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88DC-27E8-4127-AB5B-7BF99C5BD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D497-4788-45F0-9058-6A20C6AE443E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88DC-27E8-4127-AB5B-7BF99C5BD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8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5D497-4788-45F0-9058-6A20C6AE443E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41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588DC-27E8-4127-AB5B-7BF99C5BD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467544"/>
            <a:ext cx="5829300" cy="2880320"/>
          </a:xfrm>
        </p:spPr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Словесные забавы</a:t>
            </a:r>
            <a:br>
              <a:rPr lang="ru-RU" sz="7200" b="1" i="1" dirty="0" smtClean="0">
                <a:solidFill>
                  <a:srgbClr val="FF0000"/>
                </a:solidFill>
              </a:rPr>
            </a:b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9040" y="7020272"/>
            <a:ext cx="2664296" cy="172819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Из опыта работы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в</a:t>
            </a:r>
            <a:r>
              <a:rPr lang="ru-RU" sz="2400" dirty="0" smtClean="0">
                <a:solidFill>
                  <a:schemeClr val="tx1"/>
                </a:solidFill>
              </a:rPr>
              <a:t>оспитателя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ДОУ № 2</a:t>
            </a:r>
          </a:p>
          <a:p>
            <a:pPr algn="l"/>
            <a:r>
              <a:rPr lang="ru-RU" sz="2400" dirty="0" err="1" smtClean="0">
                <a:solidFill>
                  <a:schemeClr val="tx1"/>
                </a:solidFill>
              </a:rPr>
              <a:t>Протопоповой</a:t>
            </a:r>
            <a:r>
              <a:rPr lang="ru-RU" sz="2400" dirty="0" smtClean="0">
                <a:solidFill>
                  <a:schemeClr val="tx1"/>
                </a:solidFill>
              </a:rPr>
              <a:t> К.В.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3554" name="Picture 2" descr="C:\Users\Kira\Documents\670193qb0kidfjb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2627784"/>
            <a:ext cx="532859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890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4900" b="1" i="1" dirty="0" smtClean="0">
                <a:solidFill>
                  <a:srgbClr val="FF0000"/>
                </a:solidFill>
              </a:rPr>
              <a:t>Словесные </a:t>
            </a:r>
            <a:r>
              <a:rPr lang="ru-RU" sz="4900" b="1" i="1" dirty="0" smtClean="0">
                <a:solidFill>
                  <a:srgbClr val="FF0000"/>
                </a:solidFill>
              </a:rPr>
              <a:t>забавы</a:t>
            </a:r>
            <a:br>
              <a:rPr lang="ru-RU" sz="4900" b="1" i="1" dirty="0" smtClean="0">
                <a:solidFill>
                  <a:srgbClr val="FF0000"/>
                </a:solidFill>
              </a:rPr>
            </a:br>
            <a:r>
              <a:rPr lang="ru-RU" sz="4900" i="1" dirty="0" smtClean="0">
                <a:solidFill>
                  <a:srgbClr val="FF0000"/>
                </a:solidFill>
              </a:rPr>
              <a:t/>
            </a:r>
            <a:br>
              <a:rPr lang="ru-RU" sz="4900" i="1" dirty="0" smtClean="0">
                <a:solidFill>
                  <a:srgbClr val="FF0000"/>
                </a:solidFill>
              </a:rPr>
            </a:br>
            <a:endParaRPr lang="ru-RU" sz="4900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6672" y="1322016"/>
          <a:ext cx="5958407" cy="7210424"/>
        </p:xfrm>
        <a:graphic>
          <a:graphicData uri="http://schemas.openxmlformats.org/drawingml/2006/table">
            <a:tbl>
              <a:tblPr/>
              <a:tblGrid>
                <a:gridCol w="3626856"/>
                <a:gridCol w="2331551"/>
              </a:tblGrid>
              <a:tr h="191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Стринцы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лицинцы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 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Летели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голубинцы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Гокон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вокон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 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Гикинь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выкинь!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CC">
                            <a:shade val="30000"/>
                            <a:satMod val="115000"/>
                          </a:srgbClr>
                        </a:gs>
                        <a:gs pos="50000">
                          <a:srgbClr val="CCFFCC">
                            <a:shade val="67500"/>
                            <a:satMod val="115000"/>
                          </a:srgbClr>
                        </a:gs>
                        <a:gs pos="100000">
                          <a:srgbClr val="CCFF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 словом "выкинь" выбрасывают вперед палец.</a:t>
                      </a:r>
                      <a:endParaRPr lang="ru-RU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CC">
                            <a:shade val="30000"/>
                            <a:satMod val="115000"/>
                          </a:srgbClr>
                        </a:gs>
                        <a:gs pos="50000">
                          <a:srgbClr val="CCFFCC">
                            <a:shade val="67500"/>
                            <a:satMod val="115000"/>
                          </a:srgbClr>
                        </a:gs>
                        <a:gs pos="100000">
                          <a:srgbClr val="CCFF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191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Чикенчики-пикенчики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Летели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голубенчики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Чикин-пикин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Пальчик-выкин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CC">
                            <a:shade val="30000"/>
                            <a:satMod val="115000"/>
                          </a:srgbClr>
                        </a:gs>
                        <a:gs pos="50000">
                          <a:srgbClr val="CCFFCC">
                            <a:shade val="67500"/>
                            <a:satMod val="115000"/>
                          </a:srgbClr>
                        </a:gs>
                        <a:gs pos="100000">
                          <a:srgbClr val="CCFF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Хлопают руками, приговаривая: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CC">
                            <a:shade val="30000"/>
                            <a:satMod val="115000"/>
                          </a:srgbClr>
                        </a:gs>
                        <a:gs pos="50000">
                          <a:srgbClr val="CCFFCC">
                            <a:shade val="67500"/>
                            <a:satMod val="115000"/>
                          </a:srgbClr>
                        </a:gs>
                        <a:gs pos="100000">
                          <a:srgbClr val="CCFF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3378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Гоп-цоп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гоп-цоп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Сайда,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брайда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рита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Умалайда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брайда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рита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Умачики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брики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рики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Умалайда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гоп-цоп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Гоп-цоп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CC">
                            <a:shade val="30000"/>
                            <a:satMod val="115000"/>
                          </a:srgbClr>
                        </a:gs>
                        <a:gs pos="50000">
                          <a:srgbClr val="CCFFCC">
                            <a:shade val="67500"/>
                            <a:satMod val="115000"/>
                          </a:srgbClr>
                        </a:gs>
                        <a:gs pos="100000">
                          <a:srgbClr val="CCFF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CC">
                            <a:shade val="30000"/>
                            <a:satMod val="115000"/>
                          </a:srgbClr>
                        </a:gs>
                        <a:gs pos="50000">
                          <a:srgbClr val="CCFFCC">
                            <a:shade val="67500"/>
                            <a:satMod val="115000"/>
                          </a:srgbClr>
                        </a:gs>
                        <a:gs pos="100000">
                          <a:srgbClr val="CCFF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Скороговорки для развития речи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979712"/>
            <a:ext cx="6172200" cy="6188513"/>
          </a:xfrm>
        </p:spPr>
        <p:txBody>
          <a:bodyPr>
            <a:normAutofit fontScale="55000" lnSpcReduction="20000"/>
          </a:bodyPr>
          <a:lstStyle/>
          <a:p>
            <a:pPr marL="180000" indent="342900" algn="just" fontAlgn="t">
              <a:lnSpc>
                <a:spcPct val="120000"/>
              </a:lnSpc>
              <a:buNone/>
            </a:pPr>
            <a:r>
              <a:rPr lang="ru-RU" b="1" dirty="0" smtClean="0"/>
              <a:t>Скороговорки</a:t>
            </a:r>
            <a:r>
              <a:rPr lang="ru-RU" dirty="0" smtClean="0"/>
              <a:t> – это несложный, ритмичный, часто шуточный текст, построенный на сочетании звуков, которые затрудняют быстрое произнесение слов.</a:t>
            </a:r>
          </a:p>
          <a:p>
            <a:pPr marL="180000" indent="342900" algn="just">
              <a:lnSpc>
                <a:spcPct val="120000"/>
              </a:lnSpc>
              <a:buNone/>
            </a:pPr>
            <a:r>
              <a:rPr lang="ru-RU" dirty="0" smtClean="0"/>
              <a:t>Дети очень любят скороговорки, поэтому, развивая речь ребенка, их надо применять как можно чаще. Скороговорки можно произносить в разных темпах: медленном, умеренном и очень быстром. Чтобы речь развивалась, надо следить за четкостью произношения каждого звука.</a:t>
            </a:r>
          </a:p>
          <a:p>
            <a:pPr marL="180000" indent="342900" algn="just">
              <a:lnSpc>
                <a:spcPct val="120000"/>
              </a:lnSpc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Скороговорки, содержащие простые для произношения звуки</a:t>
            </a:r>
            <a:br>
              <a:rPr lang="ru-RU" b="1" dirty="0" smtClean="0"/>
            </a:br>
            <a:endParaRPr lang="ru-RU" b="1" dirty="0" smtClean="0"/>
          </a:p>
          <a:p>
            <a:pPr marL="180000" indent="0">
              <a:lnSpc>
                <a:spcPct val="120000"/>
              </a:lnSpc>
              <a:buNone/>
            </a:pPr>
            <a:r>
              <a:rPr lang="ru-RU" dirty="0" smtClean="0"/>
              <a:t>Дима дарит Дине дыни,</a:t>
            </a:r>
            <a:br>
              <a:rPr lang="ru-RU" dirty="0" smtClean="0"/>
            </a:br>
            <a:r>
              <a:rPr lang="ru-RU" dirty="0" smtClean="0"/>
              <a:t>Дыни Дима дарит Дине.</a:t>
            </a:r>
          </a:p>
          <a:p>
            <a:pPr marL="180000" indent="0">
              <a:lnSpc>
                <a:spcPct val="120000"/>
              </a:lnSpc>
              <a:buNone/>
            </a:pPr>
            <a:endParaRPr lang="ru-RU" dirty="0" smtClean="0"/>
          </a:p>
          <a:p>
            <a:pPr marL="180000" indent="0">
              <a:lnSpc>
                <a:spcPct val="120000"/>
              </a:lnSpc>
              <a:buNone/>
            </a:pPr>
            <a:r>
              <a:rPr lang="ru-RU" dirty="0" smtClean="0"/>
              <a:t>До города дорога в гору,</a:t>
            </a:r>
            <a:br>
              <a:rPr lang="ru-RU" dirty="0" smtClean="0"/>
            </a:br>
            <a:r>
              <a:rPr lang="ru-RU" dirty="0" smtClean="0"/>
              <a:t>От города - с горы.</a:t>
            </a:r>
          </a:p>
          <a:p>
            <a:pPr marL="180000" indent="0">
              <a:lnSpc>
                <a:spcPct val="120000"/>
              </a:lnSpc>
              <a:buNone/>
            </a:pPr>
            <a:endParaRPr lang="ru-RU" dirty="0" smtClean="0"/>
          </a:p>
          <a:p>
            <a:pPr marL="180000" indent="0">
              <a:lnSpc>
                <a:spcPct val="120000"/>
              </a:lnSpc>
              <a:buNone/>
            </a:pPr>
            <a:r>
              <a:rPr lang="ru-RU" dirty="0" smtClean="0"/>
              <a:t>Булку, баранку, батон и буханку</a:t>
            </a:r>
            <a:br>
              <a:rPr lang="ru-RU" dirty="0" smtClean="0"/>
            </a:br>
            <a:r>
              <a:rPr lang="ru-RU" dirty="0" smtClean="0"/>
              <a:t>Пекарь испек спозаранку.</a:t>
            </a:r>
            <a:endParaRPr lang="ru-RU" dirty="0"/>
          </a:p>
        </p:txBody>
      </p:sp>
      <p:pic>
        <p:nvPicPr>
          <p:cNvPr id="24578" name="Picture 2" descr="C:\Users\Kira\Documents\скороговор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3056" y="5364089"/>
            <a:ext cx="244827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094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Театрализованные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043608"/>
            <a:ext cx="6172200" cy="7124617"/>
          </a:xfrm>
        </p:spPr>
        <p:txBody>
          <a:bodyPr>
            <a:normAutofit fontScale="62500" lnSpcReduction="20000"/>
          </a:bodyPr>
          <a:lstStyle/>
          <a:p>
            <a:pPr marL="72000" indent="342900" algn="just">
              <a:lnSpc>
                <a:spcPct val="120000"/>
              </a:lnSpc>
              <a:buNone/>
            </a:pPr>
            <a:r>
              <a:rPr lang="ru-RU" dirty="0" smtClean="0"/>
              <a:t>Театрализованные игры  активизируют мышление детей, тренируют память и образное восприятие, развивают воображение и фантазию, совершенствуют речь.</a:t>
            </a:r>
          </a:p>
          <a:p>
            <a:pPr marL="72000" indent="342900" algn="just">
              <a:lnSpc>
                <a:spcPct val="120000"/>
              </a:lnSpc>
              <a:buNone/>
            </a:pPr>
            <a:r>
              <a:rPr lang="ru-RU" dirty="0" smtClean="0"/>
              <a:t>Театрализованные игры можно разделить на две основные группы: </a:t>
            </a:r>
          </a:p>
          <a:p>
            <a:pPr marL="72000" lvl="0" indent="342900" algn="just">
              <a:lnSpc>
                <a:spcPct val="120000"/>
              </a:lnSpc>
              <a:buNone/>
            </a:pPr>
            <a:r>
              <a:rPr lang="ru-RU" b="1" dirty="0" smtClean="0"/>
              <a:t>1. Драматизации</a:t>
            </a:r>
            <a:r>
              <a:rPr lang="ru-RU" dirty="0" smtClean="0"/>
              <a:t>: </a:t>
            </a:r>
          </a:p>
          <a:p>
            <a:pPr marL="72000" indent="342900" algn="just">
              <a:lnSpc>
                <a:spcPct val="120000"/>
              </a:lnSpc>
              <a:buNone/>
            </a:pPr>
            <a:r>
              <a:rPr lang="ru-RU" dirty="0" smtClean="0"/>
              <a:t>- игры-имитации образов животных, людей, литературных персонажей;</a:t>
            </a:r>
          </a:p>
          <a:p>
            <a:pPr marL="72000" indent="342900" algn="just">
              <a:lnSpc>
                <a:spcPct val="120000"/>
              </a:lnSpc>
              <a:buNone/>
            </a:pPr>
            <a:r>
              <a:rPr lang="ru-RU" dirty="0" smtClean="0"/>
              <a:t>- ролевые диалоги на основе текста;</a:t>
            </a:r>
          </a:p>
          <a:p>
            <a:pPr marL="72000" indent="342900" algn="just">
              <a:lnSpc>
                <a:spcPct val="120000"/>
              </a:lnSpc>
              <a:buNone/>
            </a:pPr>
            <a:r>
              <a:rPr lang="ru-RU" dirty="0" smtClean="0"/>
              <a:t>- инсценировки произведений;</a:t>
            </a:r>
          </a:p>
          <a:p>
            <a:pPr marL="72000" indent="342900" algn="just">
              <a:lnSpc>
                <a:spcPct val="120000"/>
              </a:lnSpc>
              <a:buNone/>
            </a:pPr>
            <a:r>
              <a:rPr lang="ru-RU" dirty="0" smtClean="0"/>
              <a:t>- постановки спектаклей по одному или нескольким произведениям;</a:t>
            </a:r>
          </a:p>
          <a:p>
            <a:pPr marL="72000" indent="342900" algn="just">
              <a:lnSpc>
                <a:spcPct val="120000"/>
              </a:lnSpc>
              <a:buNone/>
            </a:pPr>
            <a:r>
              <a:rPr lang="ru-RU" dirty="0" smtClean="0"/>
              <a:t>- игры-импровизации с разыгрыванием сюжета (или нескольких сюжетов) без предварительной подготовки.</a:t>
            </a:r>
          </a:p>
          <a:p>
            <a:pPr marL="72000" indent="342900" algn="just">
              <a:lnSpc>
                <a:spcPct val="120000"/>
              </a:lnSpc>
              <a:buNone/>
            </a:pPr>
            <a:r>
              <a:rPr lang="ru-RU" b="1" dirty="0" smtClean="0"/>
              <a:t>2. Режиссерские</a:t>
            </a:r>
            <a:r>
              <a:rPr lang="ru-RU" dirty="0" smtClean="0"/>
              <a:t> - артистами являются игрушки или их заместители, а ребенок, организуя деятельность как «сценарист и режиссер», управляет «артистами».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err="1" smtClean="0"/>
              <a:t>Би-ба-бо</a:t>
            </a:r>
            <a:r>
              <a:rPr lang="ru-RU" b="1" dirty="0" smtClean="0"/>
              <a:t>          Плоскостной</a:t>
            </a:r>
            <a:br>
              <a:rPr lang="ru-RU" b="1" dirty="0" smtClean="0"/>
            </a:br>
            <a:r>
              <a:rPr lang="ru-RU" b="1" dirty="0" smtClean="0"/>
              <a:t>                                 театр           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Picture 2" descr="C:\Users\Kira\Documents\бибабо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2627784"/>
            <a:ext cx="2952328" cy="3384376"/>
          </a:xfrm>
          <a:prstGeom prst="rect">
            <a:avLst/>
          </a:prstGeom>
          <a:noFill/>
        </p:spPr>
      </p:pic>
      <p:pic>
        <p:nvPicPr>
          <p:cNvPr id="27650" name="Picture 2" descr="C:\Users\Kira\Documents\пл. теа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048" y="2699792"/>
            <a:ext cx="2736304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6184"/>
            <a:ext cx="6515100" cy="1524000"/>
          </a:xfrm>
        </p:spPr>
        <p:txBody>
          <a:bodyPr/>
          <a:lstStyle/>
          <a:p>
            <a:r>
              <a:rPr lang="ru-RU" dirty="0" smtClean="0"/>
              <a:t>Теневой театр      Силуэты</a:t>
            </a:r>
            <a:endParaRPr lang="ru-RU" dirty="0"/>
          </a:p>
        </p:txBody>
      </p:sp>
      <p:pic>
        <p:nvPicPr>
          <p:cNvPr id="26627" name="Picture 3" descr="C:\Users\Kira\Documents\силуе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1048" y="2915816"/>
            <a:ext cx="2664296" cy="3888432"/>
          </a:xfrm>
          <a:prstGeom prst="rect">
            <a:avLst/>
          </a:prstGeom>
          <a:noFill/>
        </p:spPr>
      </p:pic>
      <p:pic>
        <p:nvPicPr>
          <p:cNvPr id="26628" name="Picture 4" descr="C:\Users\Kira\Documents\т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2843809"/>
            <a:ext cx="3243833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3746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Пальчиковые игры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331640"/>
            <a:ext cx="6172200" cy="6836585"/>
          </a:xfrm>
        </p:spPr>
        <p:txBody>
          <a:bodyPr>
            <a:normAutofit/>
          </a:bodyPr>
          <a:lstStyle/>
          <a:p>
            <a:pPr marL="180000" indent="342900" algn="just">
              <a:lnSpc>
                <a:spcPct val="110000"/>
              </a:lnSpc>
              <a:buNone/>
            </a:pPr>
            <a:r>
              <a:rPr lang="ru-RU" sz="2200" b="1" dirty="0" smtClean="0"/>
              <a:t>Пальчиковые игры </a:t>
            </a:r>
            <a:r>
              <a:rPr lang="ru-RU" sz="2200" dirty="0" smtClean="0"/>
              <a:t>дают возможность играть с малышами, радовать их и, вместе с тем развивать речь и мелкую моторику. Благодаря таким играм ребёнок получает разнообразные сенсорные впечатления, у него развивается внимательность и способность сосредотачиваться. Такие игры формируют добрые взаимоотношения между детьми, а также между взрослым и ребёнком.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http://dsov8usinsc.ucoz.ru/_nw/0/401517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4860032"/>
            <a:ext cx="55446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654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Пять утят </a:t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2900" y="971600"/>
          <a:ext cx="6172200" cy="504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/>
                <a:gridCol w="3086100"/>
              </a:tblGrid>
              <a:tr h="2016224"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Пять утят плывут вперёд,</a:t>
                      </a:r>
                      <a:br>
                        <a:rPr lang="ru-RU" sz="16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 берегу их мама ждёт,</a:t>
                      </a:r>
                      <a:endParaRPr lang="ru-RU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66">
                            <a:shade val="30000"/>
                            <a:satMod val="115000"/>
                          </a:srgbClr>
                        </a:gs>
                        <a:gs pos="50000">
                          <a:srgbClr val="FFFF66">
                            <a:shade val="67500"/>
                            <a:satMod val="115000"/>
                          </a:srgbClr>
                        </a:gs>
                        <a:gs pos="100000">
                          <a:srgbClr val="FFFF66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Одна из рук - "мама утка" - стоит на столе, опираясь на локоть. Пальцы сложены щепоткой. Вторая рука - утята. Выполняем волнообразные движения по направлению к "утке". Количество разогнутых пальцев соответствует количеству утят</a:t>
                      </a:r>
                      <a:endParaRPr lang="ru-RU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66">
                            <a:shade val="30000"/>
                            <a:satMod val="115000"/>
                          </a:srgbClr>
                        </a:gs>
                        <a:gs pos="50000">
                          <a:srgbClr val="FFFF66">
                            <a:shade val="67500"/>
                            <a:satMod val="115000"/>
                          </a:srgbClr>
                        </a:gs>
                        <a:gs pos="100000">
                          <a:srgbClr val="FFFF66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 только четверо утят</a:t>
                      </a:r>
                      <a:br>
                        <a:rPr lang="ru-RU" sz="1600" b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Вернулись к мамочке назад.</a:t>
                      </a:r>
                      <a:endParaRPr lang="ru-RU" sz="16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66">
                            <a:shade val="30000"/>
                            <a:satMod val="115000"/>
                          </a:srgbClr>
                        </a:gs>
                        <a:gs pos="50000">
                          <a:srgbClr val="FFFF66">
                            <a:shade val="67500"/>
                            <a:satMod val="115000"/>
                          </a:srgbClr>
                        </a:gs>
                        <a:gs pos="100000">
                          <a:srgbClr val="FFFF66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(постепенно пальцы загибаются)</a:t>
                      </a:r>
                      <a:endParaRPr lang="ru-RU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66">
                            <a:shade val="30000"/>
                            <a:satMod val="115000"/>
                          </a:srgbClr>
                        </a:gs>
                        <a:gs pos="50000">
                          <a:srgbClr val="FFFF66">
                            <a:shade val="67500"/>
                            <a:satMod val="115000"/>
                          </a:srgbClr>
                        </a:gs>
                        <a:gs pos="100000">
                          <a:srgbClr val="FFFF66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Четверо утят плывут...</a:t>
                      </a:r>
                      <a:br>
                        <a:rPr lang="ru-RU" sz="1600" b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Трое утят плывут...</a:t>
                      </a:r>
                      <a:br>
                        <a:rPr lang="ru-RU" sz="1600" b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Двое утят плывут...</a:t>
                      </a:r>
                      <a:br>
                        <a:rPr lang="ru-RU" sz="1600" b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Вот один плывёт вперёд,</a:t>
                      </a:r>
                      <a:br>
                        <a:rPr lang="ru-RU" sz="1600" b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 берегу его мама ждёт,</a:t>
                      </a:r>
                      <a:endParaRPr lang="ru-RU" sz="16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66">
                            <a:shade val="30000"/>
                            <a:satMod val="115000"/>
                          </a:srgbClr>
                        </a:gs>
                        <a:gs pos="50000">
                          <a:srgbClr val="FFFF66">
                            <a:shade val="67500"/>
                            <a:satMod val="115000"/>
                          </a:srgbClr>
                        </a:gs>
                        <a:gs pos="100000">
                          <a:srgbClr val="FFFF66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 слова "На берегу их мама ждёт" "киваем" кистью руки ("мамой-уткой").</a:t>
                      </a:r>
                      <a:endParaRPr lang="ru-RU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66">
                            <a:shade val="30000"/>
                            <a:satMod val="115000"/>
                          </a:srgbClr>
                        </a:gs>
                        <a:gs pos="50000">
                          <a:srgbClr val="FFFF66">
                            <a:shade val="67500"/>
                            <a:satMod val="115000"/>
                          </a:srgbClr>
                        </a:gs>
                        <a:gs pos="100000">
                          <a:srgbClr val="FFFF66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 сразу пятеро утят</a:t>
                      </a:r>
                      <a:br>
                        <a:rPr lang="ru-RU" sz="1600" b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Вернулись к мамочке назад.</a:t>
                      </a:r>
                      <a:endParaRPr lang="ru-RU" sz="16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66">
                            <a:shade val="30000"/>
                            <a:satMod val="115000"/>
                          </a:srgbClr>
                        </a:gs>
                        <a:gs pos="50000">
                          <a:srgbClr val="FFFF66">
                            <a:shade val="67500"/>
                            <a:satMod val="115000"/>
                          </a:srgbClr>
                        </a:gs>
                        <a:gs pos="100000">
                          <a:srgbClr val="FFFF66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66">
                            <a:shade val="30000"/>
                            <a:satMod val="115000"/>
                          </a:srgbClr>
                        </a:gs>
                        <a:gs pos="50000">
                          <a:srgbClr val="FFFF66">
                            <a:shade val="67500"/>
                            <a:satMod val="115000"/>
                          </a:srgbClr>
                        </a:gs>
                        <a:gs pos="100000">
                          <a:srgbClr val="FFFF66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28673" name="Picture 1" descr="C:\Users\Kira\Documents\утя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728" y="6156176"/>
            <a:ext cx="482453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49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Поросята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115616"/>
            <a:ext cx="6172200" cy="7052609"/>
          </a:xfrm>
        </p:spPr>
        <p:txBody>
          <a:bodyPr/>
          <a:lstStyle/>
          <a:p>
            <a:pPr marL="180000" indent="342900">
              <a:buNone/>
            </a:pPr>
            <a:r>
              <a:rPr lang="ru-RU" sz="2000" dirty="0" smtClean="0"/>
              <a:t>Пальцы рук растопырены; поочередно "идём" по столику или </a:t>
            </a:r>
            <a:r>
              <a:rPr lang="ru-RU" sz="2000" dirty="0" err="1" smtClean="0"/>
              <a:t>коленочкам</a:t>
            </a:r>
            <a:r>
              <a:rPr lang="ru-RU" sz="2000" dirty="0" smtClean="0"/>
              <a:t> каждым из пальчиков. </a:t>
            </a:r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48680" y="1979712"/>
          <a:ext cx="5904656" cy="4204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347"/>
                <a:gridCol w="1954309"/>
              </a:tblGrid>
              <a:tr h="504056"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Этот толстый поросёнок целый день хвостом вилял,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Мизинцы</a:t>
                      </a:r>
                      <a:endParaRPr lang="ru-RU" sz="11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11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4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Этот толстый поросёнок спинку об забор чесал.</a:t>
                      </a:r>
                      <a:endParaRPr lang="ru-RU" sz="11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Безымянные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291437"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Ля-ля-ля-ля, лю-лю-лю, поросяток я люблю </a:t>
                      </a:r>
                      <a:endParaRPr lang="ru-RU" sz="11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Фонарики</a:t>
                      </a:r>
                      <a:endParaRPr lang="ru-RU" sz="11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11283"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Ля-ля-ля-ля, лю-лю-лю, поросяток я люблю</a:t>
                      </a:r>
                      <a:endParaRPr lang="ru-RU" sz="11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Сжимаем и разжимаем кулачки</a:t>
                      </a:r>
                      <a:endParaRPr lang="ru-RU" sz="11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38957"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Этот толстый поросёнок носом землю ковырял,</a:t>
                      </a:r>
                      <a:endParaRPr lang="ru-RU" sz="11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Средние</a:t>
                      </a:r>
                      <a:endParaRPr lang="ru-RU" sz="11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09178"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Этот толстый поросёнок что-то сам нарисовал.</a:t>
                      </a:r>
                      <a:endParaRPr lang="ru-RU" sz="11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Указательные</a:t>
                      </a:r>
                      <a:endParaRPr lang="ru-RU" sz="11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11283"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Ля-ля-ля-ля, лю-лю-лю, поросяток я люблю</a:t>
                      </a:r>
                      <a:endParaRPr lang="ru-RU" sz="11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Сжимаем и разжимаем кулачки</a:t>
                      </a:r>
                      <a:endParaRPr lang="ru-RU" sz="11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38957"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Этот толстый поросёнок - лежебока и нахал, </a:t>
                      </a:r>
                      <a:endParaRPr lang="ru-RU" sz="11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Большие</a:t>
                      </a:r>
                      <a:endParaRPr lang="ru-RU" sz="11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887697"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Захотел спать в серединке и всех братьев растолкал.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Руку сжимаем в кулак, большой палец зажимаем внутрь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31746" name="Picture 2" descr="C:\Users\Kira\Documents\порося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36" y="6300192"/>
            <a:ext cx="482453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Народные игры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187624"/>
            <a:ext cx="6172200" cy="6980601"/>
          </a:xfrm>
        </p:spPr>
        <p:txBody>
          <a:bodyPr>
            <a:normAutofit/>
          </a:bodyPr>
          <a:lstStyle/>
          <a:p>
            <a:pPr marL="180000" indent="342900" algn="just">
              <a:lnSpc>
                <a:spcPct val="120000"/>
              </a:lnSpc>
              <a:buNone/>
            </a:pPr>
            <a:r>
              <a:rPr lang="ru-RU" sz="1800" dirty="0" smtClean="0"/>
              <a:t>Привлекательным моментом организации народных игр в системе дошкольного образования становится то, что они не требуют специального игрового оборудования. Целью многих игр является реализация развлекательной функции: шутки с придумыванием нелепиц, словесных каламбуров, со смешными движениями и жестами. Шуткам и юмору, характерным для них, присуща безобидность. Они-то и определяют педагогическую ценность </a:t>
            </a:r>
            <a:r>
              <a:rPr lang="ru-RU" sz="1800" b="1" dirty="0" smtClean="0"/>
              <a:t>народных игр для детей</a:t>
            </a:r>
            <a:r>
              <a:rPr lang="ru-RU" sz="1800" dirty="0" smtClean="0"/>
              <a:t>.</a:t>
            </a:r>
          </a:p>
          <a:p>
            <a:pPr marL="180000" indent="342900" algn="just">
              <a:lnSpc>
                <a:spcPct val="120000"/>
              </a:lnSpc>
              <a:buNone/>
            </a:pPr>
            <a:r>
              <a:rPr lang="ru-RU" sz="1800" dirty="0" smtClean="0"/>
              <a:t>Доброжелательный смех взрослых, товарищей, участвующих в игре, действует на ребёнка сильнее, чем наказания или замечания.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2770" name="Picture 2" descr="C:\Users\Kira\Documents\нароные иг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9" y="5436096"/>
            <a:ext cx="576064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21440"/>
          </a:xfrm>
        </p:spPr>
        <p:txBody>
          <a:bodyPr/>
          <a:lstStyle/>
          <a:p>
            <a:r>
              <a:rPr lang="ru-RU" b="1" dirty="0" smtClean="0"/>
              <a:t>Мышка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42900" y="1331640"/>
          <a:ext cx="6172200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/>
                <a:gridCol w="3086100"/>
              </a:tblGrid>
              <a:tr h="2016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  <a:p>
                      <a:pPr marL="1333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Мышка, мышка, серая кубышка, Продай теремок, продай невысок! Раз, два, три — купи!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CCFF99">
                            <a:shade val="30000"/>
                            <a:satMod val="115000"/>
                          </a:srgbClr>
                        </a:gs>
                        <a:gs pos="50000">
                          <a:srgbClr val="CCFF99">
                            <a:shade val="67500"/>
                            <a:satMod val="115000"/>
                          </a:srgbClr>
                        </a:gs>
                        <a:gs pos="100000">
                          <a:srgbClr val="CCFF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Играющие сидят на стульях, которые поставлены по кругу. «Мышка» бегает вокруг играю­щих. После слов «Раз, два, три — купи!» играющие пересаживаются на соседний стульчик, а «мышка» должна успеть занять себе место. Кому не хватило стула, тот — «мышка».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CCFF99">
                            <a:shade val="30000"/>
                            <a:satMod val="115000"/>
                          </a:srgbClr>
                        </a:gs>
                        <a:gs pos="50000">
                          <a:srgbClr val="CCFF99">
                            <a:shade val="67500"/>
                            <a:satMod val="115000"/>
                          </a:srgbClr>
                        </a:gs>
                        <a:gs pos="100000">
                          <a:srgbClr val="CCFF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33794" name="Picture 2" descr="C:\Users\Kira\Documents\мы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760" y="3491880"/>
            <a:ext cx="439248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704" y="323528"/>
            <a:ext cx="5740152" cy="331236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      Дошкольный возраст - самый благодатный для обогащения словарного запаса, развития мышления и памяти ребенка.</a:t>
            </a:r>
            <a:br>
              <a:rPr lang="ru-RU" sz="2000" dirty="0" smtClean="0"/>
            </a:br>
            <a:r>
              <a:rPr lang="ru-RU" sz="2000" dirty="0" smtClean="0"/>
              <a:t>Игры со словами не просто расширяют словарный запас ребенка, знакомят его с такими явлениями языка, как синонимы, антонимы, эпитеты, учат преобразовывать слова, используя языковые средства. Главная цель этих игр – дать ребенку почувствовать радость владения словом, которая приходит после первых мук творчества, когда нужное, точное слово с трудом подбирается.</a:t>
            </a:r>
            <a:endParaRPr lang="ru-RU" sz="2000" dirty="0"/>
          </a:p>
        </p:txBody>
      </p:sp>
      <p:pic>
        <p:nvPicPr>
          <p:cNvPr id="4" name="Содержимое 3" descr="дети разговариваю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7038" y="4140200"/>
            <a:ext cx="5363923" cy="402748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i="1" dirty="0" smtClean="0">
                <a:solidFill>
                  <a:srgbClr val="FF0000"/>
                </a:solidFill>
              </a:rPr>
              <a:t>Стишки, </a:t>
            </a:r>
            <a:r>
              <a:rPr lang="ru-RU" sz="4900" b="1" i="1" dirty="0" err="1" smtClean="0">
                <a:solidFill>
                  <a:srgbClr val="FF0000"/>
                </a:solidFill>
              </a:rPr>
              <a:t>потешки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115617"/>
            <a:ext cx="6172200" cy="4968552"/>
          </a:xfrm>
        </p:spPr>
        <p:txBody>
          <a:bodyPr>
            <a:normAutofit fontScale="70000" lnSpcReduction="20000"/>
          </a:bodyPr>
          <a:lstStyle/>
          <a:p>
            <a:pPr marL="180000" indent="342900" algn="just">
              <a:lnSpc>
                <a:spcPct val="120000"/>
              </a:lnSpc>
              <a:buNone/>
            </a:pPr>
            <a:r>
              <a:rPr lang="ru-RU" sz="2600" dirty="0" smtClean="0"/>
              <a:t>У русского народа, как и у любого другого, есть бесценное богатство - его опыт, его фольклор. За века бабушки, матушки, нянюшки сложили много песенок, </a:t>
            </a:r>
            <a:r>
              <a:rPr lang="ru-RU" sz="2600" dirty="0" err="1" smtClean="0"/>
              <a:t>потешек</a:t>
            </a:r>
            <a:r>
              <a:rPr lang="ru-RU" sz="2600" dirty="0" smtClean="0"/>
              <a:t> и </a:t>
            </a:r>
            <a:r>
              <a:rPr lang="ru-RU" sz="2600" dirty="0" err="1" smtClean="0"/>
              <a:t>говорушек</a:t>
            </a:r>
            <a:r>
              <a:rPr lang="ru-RU" sz="2600" dirty="0" smtClean="0"/>
              <a:t>. Они развивают речевые центры мозга ребенка, мелкую моторику (знаменитые  «Ладушки» и другие похожие </a:t>
            </a:r>
            <a:r>
              <a:rPr lang="ru-RU" sz="2600" dirty="0" err="1" smtClean="0"/>
              <a:t>потешки</a:t>
            </a:r>
            <a:r>
              <a:rPr lang="ru-RU" sz="2600" dirty="0" smtClean="0"/>
              <a:t>) и способствуют эмоциональному развитию малыша, побуждают его к повторению действий, которые сопровождают. Многие из них кажутся взрослым бессмысленными, но ребенку они доставляют радость, формируют у него чувство юмора. </a:t>
            </a:r>
          </a:p>
          <a:p>
            <a:pPr marL="180000" indent="342900" algn="just">
              <a:lnSpc>
                <a:spcPct val="120000"/>
              </a:lnSpc>
              <a:buNone/>
            </a:pPr>
            <a:r>
              <a:rPr lang="ru-RU" sz="2600" dirty="0" err="1" smtClean="0"/>
              <a:t>Потешки</a:t>
            </a:r>
            <a:r>
              <a:rPr lang="ru-RU" sz="2600" dirty="0" smtClean="0"/>
              <a:t> для самых маленьких детей помогают малышу настроиться на нужный лад и сделать в игровой форме то, что необходимо. </a:t>
            </a:r>
            <a:r>
              <a:rPr lang="ru-RU" sz="2600" dirty="0" err="1" smtClean="0"/>
              <a:t>Потешка</a:t>
            </a:r>
            <a:r>
              <a:rPr lang="ru-RU" sz="2600" dirty="0" smtClean="0"/>
              <a:t> может ободрить, утешить и развеселить ребенка практически в любой ситуации. </a:t>
            </a:r>
          </a:p>
          <a:p>
            <a:endParaRPr lang="ru-RU" dirty="0"/>
          </a:p>
        </p:txBody>
      </p:sp>
      <p:pic>
        <p:nvPicPr>
          <p:cNvPr id="4" name="Рисунок 3" descr="http://forum.materinstvo.ru/uploads/1250862106/post-70129-1250927575_thum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601" y="5724128"/>
            <a:ext cx="442879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614" y="251521"/>
            <a:ext cx="5753748" cy="28803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Потешки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640" y="827584"/>
            <a:ext cx="6326460" cy="7340641"/>
          </a:xfrm>
        </p:spPr>
        <p:txBody>
          <a:bodyPr>
            <a:normAutofit lnSpcReduction="10000"/>
          </a:bodyPr>
          <a:lstStyle/>
          <a:p>
            <a:pPr marL="180000" indent="0">
              <a:buNone/>
            </a:pPr>
            <a:r>
              <a:rPr lang="ru-RU" sz="2600" dirty="0" smtClean="0"/>
              <a:t>Ротик мой умеет кушать, </a:t>
            </a:r>
            <a:br>
              <a:rPr lang="ru-RU" sz="2600" dirty="0" smtClean="0"/>
            </a:br>
            <a:r>
              <a:rPr lang="ru-RU" sz="2600" dirty="0" smtClean="0"/>
              <a:t>Нос дышать, а ушки слушать,</a:t>
            </a:r>
            <a:br>
              <a:rPr lang="ru-RU" sz="2600" dirty="0" smtClean="0"/>
            </a:br>
            <a:r>
              <a:rPr lang="ru-RU" sz="2600" dirty="0" smtClean="0"/>
              <a:t>Глазоньки моргать- моргать, </a:t>
            </a:r>
            <a:br>
              <a:rPr lang="ru-RU" sz="2600" dirty="0" smtClean="0"/>
            </a:br>
            <a:r>
              <a:rPr lang="ru-RU" sz="2600" dirty="0" smtClean="0"/>
              <a:t>Ручки - все хватать-хватать.</a:t>
            </a:r>
          </a:p>
          <a:p>
            <a:pPr marL="180000" indent="0">
              <a:buNone/>
            </a:pPr>
            <a:endParaRPr lang="ru-RU" sz="2600" dirty="0" smtClean="0"/>
          </a:p>
          <a:p>
            <a:pPr marL="180000" indent="0">
              <a:buNone/>
            </a:pPr>
            <a:r>
              <a:rPr lang="ru-RU" sz="2600" dirty="0" smtClean="0"/>
              <a:t>Где же наши ушки? </a:t>
            </a:r>
            <a:br>
              <a:rPr lang="ru-RU" sz="2600" dirty="0" smtClean="0"/>
            </a:br>
            <a:r>
              <a:rPr lang="ru-RU" sz="2600" dirty="0" smtClean="0"/>
              <a:t>Слушают </a:t>
            </a:r>
            <a:r>
              <a:rPr lang="ru-RU" sz="2600" dirty="0" err="1" smtClean="0"/>
              <a:t>пестушки</a:t>
            </a:r>
            <a:r>
              <a:rPr lang="ru-RU" sz="2600" dirty="0" smtClean="0"/>
              <a:t>!</a:t>
            </a:r>
            <a:br>
              <a:rPr lang="ru-RU" sz="2600" dirty="0" smtClean="0"/>
            </a:br>
            <a:r>
              <a:rPr lang="ru-RU" sz="2600" dirty="0" smtClean="0"/>
              <a:t>А где глазки? </a:t>
            </a:r>
            <a:br>
              <a:rPr lang="ru-RU" sz="2600" dirty="0" smtClean="0"/>
            </a:br>
            <a:r>
              <a:rPr lang="ru-RU" sz="2600" dirty="0" smtClean="0"/>
              <a:t>Смотрят сказки!</a:t>
            </a:r>
            <a:br>
              <a:rPr lang="ru-RU" sz="2600" dirty="0" smtClean="0"/>
            </a:br>
            <a:r>
              <a:rPr lang="ru-RU" sz="2600" dirty="0" smtClean="0"/>
              <a:t>А где зубки? </a:t>
            </a:r>
            <a:br>
              <a:rPr lang="ru-RU" sz="2600" dirty="0" smtClean="0"/>
            </a:br>
            <a:r>
              <a:rPr lang="ru-RU" sz="2600" dirty="0" smtClean="0"/>
              <a:t>Прячут губки!</a:t>
            </a:r>
            <a:br>
              <a:rPr lang="ru-RU" sz="2600" dirty="0" smtClean="0"/>
            </a:br>
            <a:r>
              <a:rPr lang="ru-RU" sz="2600" dirty="0" smtClean="0"/>
              <a:t>Ну а ротик на замочек!</a:t>
            </a:r>
          </a:p>
          <a:p>
            <a:pPr marL="180000" indent="0">
              <a:buNone/>
            </a:pPr>
            <a:endParaRPr lang="ru-RU" sz="2600" dirty="0" smtClean="0"/>
          </a:p>
          <a:p>
            <a:pPr marL="180000" indent="0">
              <a:buNone/>
            </a:pPr>
            <a:r>
              <a:rPr lang="ru-RU" sz="2600" dirty="0" err="1" smtClean="0"/>
              <a:t>Потягуни-потягушечки</a:t>
            </a:r>
            <a:r>
              <a:rPr lang="ru-RU" sz="2600" dirty="0" smtClean="0"/>
              <a:t> </a:t>
            </a:r>
            <a:br>
              <a:rPr lang="ru-RU" sz="2600" dirty="0" smtClean="0"/>
            </a:br>
            <a:r>
              <a:rPr lang="ru-RU" sz="2600" dirty="0" smtClean="0"/>
              <a:t>От носочков до </a:t>
            </a:r>
            <a:r>
              <a:rPr lang="ru-RU" sz="2600" dirty="0" err="1" smtClean="0"/>
              <a:t>макушечки</a:t>
            </a:r>
            <a:r>
              <a:rPr lang="ru-RU" sz="2600" dirty="0" smtClean="0"/>
              <a:t>! </a:t>
            </a:r>
            <a:br>
              <a:rPr lang="ru-RU" sz="2600" dirty="0" smtClean="0"/>
            </a:br>
            <a:r>
              <a:rPr lang="ru-RU" sz="2600" dirty="0" smtClean="0"/>
              <a:t>Мы потянемся, мы потянемся, </a:t>
            </a:r>
            <a:br>
              <a:rPr lang="ru-RU" sz="2600" dirty="0" smtClean="0"/>
            </a:br>
            <a:r>
              <a:rPr lang="ru-RU" sz="2600" dirty="0" smtClean="0"/>
              <a:t>Маленькими не останемся! </a:t>
            </a:r>
            <a:br>
              <a:rPr lang="ru-RU" sz="2600" dirty="0" smtClean="0"/>
            </a:br>
            <a:r>
              <a:rPr lang="ru-RU" sz="2600" dirty="0" smtClean="0"/>
              <a:t>Вот уже растем, растем, растем!</a:t>
            </a:r>
          </a:p>
          <a:p>
            <a:endParaRPr lang="ru-RU" dirty="0"/>
          </a:p>
        </p:txBody>
      </p:sp>
      <p:pic>
        <p:nvPicPr>
          <p:cNvPr id="36866" name="Picture 2" descr="C:\Users\Kira\Documents\карапуз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3136" y="395537"/>
            <a:ext cx="2204864" cy="2520279"/>
          </a:xfrm>
          <a:prstGeom prst="rect">
            <a:avLst/>
          </a:prstGeom>
          <a:noFill/>
        </p:spPr>
      </p:pic>
      <p:pic>
        <p:nvPicPr>
          <p:cNvPr id="36867" name="Picture 3" descr="C:\Users\Kira\Documents\кара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120" y="2843808"/>
            <a:ext cx="2160240" cy="2448272"/>
          </a:xfrm>
          <a:prstGeom prst="rect">
            <a:avLst/>
          </a:prstGeom>
          <a:noFill/>
        </p:spPr>
      </p:pic>
      <p:pic>
        <p:nvPicPr>
          <p:cNvPr id="36868" name="Picture 4" descr="C:\Users\Kira\Documents\карапуз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144" y="7524328"/>
            <a:ext cx="1872208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325496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FF0000"/>
                </a:solidFill>
              </a:rPr>
              <a:t>Глупые стишки (детский фольклор)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42900" y="1547664"/>
            <a:ext cx="6172200" cy="662056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dirty="0" smtClean="0"/>
              <a:t>Вася Иванов </a:t>
            </a:r>
            <a:br>
              <a:rPr lang="ru-RU" sz="2000" dirty="0" smtClean="0"/>
            </a:br>
            <a:r>
              <a:rPr lang="ru-RU" sz="2000" dirty="0" smtClean="0"/>
              <a:t>никогда не кусал комаров.</a:t>
            </a:r>
            <a:br>
              <a:rPr lang="ru-RU" sz="2000" dirty="0" smtClean="0"/>
            </a:br>
            <a:r>
              <a:rPr lang="ru-RU" sz="2000" dirty="0" smtClean="0"/>
              <a:t>Но </a:t>
            </a:r>
            <a:r>
              <a:rPr lang="ru-RU" sz="2000" dirty="0" smtClean="0"/>
              <a:t>комары-то </a:t>
            </a:r>
            <a:r>
              <a:rPr lang="ru-RU" sz="2000" dirty="0" smtClean="0"/>
              <a:t>об этом не знали</a:t>
            </a:r>
            <a:br>
              <a:rPr lang="ru-RU" sz="2000" dirty="0" smtClean="0"/>
            </a:br>
            <a:r>
              <a:rPr lang="ru-RU" sz="2000" dirty="0" smtClean="0"/>
              <a:t>и Васю  частенько кусали.</a:t>
            </a:r>
          </a:p>
          <a:p>
            <a:pPr indent="0">
              <a:buNone/>
            </a:pPr>
            <a:endParaRPr lang="ru-RU" sz="2000" dirty="0" smtClean="0"/>
          </a:p>
          <a:p>
            <a:pPr indent="0">
              <a:buNone/>
            </a:pPr>
            <a:r>
              <a:rPr lang="ru-RU" sz="2000" dirty="0" smtClean="0"/>
              <a:t>Папа маму целовал, </a:t>
            </a:r>
            <a:br>
              <a:rPr lang="ru-RU" sz="2000" dirty="0" smtClean="0"/>
            </a:br>
            <a:r>
              <a:rPr lang="ru-RU" sz="2000" dirty="0" smtClean="0"/>
              <a:t>А Дениска наблюдал... </a:t>
            </a:r>
            <a:br>
              <a:rPr lang="ru-RU" sz="2000" dirty="0" smtClean="0"/>
            </a:br>
            <a:r>
              <a:rPr lang="ru-RU" sz="2000" dirty="0" smtClean="0"/>
              <a:t>А в песочнице Дениску </a:t>
            </a:r>
            <a:br>
              <a:rPr lang="ru-RU" sz="2000" dirty="0" smtClean="0"/>
            </a:br>
            <a:r>
              <a:rPr lang="ru-RU" sz="2000" dirty="0" smtClean="0"/>
              <a:t>Поцеловала вдруг Лариска! </a:t>
            </a:r>
          </a:p>
          <a:p>
            <a:pPr indent="0">
              <a:buNone/>
            </a:pPr>
            <a:r>
              <a:rPr lang="ru-RU" sz="2000" dirty="0" smtClean="0"/>
              <a:t> </a:t>
            </a:r>
          </a:p>
          <a:p>
            <a:pPr indent="0">
              <a:buNone/>
            </a:pPr>
            <a:r>
              <a:rPr lang="ru-RU" sz="2000" dirty="0" smtClean="0"/>
              <a:t>Заболела наша кошка</a:t>
            </a:r>
            <a:br>
              <a:rPr lang="ru-RU" sz="2000" dirty="0" smtClean="0"/>
            </a:br>
            <a:r>
              <a:rPr lang="ru-RU" sz="2000" dirty="0" smtClean="0"/>
              <a:t>Может вызвать неотложку?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Неет</a:t>
            </a:r>
            <a:r>
              <a:rPr lang="ru-RU" sz="2000" dirty="0" smtClean="0"/>
              <a:t>,- </a:t>
            </a:r>
            <a:r>
              <a:rPr lang="ru-RU" sz="2000" dirty="0" err="1" smtClean="0"/>
              <a:t>мяучит</a:t>
            </a:r>
            <a:r>
              <a:rPr lang="ru-RU" sz="2000" dirty="0" smtClean="0"/>
              <a:t> киска,</a:t>
            </a:r>
            <a:br>
              <a:rPr lang="ru-RU" sz="2000" dirty="0" smtClean="0"/>
            </a:br>
            <a:r>
              <a:rPr lang="ru-RU" sz="2000" dirty="0" smtClean="0"/>
              <a:t>Дайте мне сосиску!»</a:t>
            </a:r>
          </a:p>
          <a:p>
            <a:pPr indent="0">
              <a:buNone/>
            </a:pPr>
            <a:endParaRPr lang="ru-RU" sz="2000" dirty="0"/>
          </a:p>
        </p:txBody>
      </p:sp>
      <p:pic>
        <p:nvPicPr>
          <p:cNvPr id="9" name="Рисунок 8" descr="Детский Смех!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665" y="6228184"/>
            <a:ext cx="428266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3746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Дидактические игры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971600"/>
            <a:ext cx="6172200" cy="7920880"/>
          </a:xfrm>
        </p:spPr>
        <p:txBody>
          <a:bodyPr>
            <a:noAutofit/>
          </a:bodyPr>
          <a:lstStyle/>
          <a:p>
            <a:pPr marL="144000" indent="0" algn="ctr">
              <a:buNone/>
            </a:pPr>
            <a:r>
              <a:rPr lang="ru-RU" sz="2000" b="1" dirty="0" smtClean="0"/>
              <a:t>Узнавание предметов по заданным признакам.</a:t>
            </a:r>
            <a:endParaRPr lang="ru-RU" sz="2000" dirty="0" smtClean="0"/>
          </a:p>
          <a:p>
            <a:pPr marL="144000" indent="0">
              <a:buNone/>
            </a:pPr>
            <a:r>
              <a:rPr lang="ru-RU" sz="2000" b="1" i="1" dirty="0" smtClean="0"/>
              <a:t>Назови предмет, про который можно сказать</a:t>
            </a:r>
            <a:r>
              <a:rPr lang="ru-RU" sz="2000" b="1" i="1" dirty="0" smtClean="0"/>
              <a:t>:</a:t>
            </a:r>
            <a:endParaRPr lang="ru-RU" sz="2000" dirty="0" smtClean="0"/>
          </a:p>
          <a:p>
            <a:pPr marL="144000" indent="0">
              <a:buNone/>
            </a:pPr>
            <a:r>
              <a:rPr lang="ru-RU" sz="2000" dirty="0" smtClean="0"/>
              <a:t>- </a:t>
            </a:r>
            <a:r>
              <a:rPr lang="ru-RU" sz="2000" dirty="0" smtClean="0"/>
              <a:t>желтый, продолговатый, кислый;</a:t>
            </a:r>
            <a:br>
              <a:rPr lang="ru-RU" sz="2000" dirty="0" smtClean="0"/>
            </a:br>
            <a:r>
              <a:rPr lang="ru-RU" sz="2000" dirty="0" smtClean="0"/>
              <a:t>- продолговатый, зеленый, твердый, съедобный.</a:t>
            </a:r>
          </a:p>
          <a:p>
            <a:pPr marL="144000" indent="0">
              <a:buNone/>
            </a:pPr>
            <a:r>
              <a:rPr lang="ru-RU" sz="2000" b="1" i="1" dirty="0" smtClean="0"/>
              <a:t>Какой предмет обладает следующими признаками:</a:t>
            </a:r>
            <a:endParaRPr lang="ru-RU" sz="2000" dirty="0" smtClean="0"/>
          </a:p>
          <a:p>
            <a:pPr marL="144000" indent="0">
              <a:buNone/>
            </a:pPr>
            <a:r>
              <a:rPr lang="ru-RU" sz="2000" dirty="0" smtClean="0"/>
              <a:t>- пушистый, ходит, мяукает;</a:t>
            </a:r>
            <a:br>
              <a:rPr lang="ru-RU" sz="2000" dirty="0" smtClean="0"/>
            </a:br>
            <a:r>
              <a:rPr lang="ru-RU" sz="2000" dirty="0" smtClean="0"/>
              <a:t>- гладкое, стеклянное, в него смотрятся, оно отражает.</a:t>
            </a:r>
          </a:p>
          <a:p>
            <a:pPr marL="144000" indent="0">
              <a:buNone/>
            </a:pPr>
            <a:r>
              <a:rPr lang="ru-RU" sz="2000" b="1" i="1" dirty="0" smtClean="0"/>
              <a:t>Кто или что может быть:</a:t>
            </a:r>
            <a:endParaRPr lang="ru-RU" sz="2000" dirty="0" smtClean="0"/>
          </a:p>
          <a:p>
            <a:pPr marL="144000" indent="0">
              <a:buNone/>
            </a:pPr>
            <a:r>
              <a:rPr lang="ru-RU" sz="2000" dirty="0" smtClean="0"/>
              <a:t>- высоким или низким;</a:t>
            </a:r>
            <a:br>
              <a:rPr lang="ru-RU" sz="2000" dirty="0" smtClean="0"/>
            </a:br>
            <a:r>
              <a:rPr lang="ru-RU" sz="2000" dirty="0" smtClean="0"/>
              <a:t>- холодным или горячим;</a:t>
            </a:r>
            <a:br>
              <a:rPr lang="ru-RU" sz="2000" dirty="0" smtClean="0"/>
            </a:br>
            <a:r>
              <a:rPr lang="ru-RU" sz="2000" dirty="0" smtClean="0"/>
              <a:t>- твердым или жидким;</a:t>
            </a:r>
            <a:br>
              <a:rPr lang="ru-RU" sz="2000" dirty="0" smtClean="0"/>
            </a:br>
            <a:r>
              <a:rPr lang="ru-RU" sz="2000" dirty="0" smtClean="0"/>
              <a:t>- узким или широким.</a:t>
            </a:r>
          </a:p>
          <a:p>
            <a:pPr marL="144000" indent="0">
              <a:buNone/>
            </a:pPr>
            <a:r>
              <a:rPr lang="ru-RU" sz="2000" b="1" i="1" dirty="0" smtClean="0"/>
              <a:t>Какому времени года соответствует следующее описание:</a:t>
            </a:r>
            <a:endParaRPr lang="ru-RU" sz="2000" dirty="0" smtClean="0"/>
          </a:p>
          <a:p>
            <a:pPr marL="144000" indent="0">
              <a:buNone/>
            </a:pPr>
            <a:r>
              <a:rPr lang="ru-RU" sz="2000" dirty="0" smtClean="0"/>
              <a:t>- День становится длиннее. Все больше становится солнечных дней. Тает снег. С юга прилетают птицы и начинают строить </a:t>
            </a:r>
            <a:r>
              <a:rPr lang="ru-RU" sz="2000" dirty="0" smtClean="0"/>
              <a:t>гнезда.</a:t>
            </a:r>
            <a:endParaRPr lang="ru-RU" sz="2000" dirty="0" smtClean="0"/>
          </a:p>
        </p:txBody>
      </p:sp>
      <p:pic>
        <p:nvPicPr>
          <p:cNvPr id="1026" name="Picture 2" descr="C:\Users\Kira\Documents\Детский сад\вес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7308304"/>
            <a:ext cx="5328592" cy="1835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60648" y="304466"/>
            <a:ext cx="6336704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ea typeface="Calibri" pitchFamily="34" charset="0"/>
                <a:cs typeface="Times New Roman" pitchFamily="18" charset="0"/>
              </a:rPr>
              <a:t>Сравнение двух или более предметов.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F6228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Чем похожи эти слова: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кошка, книга, крыша;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число, весло, кресло.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Назовите общие признаки: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яблока и арбуза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кошки и собаки;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стола и стула.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400" dirty="0" smtClean="0"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Чем отличается: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ручка от карандаша;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рассказ от стихотворения;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сани от телеги;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осень от весны.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50" name="Picture 2" descr="C:\Users\Kira\Documents\Детский сад\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5024" y="1259632"/>
            <a:ext cx="1440160" cy="1428750"/>
          </a:xfrm>
          <a:prstGeom prst="rect">
            <a:avLst/>
          </a:prstGeom>
          <a:noFill/>
        </p:spPr>
      </p:pic>
      <p:pic>
        <p:nvPicPr>
          <p:cNvPr id="2051" name="Picture 3" descr="C:\Users\Kira\Documents\Детский сад\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168" y="1835696"/>
            <a:ext cx="1656183" cy="1428750"/>
          </a:xfrm>
          <a:prstGeom prst="rect">
            <a:avLst/>
          </a:prstGeom>
          <a:noFill/>
        </p:spPr>
      </p:pic>
      <p:pic>
        <p:nvPicPr>
          <p:cNvPr id="2052" name="Picture 4" descr="C:\Users\Kira\Documents\Детский сад\яи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9080" y="3707904"/>
            <a:ext cx="2376264" cy="1368152"/>
          </a:xfrm>
          <a:prstGeom prst="rect">
            <a:avLst/>
          </a:prstGeom>
          <a:noFill/>
        </p:spPr>
      </p:pic>
      <p:pic>
        <p:nvPicPr>
          <p:cNvPr id="2053" name="Picture 5" descr="C:\Users\Kira\Documents\Детский сад\сан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7072" y="5652120"/>
            <a:ext cx="1872208" cy="1440160"/>
          </a:xfrm>
          <a:prstGeom prst="rect">
            <a:avLst/>
          </a:prstGeom>
          <a:noFill/>
        </p:spPr>
      </p:pic>
      <p:pic>
        <p:nvPicPr>
          <p:cNvPr id="2054" name="Picture 6" descr="C:\Users\Kira\Documents\Детский сад\телег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9120" y="7164288"/>
            <a:ext cx="2016224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32656" y="140867"/>
            <a:ext cx="61926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Подобрать к каждой картинке из первого ряда соответствующую картинку из второго ряда. По каждой получившейся паре составить предложение.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первом и втором ряду по 5 картинок: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04664" y="2555776"/>
          <a:ext cx="5832647" cy="97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296144"/>
                <a:gridCol w="1080120"/>
                <a:gridCol w="1152127"/>
              </a:tblGrid>
              <a:tr h="515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удочка</a:t>
                      </a:r>
                    </a:p>
                  </a:txBody>
                  <a:tcPr marL="66675" marR="66675" marT="66675" marB="66675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цветок</a:t>
                      </a:r>
                    </a:p>
                  </a:txBody>
                  <a:tcPr marL="66675" marR="66675" marT="66675" marB="66675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ключ</a:t>
                      </a:r>
                    </a:p>
                  </a:txBody>
                  <a:tcPr marL="66675" marR="66675" marT="66675" marB="66675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топор</a:t>
                      </a:r>
                    </a:p>
                  </a:txBody>
                  <a:tcPr marL="66675" marR="66675" marT="66675" marB="66675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отвертка</a:t>
                      </a:r>
                    </a:p>
                  </a:txBody>
                  <a:tcPr marL="66675" marR="66675" marT="66675" marB="66675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ваза</a:t>
                      </a:r>
                    </a:p>
                  </a:txBody>
                  <a:tcPr marL="66675" marR="66675" marT="66675" marB="66675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дрова</a:t>
                      </a:r>
                    </a:p>
                  </a:txBody>
                  <a:tcPr marL="66675" marR="66675" marT="66675" marB="66675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замок</a:t>
                      </a:r>
                    </a:p>
                  </a:txBody>
                  <a:tcPr marL="66675" marR="66675" marT="66675" marB="66675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рыба</a:t>
                      </a:r>
                    </a:p>
                  </a:txBody>
                  <a:tcPr marL="66675" marR="66675" marT="66675" marB="66675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шуруп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32656" y="3810444"/>
            <a:ext cx="612068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 указанному предмету подобрать слово, которое логически будет с ним связано (как в предыдущей паре), и подробно объяснить свой выбор.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Пример: стрелка – часы; колесо - 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Стрелка – это часть часов, значит к слову “колесо” можно подобрать слово “машина”, потому что колесо – часть машины.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колесо – круг, ковер - ?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белка – дупло, медведь - ?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магазин – продавец, больница - 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48680" y="0"/>
            <a:ext cx="6048672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Проанализировать три логически связанных понятия, выделить одно, отличающееся от других каким-либо признаком. Объяснить ход рассуждений: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ночник, торшер, свеча;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слива, яблоко, персик;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брюки, шорты, юбка;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корова, лошадь, лев;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елка, береза, сосна;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картофель, морковь, огурец.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 каждому сочетанию слов подобрать двойной антоним. С каждой парой слов составить предложение.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Пример: умный друг – глупый враг.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тихий плач –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радостная встреча –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вспомнить радость –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светлый верх –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темное прошлое –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слабый мороз 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9938" name="Picture 2" descr="C:\Users\Kira\Documents\Детский сад\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1048" y="1619672"/>
            <a:ext cx="1037084" cy="1428750"/>
          </a:xfrm>
          <a:prstGeom prst="rect">
            <a:avLst/>
          </a:prstGeom>
          <a:noFill/>
        </p:spPr>
      </p:pic>
      <p:pic>
        <p:nvPicPr>
          <p:cNvPr id="39939" name="Picture 3" descr="C:\Users\Kira\Documents\Детский сад\берез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144" y="2051720"/>
            <a:ext cx="1008112" cy="1428750"/>
          </a:xfrm>
          <a:prstGeom prst="rect">
            <a:avLst/>
          </a:prstGeom>
          <a:noFill/>
        </p:spPr>
      </p:pic>
      <p:pic>
        <p:nvPicPr>
          <p:cNvPr id="39941" name="Picture 5" descr="C:\Users\Kira\Documents\Детский сад\с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9240" y="2483768"/>
            <a:ext cx="1008112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60648" y="283163"/>
            <a:ext cx="6336704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Наиболее полно и связно объяснить, в чем неясность, неправдоподобность ситуации по изложенному в стихотворении: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Сел воробушек на дом,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Провалилась крыша.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 березою с котом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Пляшут польку мыши.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Рыбка с мостика нырнула,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Вскрикнула и утонула.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Черепаха хвост поджала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 за зайцем побежала,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Возле речки, ну дела,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Серого обогнала!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Сидела кошка в птичьей клетке,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 птичка съесть ее хотела,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Но кошка прыгнула на ветку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И, прочирикав, улетела.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0962" name="Picture 2" descr="C:\Users\Kira\Documents\Детский сад\пута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36" y="6732240"/>
            <a:ext cx="4752528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932542"/>
            <a:ext cx="6858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Подробно объяснить, в чем ошибка предложенных суждений.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- ваза хрустальная, а стакан легкий;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- зебра полосатая, а леопард злой;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- холодильник белый, а ковер мягкий;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- огурец зеленый, а яблоко растет на дереве.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1986" name="Picture 2" descr="C:\Users\Kira\Documents\Детский сад\ябло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080" y="5004048"/>
            <a:ext cx="1863080" cy="2520280"/>
          </a:xfrm>
          <a:prstGeom prst="rect">
            <a:avLst/>
          </a:prstGeom>
          <a:noFill/>
        </p:spPr>
      </p:pic>
      <p:pic>
        <p:nvPicPr>
          <p:cNvPr id="41987" name="Picture 3" descr="C:\Users\Kira\Documents\Детский сад\огур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12" y="5220072"/>
            <a:ext cx="2664296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Речевые </a:t>
            </a:r>
            <a:r>
              <a:rPr lang="ru-RU" b="1" i="1" dirty="0" err="1">
                <a:solidFill>
                  <a:srgbClr val="FF0000"/>
                </a:solidFill>
              </a:rPr>
              <a:t>физминутки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691680"/>
            <a:ext cx="6172200" cy="6476545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        Любая </a:t>
            </a:r>
            <a:r>
              <a:rPr lang="ru-RU" dirty="0"/>
              <a:t>образовательная деятельность, не связанная с движением, является тяжелой нагрузкой на организм дошкольников, так как для них характерна неустойчивость нервных процессов. Они быстро утомляются, снижается устойчивость внимания, у детей теряется интерес к деятельности, что, конечно, отрицательно влияет на ее эффективность.</a:t>
            </a:r>
          </a:p>
          <a:p>
            <a:pPr algn="just">
              <a:buNone/>
            </a:pPr>
            <a:r>
              <a:rPr lang="ru-RU" dirty="0" smtClean="0"/>
              <a:t>            Дети </a:t>
            </a:r>
            <a:r>
              <a:rPr lang="ru-RU" dirty="0"/>
              <a:t>любят игры, поэтому всегда с удовольствием выполняют во время </a:t>
            </a:r>
            <a:r>
              <a:rPr lang="ru-RU" dirty="0" err="1"/>
              <a:t>физминуток</a:t>
            </a:r>
            <a:r>
              <a:rPr lang="ru-RU" dirty="0"/>
              <a:t> все задания педагога, в которых ритм речи определяет ритм движений.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654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Цапли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4664" y="1043608"/>
          <a:ext cx="6172200" cy="5459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/>
                <a:gridCol w="30861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Вышли цапли на охоту,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Бродят важно по болоту.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шагают медленно, высоко поднимая колени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Направо лягушки, налево лягушки.</a:t>
                      </a:r>
                      <a:endParaRPr lang="ru-RU" sz="1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наклоны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У цапель глаза разбежались,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Они без лягушек остались.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разводят руки в стороны, ходьба на месте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Ищут лягушек по сторонам,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Смотрит здесь и смотрят там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повороты в стороны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Аист в Африку летал,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Ох, летал, ох, летал.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машут руками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По болотам там шагал,</a:t>
                      </a:r>
                      <a:endParaRPr lang="ru-RU" sz="1200">
                        <a:latin typeface="+mn-lt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Там шагал, там шагал.</a:t>
                      </a:r>
                      <a:endParaRPr lang="ru-RU" sz="1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шагают, высоко поднимая колени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Рыб, лягушек он клевал,</a:t>
                      </a:r>
                      <a:endParaRPr lang="ru-RU" sz="1200">
                        <a:latin typeface="+mn-lt"/>
                        <a:ea typeface="Times New Roman"/>
                      </a:endParaRPr>
                    </a:p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Он клевал, он клевал.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наклоняются и выпрямляются каждый раз, изображая руками, как аист клюет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Он объелся, ой-ой-ой,</a:t>
                      </a:r>
                      <a:endParaRPr lang="ru-RU" sz="1200">
                        <a:latin typeface="+mn-lt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Ой-ой-ой, ой-ой-ой!</a:t>
                      </a:r>
                      <a:endParaRPr lang="ru-RU" sz="1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Круговые движения руками по животу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Полетел скорей домой,</a:t>
                      </a:r>
                      <a:endParaRPr lang="ru-RU" sz="1200">
                        <a:latin typeface="+mn-lt"/>
                        <a:ea typeface="Times New Roman"/>
                      </a:endParaRPr>
                    </a:p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Да, домой, да, домой.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машут руками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6626" name="Picture 2" descr="http://im6-tub-ru.yandex.net/i?id=458232670-4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800" y="6732240"/>
            <a:ext cx="374441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Медведь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187624"/>
            <a:ext cx="6172200" cy="69806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Медведь весной проснулся (далее движения по тексту,</a:t>
            </a:r>
          </a:p>
          <a:p>
            <a:pPr>
              <a:buNone/>
            </a:pPr>
            <a:r>
              <a:rPr lang="ru-RU" sz="2000" dirty="0"/>
              <a:t>Потянулся, улыбнулся,</a:t>
            </a:r>
          </a:p>
          <a:p>
            <a:pPr>
              <a:buNone/>
            </a:pPr>
            <a:r>
              <a:rPr lang="ru-RU" sz="2000" dirty="0"/>
              <a:t>Повертелся, огляделся,</a:t>
            </a:r>
          </a:p>
          <a:p>
            <a:pPr>
              <a:buNone/>
            </a:pPr>
            <a:r>
              <a:rPr lang="ru-RU" sz="2000" dirty="0"/>
              <a:t>Почесался, причесался.</a:t>
            </a:r>
          </a:p>
          <a:p>
            <a:pPr>
              <a:buNone/>
            </a:pPr>
            <a:r>
              <a:rPr lang="ru-RU" sz="2000" dirty="0"/>
              <a:t>Наклонился,</a:t>
            </a:r>
          </a:p>
          <a:p>
            <a:pPr>
              <a:buNone/>
            </a:pPr>
            <a:r>
              <a:rPr lang="ru-RU" sz="2000" dirty="0"/>
              <a:t>Водой из ручья умылся (тянутся вверх на носках, руки в стороны).</a:t>
            </a:r>
          </a:p>
          <a:p>
            <a:pPr>
              <a:buNone/>
            </a:pPr>
            <a:r>
              <a:rPr lang="ru-RU" sz="2000" dirty="0"/>
              <a:t>Нарядился</a:t>
            </a:r>
          </a:p>
          <a:p>
            <a:pPr>
              <a:buNone/>
            </a:pPr>
            <a:r>
              <a:rPr lang="ru-RU" sz="2000" dirty="0"/>
              <a:t>И пошел по лесу куролесить.</a:t>
            </a:r>
          </a:p>
          <a:p>
            <a:pPr>
              <a:buNone/>
            </a:pPr>
            <a:r>
              <a:rPr lang="ru-RU" sz="2000" dirty="0"/>
              <a:t>Берегись, лесной народ,</a:t>
            </a:r>
          </a:p>
          <a:p>
            <a:pPr>
              <a:buNone/>
            </a:pPr>
            <a:r>
              <a:rPr lang="ru-RU" sz="2000" dirty="0"/>
              <a:t>Зверь </a:t>
            </a:r>
            <a:r>
              <a:rPr lang="ru-RU" sz="2000" dirty="0" smtClean="0"/>
              <a:t>голодный </a:t>
            </a:r>
            <a:r>
              <a:rPr lang="ru-RU" sz="2000" dirty="0"/>
              <a:t>идет! (Ходьба по-медвежьи</a:t>
            </a:r>
            <a:r>
              <a:rPr lang="ru-RU" sz="2000" dirty="0" smtClean="0"/>
              <a:t>)</a:t>
            </a: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41986" name="Picture 2" descr="C:\Users\Kira\Documents\медвед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744" y="5508104"/>
            <a:ext cx="4536504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i="1" dirty="0">
                <a:solidFill>
                  <a:srgbClr val="FF0000"/>
                </a:solidFill>
              </a:rPr>
              <a:t>Артикуляционная гимнастика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20688" y="6273408"/>
            <a:ext cx="554461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Язык - главная мышца органов речи. И для него, как и для всякой мышцы, гимнастика просто необходима.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3010" name="Picture 2" descr="C:\Users\Kira\Documents\where19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0" y="2483768"/>
            <a:ext cx="518457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539552"/>
            <a:ext cx="6172200" cy="108012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Артикуляционная гимнастика для шипящих звуков (Ш, Щ, Ж, Ч)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331640"/>
            <a:ext cx="6172200" cy="727280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r>
              <a:rPr lang="ru-RU" b="1" dirty="0"/>
              <a:t>Улыбка – Трубочка </a:t>
            </a:r>
            <a:r>
              <a:rPr lang="ru-RU" dirty="0"/>
              <a:t>(развитие подвижности губ)</a:t>
            </a:r>
          </a:p>
          <a:p>
            <a:pPr algn="ctr">
              <a:buNone/>
            </a:pPr>
            <a:r>
              <a:rPr lang="ru-RU" dirty="0"/>
              <a:t> </a:t>
            </a:r>
          </a:p>
          <a:p>
            <a:pPr algn="just">
              <a:buNone/>
            </a:pPr>
            <a:r>
              <a:rPr lang="ru-RU" b="1" i="1" dirty="0"/>
              <a:t>Описание:</a:t>
            </a:r>
            <a:r>
              <a:rPr lang="ru-RU" dirty="0"/>
              <a:t> Поставить верхние зубы на нижние, растянуть губы в улыбке, показав все зубы, удерживать улыбку 3 – 5 секунд, вытянуть губы вперед трубочкой, удерживать губы в таком положении  3 – 5 секунд. Выполнять переключения с одной позиции на другую 5 – 7 раз.</a:t>
            </a:r>
          </a:p>
          <a:p>
            <a:pPr algn="just">
              <a:buNone/>
            </a:pPr>
            <a:r>
              <a:rPr lang="ru-RU" b="1" i="1" dirty="0"/>
              <a:t>Внимание</a:t>
            </a:r>
            <a:r>
              <a:rPr lang="ru-RU" b="1" dirty="0"/>
              <a:t>:</a:t>
            </a:r>
            <a:r>
              <a:rPr lang="ru-RU" dirty="0"/>
              <a:t> Следить, чтобы в процессе переключения зубы не размыкались и не сдвигались.</a:t>
            </a:r>
          </a:p>
          <a:p>
            <a:pPr algn="just">
              <a:buNone/>
            </a:pPr>
            <a:r>
              <a:rPr lang="ru-RU" dirty="0"/>
              <a:t> </a:t>
            </a:r>
          </a:p>
          <a:p>
            <a:pPr algn="just">
              <a:buNone/>
            </a:pPr>
            <a:r>
              <a:rPr lang="ru-RU" dirty="0"/>
              <a:t>Тянем губы мы к ушам,</a:t>
            </a:r>
          </a:p>
          <a:p>
            <a:pPr algn="just">
              <a:buNone/>
            </a:pPr>
            <a:r>
              <a:rPr lang="ru-RU" dirty="0"/>
              <a:t>Улыбнемся малышам.</a:t>
            </a:r>
          </a:p>
          <a:p>
            <a:pPr algn="just">
              <a:buNone/>
            </a:pPr>
            <a:r>
              <a:rPr lang="ru-RU" dirty="0"/>
              <a:t>А потом тяни вперед,</a:t>
            </a:r>
          </a:p>
          <a:p>
            <a:pPr algn="just">
              <a:buNone/>
            </a:pPr>
            <a:r>
              <a:rPr lang="ru-RU" dirty="0"/>
              <a:t>Как у слоненка хоботок.</a:t>
            </a:r>
          </a:p>
        </p:txBody>
      </p:sp>
      <p:pic>
        <p:nvPicPr>
          <p:cNvPr id="44034" name="Picture 2" descr="http://i015.radikal.ru/0804/3a/85d14ce199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040" y="6012160"/>
            <a:ext cx="273630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/>
              <a:t>Ириска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 (для укрепления мышц языка и отработки верхнего подъема языка)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763688"/>
            <a:ext cx="6172200" cy="6768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500" b="1" i="1" dirty="0"/>
              <a:t>Описание:</a:t>
            </a:r>
            <a:r>
              <a:rPr lang="ru-RU" sz="2500" dirty="0"/>
              <a:t> Положить широкий кончик языка на нижнюю губу. На самый край языка положить тоненький кусочек ириски, приклеить кусочек конфетки к небу за верхними зубами.</a:t>
            </a:r>
          </a:p>
          <a:p>
            <a:pPr>
              <a:buNone/>
            </a:pPr>
            <a:r>
              <a:rPr lang="ru-RU" sz="2500" b="1" i="1" dirty="0"/>
              <a:t>Внимание:</a:t>
            </a:r>
            <a:r>
              <a:rPr lang="ru-RU" sz="2500" dirty="0"/>
              <a:t> Следить, чтобы нижняя челюсть была неподвижна. Рот открывать на 1,5-2 см. Для неподвижности челюсти можно использовать </a:t>
            </a:r>
            <a:r>
              <a:rPr lang="ru-RU" sz="2500" dirty="0" err="1"/>
              <a:t>стёрку</a:t>
            </a:r>
            <a:r>
              <a:rPr lang="ru-RU" sz="2500" dirty="0"/>
              <a:t>, вставленную между коренными зубами. Выполнять медленно. </a:t>
            </a:r>
          </a:p>
          <a:p>
            <a:pPr>
              <a:buNone/>
            </a:pPr>
            <a:r>
              <a:rPr lang="ru-RU" sz="2500" dirty="0"/>
              <a:t>        </a:t>
            </a:r>
            <a:r>
              <a:rPr lang="ru-RU" sz="2500" dirty="0" smtClean="0"/>
              <a:t> </a:t>
            </a:r>
            <a:r>
              <a:rPr lang="ru-RU" sz="2500" dirty="0"/>
              <a:t>Ах, как это вкусно,</a:t>
            </a:r>
          </a:p>
          <a:p>
            <a:pPr>
              <a:buNone/>
            </a:pPr>
            <a:r>
              <a:rPr lang="ru-RU" sz="2500" dirty="0"/>
              <a:t>         </a:t>
            </a:r>
            <a:r>
              <a:rPr lang="ru-RU" sz="2500" dirty="0" smtClean="0"/>
              <a:t> </a:t>
            </a:r>
            <a:r>
              <a:rPr lang="ru-RU" sz="2500" dirty="0"/>
              <a:t>Ах, как это сладко.</a:t>
            </a:r>
          </a:p>
          <a:p>
            <a:pPr>
              <a:buNone/>
            </a:pPr>
            <a:r>
              <a:rPr lang="ru-RU" sz="2500" dirty="0"/>
              <a:t>        </a:t>
            </a:r>
            <a:r>
              <a:rPr lang="ru-RU" sz="2500" dirty="0" smtClean="0"/>
              <a:t>  Что </a:t>
            </a:r>
            <a:r>
              <a:rPr lang="ru-RU" sz="2500" dirty="0"/>
              <a:t>это? Ириска?</a:t>
            </a:r>
          </a:p>
          <a:p>
            <a:pPr>
              <a:buNone/>
            </a:pPr>
            <a:r>
              <a:rPr lang="ru-RU" sz="2500" dirty="0"/>
              <a:t>          </a:t>
            </a:r>
            <a:r>
              <a:rPr lang="ru-RU" sz="2500" dirty="0" smtClean="0"/>
              <a:t> </a:t>
            </a:r>
            <a:r>
              <a:rPr lang="ru-RU" sz="2500" dirty="0"/>
              <a:t>Или шоколадка?</a:t>
            </a:r>
          </a:p>
        </p:txBody>
      </p:sp>
      <p:pic>
        <p:nvPicPr>
          <p:cNvPr id="4" name="Содержимое 3" descr="http://mdou198kemerovo.ucoz.ru/documents/logoped/artikuluacia/image00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032" y="5868144"/>
            <a:ext cx="27363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/>
              <a:t>Лошадка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(укрепление мышц языка, выработка подъема языка вверх</a:t>
            </a:r>
            <a:r>
              <a:rPr lang="ru-RU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763688"/>
            <a:ext cx="6172200" cy="69847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500" dirty="0"/>
              <a:t> </a:t>
            </a:r>
          </a:p>
          <a:p>
            <a:pPr algn="just">
              <a:buNone/>
            </a:pPr>
            <a:r>
              <a:rPr lang="ru-RU" sz="2500" b="1" i="1" dirty="0"/>
              <a:t>Описание:</a:t>
            </a:r>
            <a:r>
              <a:rPr lang="ru-RU" sz="2500" dirty="0"/>
              <a:t> Улыбнуться, открыть рот, пощелкать кончиком языка (как лошадка цокает копытами).</a:t>
            </a:r>
          </a:p>
          <a:p>
            <a:pPr algn="just">
              <a:buNone/>
            </a:pPr>
            <a:r>
              <a:rPr lang="ru-RU" sz="2500" b="1" i="1" dirty="0"/>
              <a:t>Внимание:</a:t>
            </a:r>
            <a:r>
              <a:rPr lang="ru-RU" sz="2500" dirty="0"/>
              <a:t> Упражнение выполняется медленно. Нижняя челюсть должна быть неподвижна, работает только язык. Следить, чтобы кончик языка не подворачивался назад и вверх.</a:t>
            </a:r>
          </a:p>
          <a:p>
            <a:pPr algn="just">
              <a:buNone/>
            </a:pPr>
            <a:r>
              <a:rPr lang="ru-RU" sz="2500" dirty="0"/>
              <a:t> </a:t>
            </a:r>
          </a:p>
          <a:p>
            <a:pPr>
              <a:buNone/>
            </a:pPr>
            <a:r>
              <a:rPr lang="ru-RU" sz="2500" dirty="0"/>
              <a:t>Скачем, скачем на лошадке. </a:t>
            </a:r>
            <a:endParaRPr lang="ru-RU" sz="2500" dirty="0" smtClean="0"/>
          </a:p>
          <a:p>
            <a:pPr>
              <a:buNone/>
            </a:pPr>
            <a:r>
              <a:rPr lang="ru-RU" sz="2500" dirty="0" smtClean="0"/>
              <a:t>Очень </a:t>
            </a:r>
            <a:r>
              <a:rPr lang="ru-RU" sz="2500" dirty="0"/>
              <a:t>цокать нам приятно. </a:t>
            </a:r>
            <a:endParaRPr lang="ru-RU" sz="2500" dirty="0" smtClean="0"/>
          </a:p>
          <a:p>
            <a:pPr>
              <a:buNone/>
            </a:pPr>
            <a:r>
              <a:rPr lang="ru-RU" sz="2500" dirty="0" smtClean="0"/>
              <a:t>Ритм </a:t>
            </a:r>
            <a:r>
              <a:rPr lang="ru-RU" sz="2500" dirty="0"/>
              <a:t>копыта отбивают, </a:t>
            </a:r>
            <a:endParaRPr lang="ru-RU" sz="2500" dirty="0" smtClean="0"/>
          </a:p>
          <a:p>
            <a:pPr>
              <a:buNone/>
            </a:pPr>
            <a:r>
              <a:rPr lang="ru-RU" sz="2500" dirty="0" smtClean="0"/>
              <a:t>Язычок </a:t>
            </a:r>
            <a:r>
              <a:rPr lang="ru-RU" sz="2500" dirty="0"/>
              <a:t>им помогает.</a:t>
            </a:r>
          </a:p>
        </p:txBody>
      </p:sp>
      <p:pic>
        <p:nvPicPr>
          <p:cNvPr id="4" name="Рисунок 3" descr="http://www.ourbaby.ru/files/tru1-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080" y="6156176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1102</Words>
  <Application>Microsoft Office PowerPoint</Application>
  <PresentationFormat>Экран (4:3)</PresentationFormat>
  <Paragraphs>227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Словесные забавы </vt:lpstr>
      <vt:lpstr>      Дошкольный возраст - самый благодатный для обогащения словарного запаса, развития мышления и памяти ребенка. Игры со словами не просто расширяют словарный запас ребенка, знакомят его с такими явлениями языка, как синонимы, антонимы, эпитеты, учат преобразовывать слова, используя языковые средства. Главная цель этих игр – дать ребенку почувствовать радость владения словом, которая приходит после первых мук творчества, когда нужное, точное слово с трудом подбирается.</vt:lpstr>
      <vt:lpstr>Речевые физминутки</vt:lpstr>
      <vt:lpstr>Цапли </vt:lpstr>
      <vt:lpstr>Медведь </vt:lpstr>
      <vt:lpstr>Артикуляционная гимнастика </vt:lpstr>
      <vt:lpstr>Артикуляционная гимнастика для шипящих звуков (Ш, Щ, Ж, Ч)  </vt:lpstr>
      <vt:lpstr>Ириска  (для укрепления мышц языка и отработки верхнего подъема языка) </vt:lpstr>
      <vt:lpstr>Лошадка (укрепление мышц языка, выработка подъема языка вверх)</vt:lpstr>
      <vt:lpstr>  Словесные забавы  </vt:lpstr>
      <vt:lpstr>Скороговорки для развития речи</vt:lpstr>
      <vt:lpstr>Театрализованные игры </vt:lpstr>
      <vt:lpstr>Би-ба-бо          Плоскостной                                  театр            </vt:lpstr>
      <vt:lpstr>Теневой театр      Силуэты</vt:lpstr>
      <vt:lpstr>Пальчиковые игры</vt:lpstr>
      <vt:lpstr>Пять утят  </vt:lpstr>
      <vt:lpstr>Поросята</vt:lpstr>
      <vt:lpstr>Народные игры</vt:lpstr>
      <vt:lpstr>Мышка</vt:lpstr>
      <vt:lpstr>  Стишки, потешки </vt:lpstr>
      <vt:lpstr>Потешки</vt:lpstr>
      <vt:lpstr>Глупые стишки (детский фольклор) </vt:lpstr>
      <vt:lpstr>Дидактические игры 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Kira</dc:creator>
  <cp:lastModifiedBy>Kira</cp:lastModifiedBy>
  <cp:revision>101</cp:revision>
  <dcterms:created xsi:type="dcterms:W3CDTF">2013-01-25T14:56:24Z</dcterms:created>
  <dcterms:modified xsi:type="dcterms:W3CDTF">2013-01-27T18:14:39Z</dcterms:modified>
</cp:coreProperties>
</file>