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0BCC-AF40-40F2-B79D-68B29D5EC806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5AA7AE-332F-46A0-9D5E-E2571C8904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6424"/>
            <a:ext cx="6400800" cy="237261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Проект 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КОЛЛЕКЦИЯ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САМОДЕЛЬНЫХ МУЗЫКАЛЬНЫХ 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ИНСТРУМЕНТОВ</a:t>
            </a:r>
          </a:p>
          <a:p>
            <a:pPr algn="r"/>
            <a:r>
              <a:rPr lang="ru-RU" sz="1600" b="1" i="1" dirty="0" smtClean="0"/>
              <a:t>ПОДГОТОВИЛА ВОСПИТАТЕЛЬ ПОДГОТОВИТЕЛЬНОЙ ГРУППЫ №1 ВОВЧЕНКО И.В.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2825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Ожидаемые результаты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300" dirty="0"/>
              <a:t>динамика в </a:t>
            </a:r>
            <a:r>
              <a:rPr lang="ru-RU" sz="3300" dirty="0" smtClean="0"/>
              <a:t>развитии </a:t>
            </a:r>
            <a:r>
              <a:rPr lang="ru-RU" sz="3300" dirty="0"/>
              <a:t>слуха;</a:t>
            </a:r>
          </a:p>
          <a:p>
            <a:r>
              <a:rPr lang="ru-RU" sz="3300" dirty="0" smtClean="0"/>
              <a:t>приобретение </a:t>
            </a:r>
            <a:r>
              <a:rPr lang="ru-RU" sz="3300" dirty="0"/>
              <a:t>разностороннего опыта звуковых ощущений;</a:t>
            </a:r>
          </a:p>
          <a:p>
            <a:r>
              <a:rPr lang="ru-RU" sz="3300" dirty="0" smtClean="0"/>
              <a:t>развитие </a:t>
            </a:r>
            <a:r>
              <a:rPr lang="ru-RU" sz="3300" dirty="0"/>
              <a:t>музыкальных, творческих способностей детей;</a:t>
            </a:r>
          </a:p>
          <a:p>
            <a:r>
              <a:rPr lang="ru-RU" sz="3300" dirty="0" smtClean="0"/>
              <a:t>овладение </a:t>
            </a:r>
            <a:r>
              <a:rPr lang="ru-RU" sz="3300" dirty="0"/>
              <a:t>различными способами получения звука и приобретение навыков игры на самодельных инструментах – игрушках.</a:t>
            </a:r>
          </a:p>
          <a:p>
            <a:r>
              <a:rPr lang="ru-RU" sz="3300" dirty="0" smtClean="0"/>
              <a:t>приобретение </a:t>
            </a:r>
            <a:r>
              <a:rPr lang="ru-RU" sz="3300" dirty="0"/>
              <a:t>детьми трудовых, конструкторских и изобретательских навыков в процессе изготовления экспериментальных инструментов</a:t>
            </a:r>
          </a:p>
          <a:p>
            <a:pPr marL="137160" indent="0">
              <a:buNone/>
            </a:pPr>
            <a:r>
              <a:rPr lang="ru-RU" sz="3000" dirty="0"/>
              <a:t> 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Нам </a:t>
            </a:r>
            <a:r>
              <a:rPr lang="ru-RU" sz="2900" b="1" i="1" dirty="0">
                <a:latin typeface="Georgia" pitchFamily="18" charset="0"/>
              </a:rPr>
              <a:t>оркестр нужен свой. Стали думать и гадать: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Из </a:t>
            </a:r>
            <a:r>
              <a:rPr lang="ru-RU" sz="2900" b="1" i="1" dirty="0">
                <a:latin typeface="Georgia" pitchFamily="18" charset="0"/>
              </a:rPr>
              <a:t>чего его создать? И, немного оглядевшись,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Стали </a:t>
            </a:r>
            <a:r>
              <a:rPr lang="ru-RU" sz="2900" b="1" i="1" dirty="0">
                <a:latin typeface="Georgia" pitchFamily="18" charset="0"/>
              </a:rPr>
              <a:t>дружно собирать банки из-под </a:t>
            </a:r>
            <a:r>
              <a:rPr lang="ru-RU" sz="2900" b="1" i="1" dirty="0" smtClean="0">
                <a:latin typeface="Georgia" pitchFamily="18" charset="0"/>
              </a:rPr>
              <a:t>майонеза,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Ключи</a:t>
            </a:r>
            <a:r>
              <a:rPr lang="ru-RU" sz="2900" b="1" i="1" dirty="0">
                <a:latin typeface="Georgia" pitchFamily="18" charset="0"/>
              </a:rPr>
              <a:t>, пробки из железа, от орехов скорлупу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И </a:t>
            </a:r>
            <a:r>
              <a:rPr lang="ru-RU" sz="2900" b="1" i="1" dirty="0">
                <a:latin typeface="Georgia" pitchFamily="18" charset="0"/>
              </a:rPr>
              <a:t>другую чепуху!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Принёс </a:t>
            </a:r>
            <a:r>
              <a:rPr lang="ru-RU" sz="2900" b="1" i="1" dirty="0">
                <a:latin typeface="Georgia" pitchFamily="18" charset="0"/>
              </a:rPr>
              <a:t>папа инструмент: дрель, сверло и клей «Момент»,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Мама </a:t>
            </a:r>
            <a:r>
              <a:rPr lang="ru-RU" sz="2900" b="1" i="1" dirty="0">
                <a:latin typeface="Georgia" pitchFamily="18" charset="0"/>
              </a:rPr>
              <a:t>– крупы и мешочки, нитки, пуговки, </a:t>
            </a:r>
            <a:r>
              <a:rPr lang="ru-RU" sz="2900" b="1" i="1" dirty="0" err="1">
                <a:latin typeface="Georgia" pitchFamily="18" charset="0"/>
              </a:rPr>
              <a:t>шнурочки</a:t>
            </a:r>
            <a:r>
              <a:rPr lang="ru-RU" sz="2900" b="1" i="1" dirty="0" smtClean="0">
                <a:latin typeface="Georgia" pitchFamily="18" charset="0"/>
              </a:rPr>
              <a:t>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Ножницы</a:t>
            </a:r>
            <a:r>
              <a:rPr lang="ru-RU" sz="2900" b="1" i="1" dirty="0">
                <a:latin typeface="Georgia" pitchFamily="18" charset="0"/>
              </a:rPr>
              <a:t>, бумагу, скотч…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Ну</a:t>
            </a:r>
            <a:r>
              <a:rPr lang="ru-RU" sz="2900" b="1" i="1" dirty="0">
                <a:latin typeface="Georgia" pitchFamily="18" charset="0"/>
              </a:rPr>
              <a:t>, и я помочь не прочь – кое-что ещё взяла,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И </a:t>
            </a:r>
            <a:r>
              <a:rPr lang="ru-RU" sz="2900" b="1" i="1" dirty="0">
                <a:latin typeface="Georgia" pitchFamily="18" charset="0"/>
              </a:rPr>
              <a:t>пошли кипеть дела! Вышло что, друзья, что у нас,</a:t>
            </a:r>
          </a:p>
          <a:p>
            <a:pPr marL="137160" indent="0" algn="ctr">
              <a:buNone/>
            </a:pPr>
            <a:r>
              <a:rPr lang="ru-RU" sz="2900" b="1" i="1" dirty="0" smtClean="0">
                <a:latin typeface="Georgia" pitchFamily="18" charset="0"/>
              </a:rPr>
              <a:t>Мы </a:t>
            </a:r>
            <a:r>
              <a:rPr lang="ru-RU" sz="2900" b="1" i="1" dirty="0">
                <a:latin typeface="Georgia" pitchFamily="18" charset="0"/>
              </a:rPr>
              <a:t>расскажем вам сейчас.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6" descr="63b73ad28f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725"/>
            <a:ext cx="43703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4400" i="1" dirty="0" smtClean="0">
                <a:solidFill>
                  <a:srgbClr val="FFFF00"/>
                </a:solidFill>
                <a:latin typeface="Georgia" pitchFamily="18" charset="0"/>
              </a:rPr>
              <a:t>Цель проекта</a:t>
            </a:r>
            <a:endParaRPr lang="ru-RU" sz="4400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ru-RU" dirty="0" smtClean="0">
                <a:latin typeface="Georgia" pitchFamily="18" charset="0"/>
              </a:rPr>
              <a:t>	</a:t>
            </a:r>
          </a:p>
          <a:p>
            <a:pPr marL="137160" indent="0" algn="just">
              <a:buNone/>
            </a:pPr>
            <a:endParaRPr lang="ru-RU" dirty="0">
              <a:latin typeface="Georgia" pitchFamily="18" charset="0"/>
            </a:endParaRPr>
          </a:p>
          <a:p>
            <a:pPr marL="137160" indent="0" algn="just">
              <a:buNone/>
            </a:pPr>
            <a:r>
              <a:rPr lang="ru-RU" dirty="0" smtClean="0">
                <a:latin typeface="Georgia" pitchFamily="18" charset="0"/>
              </a:rPr>
              <a:t>	Расширить </a:t>
            </a:r>
            <a:r>
              <a:rPr lang="ru-RU" dirty="0">
                <a:latin typeface="Georgia" pitchFamily="18" charset="0"/>
              </a:rPr>
              <a:t>и углубить знания дошкольников о музыкальных инструментах, их видах, </a:t>
            </a:r>
            <a:r>
              <a:rPr lang="ru-RU" dirty="0" smtClean="0">
                <a:latin typeface="Georgia" pitchFamily="18" charset="0"/>
              </a:rPr>
              <a:t>группах. Работать в оркестре самодельных музыкальных инструментов, закреплять навыки совместной игры, развивать чувство ансамбля</a:t>
            </a:r>
          </a:p>
          <a:p>
            <a:pPr marL="137160" indent="0">
              <a:buNone/>
            </a:pPr>
            <a:endParaRPr lang="ru-RU" dirty="0">
              <a:latin typeface="Georgia" pitchFamily="18" charset="0"/>
            </a:endParaRPr>
          </a:p>
          <a:p>
            <a:pPr marL="137160" indent="0">
              <a:buNone/>
            </a:pPr>
            <a:r>
              <a:rPr lang="ru-RU" dirty="0">
                <a:latin typeface="Georgia" pitchFamily="18" charset="0"/>
              </a:rPr>
              <a:t> 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Задачи</a:t>
            </a:r>
            <a:r>
              <a:rPr lang="ru-RU" b="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проекта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1.Развитие эмоциональной сферы ребенка. </a:t>
            </a:r>
          </a:p>
          <a:p>
            <a:pPr marL="137160" indent="0">
              <a:buNone/>
            </a:pPr>
            <a:r>
              <a:rPr lang="ru-RU" dirty="0" smtClean="0"/>
              <a:t>2</a:t>
            </a:r>
            <a:r>
              <a:rPr lang="ru-RU" dirty="0"/>
              <a:t>. Формирование у детей эстетического восприятия окружающего мира. </a:t>
            </a:r>
          </a:p>
          <a:p>
            <a:pPr marL="137160" indent="0">
              <a:buNone/>
            </a:pPr>
            <a:r>
              <a:rPr lang="ru-RU" dirty="0" smtClean="0"/>
              <a:t>3</a:t>
            </a:r>
            <a:r>
              <a:rPr lang="ru-RU" dirty="0"/>
              <a:t>. Приобщение к музыкальной культуре. </a:t>
            </a:r>
          </a:p>
          <a:p>
            <a:pPr marL="137160" indent="0">
              <a:buNone/>
            </a:pPr>
            <a:r>
              <a:rPr lang="ru-RU" dirty="0" smtClean="0"/>
              <a:t>4</a:t>
            </a:r>
            <a:r>
              <a:rPr lang="ru-RU" dirty="0"/>
              <a:t>. Формировать потребность в восприятии музыки. </a:t>
            </a:r>
          </a:p>
          <a:p>
            <a:pPr marL="137160" indent="0">
              <a:buNone/>
            </a:pPr>
            <a:r>
              <a:rPr lang="ru-RU" dirty="0" smtClean="0"/>
              <a:t>5</a:t>
            </a:r>
            <a:r>
              <a:rPr lang="ru-RU" dirty="0"/>
              <a:t>. Обогащать музыкальные впечатления детей и способствовать формированию музыкального вкуса, музыкальной памяти и музыкальности в целом. </a:t>
            </a:r>
          </a:p>
          <a:p>
            <a:pPr marL="137160" indent="0">
              <a:buNone/>
            </a:pPr>
            <a:r>
              <a:rPr lang="ru-RU" dirty="0" smtClean="0"/>
              <a:t>6</a:t>
            </a:r>
            <a:r>
              <a:rPr lang="ru-RU" dirty="0"/>
              <a:t>. Развитие познавательных и творческих способностей. </a:t>
            </a:r>
          </a:p>
          <a:p>
            <a:pPr marL="137160" indent="0">
              <a:buNone/>
            </a:pPr>
            <a:r>
              <a:rPr lang="ru-RU" dirty="0" smtClean="0"/>
              <a:t>7</a:t>
            </a:r>
            <a:r>
              <a:rPr lang="ru-RU" dirty="0"/>
              <a:t>. Способствовать развитию мыслительной деятельности, памяти, слуха, фантазии. </a:t>
            </a:r>
          </a:p>
          <a:p>
            <a:pPr marL="137160" indent="0">
              <a:buNone/>
            </a:pPr>
            <a:r>
              <a:rPr lang="ru-RU" dirty="0" smtClean="0"/>
              <a:t>8</a:t>
            </a:r>
            <a:r>
              <a:rPr lang="ru-RU" dirty="0"/>
              <a:t>. Обогащение словаря. </a:t>
            </a:r>
          </a:p>
          <a:p>
            <a:pPr marL="137160" indent="0">
              <a:buNone/>
            </a:pPr>
            <a:r>
              <a:rPr lang="ru-RU" dirty="0" smtClean="0"/>
              <a:t>9</a:t>
            </a:r>
            <a:r>
              <a:rPr lang="ru-RU" dirty="0"/>
              <a:t>. Осваивать различные формы приобретения опыта. </a:t>
            </a:r>
          </a:p>
          <a:p>
            <a:pPr marL="137160" indent="0">
              <a:buNone/>
            </a:pPr>
            <a:r>
              <a:rPr lang="ru-RU" dirty="0" smtClean="0"/>
              <a:t>10</a:t>
            </a:r>
            <a:r>
              <a:rPr lang="ru-RU" dirty="0"/>
              <a:t>. Создание условий для благоприятного климата взаимодействия с родителями и установление доверительных и партнерских отношений с родителями. 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Гипотеза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ru-RU" sz="3600" dirty="0" smtClean="0"/>
              <a:t>Вызвать интерес воспитанников к получению музыкального образования</a:t>
            </a:r>
          </a:p>
          <a:p>
            <a:pPr marL="137160" indent="0"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Georgia" pitchFamily="18" charset="0"/>
              </a:rPr>
              <a:t>Новизна проекта</a:t>
            </a:r>
          </a:p>
          <a:p>
            <a:pPr marL="137160" indent="0" algn="ctr">
              <a:buNone/>
            </a:pPr>
            <a:r>
              <a:rPr lang="ru-RU" sz="4000" dirty="0" smtClean="0"/>
              <a:t>гармонизация </a:t>
            </a:r>
            <a:r>
              <a:rPr lang="ru-RU" sz="4000" dirty="0"/>
              <a:t>детско-родительских отношений, реализуя принцип сотрудничества детей и взрослых, путём организации совместной проектной деятельности; в содействии развития у детей коммуникативных способностей, творческой инициативы, сообразительности, пытливости, самостоятельности. </a:t>
            </a:r>
          </a:p>
          <a:p>
            <a:pPr marL="137160" indent="0" algn="ctr">
              <a:buNone/>
            </a:pPr>
            <a:endParaRPr lang="ru-RU" sz="4000" b="1" i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Идея проекта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	Проект </a:t>
            </a:r>
            <a:r>
              <a:rPr lang="ru-RU" dirty="0"/>
              <a:t>направлен на формирование духовно - нравственного воспитания, способствует созданию единого воспитательного пространства дошкольного образовательного учреждения и семьи, объединенных общей гуманитарной направленностью на приобщение детей к культуре. Проект обеспечивает успешное взаимодействие с различными субъектами социума, выстраивание партнерских отношений между ними, за счет проведения занятий, мероприятий. </a:t>
            </a:r>
          </a:p>
          <a:p>
            <a:pPr marL="13716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7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Тип </a:t>
            </a:r>
            <a:r>
              <a:rPr lang="ru-RU" sz="4000" i="1" dirty="0" smtClean="0">
                <a:solidFill>
                  <a:srgbClr val="FFFF00"/>
                </a:solidFill>
                <a:latin typeface="Georgia" pitchFamily="18" charset="0"/>
              </a:rPr>
              <a:t>проекта</a:t>
            </a:r>
            <a:endParaRPr lang="ru-RU" sz="4000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Творческий</a:t>
            </a:r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Georgia" pitchFamily="18" charset="0"/>
              </a:rPr>
              <a:t>Срок реализации</a:t>
            </a:r>
          </a:p>
          <a:p>
            <a:pPr marL="137160" indent="0" algn="ctr">
              <a:buNone/>
            </a:pPr>
            <a:endParaRPr lang="ru-RU" sz="4000" b="1" i="1" dirty="0">
              <a:solidFill>
                <a:srgbClr val="FFFF00"/>
              </a:solidFill>
              <a:latin typeface="Georgia" pitchFamily="18" charset="0"/>
            </a:endParaRPr>
          </a:p>
          <a:p>
            <a:pPr marL="137160" indent="0" algn="ctr">
              <a:buNone/>
            </a:pPr>
            <a:r>
              <a:rPr lang="ru-RU" dirty="0" smtClean="0"/>
              <a:t>Февраль-апрель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Участники проекта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музыкальный руководитель, воспитатели, логопед, воспитанники , родители.</a:t>
            </a:r>
          </a:p>
          <a:p>
            <a:pPr marL="137160" indent="0" algn="ctr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" name="Picture 2" descr="C:\Users\NtoeBook\Desktop\DCIM\Съемный диск\DCIM\100OLYMP\PC18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360707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9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/>
                <a:latin typeface="Georgia" pitchFamily="18" charset="0"/>
              </a:rPr>
              <a:t>Этапы реализации</a:t>
            </a:r>
            <a:endParaRPr lang="ru-RU" i="1" dirty="0"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r>
              <a:rPr lang="ru-RU" dirty="0"/>
              <a:t>I этап- </a:t>
            </a:r>
            <a:r>
              <a:rPr lang="ru-RU" dirty="0" smtClean="0"/>
              <a:t>организационный</a:t>
            </a:r>
          </a:p>
          <a:p>
            <a:pPr marL="137160" indent="0">
              <a:buNone/>
            </a:pPr>
            <a:r>
              <a:rPr lang="ru-RU" dirty="0" smtClean="0"/>
              <a:t>Поиск </a:t>
            </a:r>
            <a:r>
              <a:rPr lang="ru-RU" dirty="0"/>
              <a:t>информации о различных музыкальных инструментах, в книгах, телепередачах, интернете.</a:t>
            </a:r>
          </a:p>
          <a:p>
            <a:pPr marL="137160" indent="0">
              <a:buNone/>
            </a:pPr>
            <a:r>
              <a:rPr lang="ru-RU" dirty="0" smtClean="0"/>
              <a:t>Подбор </a:t>
            </a:r>
            <a:r>
              <a:rPr lang="ru-RU" dirty="0"/>
              <a:t>литературы по изготовлению самодельных музыкальных инструментов.</a:t>
            </a:r>
          </a:p>
          <a:p>
            <a:pPr marL="137160" indent="0">
              <a:buNone/>
            </a:pPr>
            <a:r>
              <a:rPr lang="ru-RU" dirty="0"/>
              <a:t>Рисунки детей на тему: «Музыкальные инструменты».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II </a:t>
            </a:r>
            <a:r>
              <a:rPr lang="ru-RU" dirty="0"/>
              <a:t>этап – практический</a:t>
            </a:r>
          </a:p>
          <a:p>
            <a:pPr marL="137160" indent="0">
              <a:buNone/>
            </a:pPr>
            <a:r>
              <a:rPr lang="ru-RU" dirty="0" smtClean="0"/>
              <a:t>Исследовательская </a:t>
            </a:r>
            <a:r>
              <a:rPr lang="ru-RU" dirty="0"/>
              <a:t>деятельность. </a:t>
            </a:r>
          </a:p>
          <a:p>
            <a:pPr marL="137160" indent="0">
              <a:buNone/>
            </a:pPr>
            <a:r>
              <a:rPr lang="ru-RU" dirty="0" smtClean="0"/>
              <a:t>Привлечение </a:t>
            </a:r>
            <a:r>
              <a:rPr lang="ru-RU" dirty="0"/>
              <a:t>родителей к подготовке материалов для изготовления музыкальных инструментов.</a:t>
            </a:r>
          </a:p>
          <a:p>
            <a:pPr marL="137160" indent="0">
              <a:buNone/>
            </a:pPr>
            <a:r>
              <a:rPr lang="ru-RU" dirty="0" smtClean="0"/>
              <a:t>Совместное </a:t>
            </a:r>
            <a:r>
              <a:rPr lang="ru-RU" dirty="0"/>
              <a:t>с родителями и детьми изготовление музыкальных инструментов</a:t>
            </a:r>
            <a:r>
              <a:rPr lang="ru-RU" dirty="0" smtClean="0"/>
              <a:t>.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III этап – заключительный</a:t>
            </a:r>
          </a:p>
          <a:p>
            <a:pPr marL="137160" indent="0">
              <a:buNone/>
            </a:pPr>
            <a:r>
              <a:rPr lang="ru-RU" dirty="0" smtClean="0"/>
              <a:t>Выставка </a:t>
            </a:r>
            <a:r>
              <a:rPr lang="ru-RU" dirty="0"/>
              <a:t>самодельных музыкальных инструментов «В мире музыкальных инструментов</a:t>
            </a:r>
            <a:r>
              <a:rPr lang="ru-RU" dirty="0" smtClean="0"/>
              <a:t>».</a:t>
            </a:r>
          </a:p>
          <a:p>
            <a:pPr marL="137160" indent="0">
              <a:buNone/>
            </a:pPr>
            <a:r>
              <a:rPr lang="ru-RU" dirty="0" smtClean="0"/>
              <a:t>Создание ансамбля. Концерт.</a:t>
            </a:r>
            <a:r>
              <a:rPr lang="ru-RU" dirty="0"/>
              <a:t>	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338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 Цель проекта</vt:lpstr>
      <vt:lpstr>Задачи проекта</vt:lpstr>
      <vt:lpstr>Гипотеза</vt:lpstr>
      <vt:lpstr>Идея проекта</vt:lpstr>
      <vt:lpstr>Тип проекта</vt:lpstr>
      <vt:lpstr>Участники проекта</vt:lpstr>
      <vt:lpstr>Этапы реализации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NtoeBook</dc:creator>
  <cp:lastModifiedBy>NtoeBook</cp:lastModifiedBy>
  <cp:revision>13</cp:revision>
  <cp:lastPrinted>2014-02-17T21:15:57Z</cp:lastPrinted>
  <dcterms:created xsi:type="dcterms:W3CDTF">2014-02-07T04:46:20Z</dcterms:created>
  <dcterms:modified xsi:type="dcterms:W3CDTF">2014-10-26T16:37:19Z</dcterms:modified>
</cp:coreProperties>
</file>