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3" r:id="rId6"/>
    <p:sldId id="264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60DB10-1EDC-41AA-BB07-5AEA1547B93D}" type="datetimeFigureOut">
              <a:rPr lang="ru-RU" smtClean="0"/>
              <a:pPr/>
              <a:t>13.01.2016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90B3D1-1099-41D7-9AE9-ABAE61C4BE7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08428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F6438-1377-49D1-A0B0-09C462DD5E96}" type="datetime1">
              <a:rPr lang="ru-RU" smtClean="0"/>
              <a:pPr/>
              <a:t>13.01.2016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FAF02-2EE4-4E35-A804-1AA86D703ABE}" type="datetime1">
              <a:rPr lang="ru-RU" smtClean="0"/>
              <a:pPr/>
              <a:t>13.01.2016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CD868-A77E-45B4-B271-2983D16BCB71}" type="datetime1">
              <a:rPr lang="ru-RU" smtClean="0"/>
              <a:pPr/>
              <a:t>13.01.2016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AEE6C-34C1-4BB1-9F0F-64070D8F6120}" type="datetime1">
              <a:rPr lang="ru-RU" smtClean="0"/>
              <a:pPr/>
              <a:t>13.01.2016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9A8CF-24C0-4F32-AE3B-673F6B9158C9}" type="datetime1">
              <a:rPr lang="ru-RU" smtClean="0"/>
              <a:pPr/>
              <a:t>13.01.2016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E8D45-2E97-4B23-8D19-BC0C5769EF93}" type="datetime1">
              <a:rPr lang="ru-RU" smtClean="0"/>
              <a:pPr/>
              <a:t>13.01.2016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3F0AE-C9B6-4602-A848-358FD35E48FE}" type="datetime1">
              <a:rPr lang="ru-RU" smtClean="0"/>
              <a:pPr/>
              <a:t>13.01.2016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3517D-18AE-40BD-A89B-4C80FF9E63B3}" type="datetime1">
              <a:rPr lang="ru-RU" smtClean="0"/>
              <a:pPr/>
              <a:t>13.01.2016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866D1-DC46-404C-BDCC-41A37AEEC7E3}" type="datetime1">
              <a:rPr lang="ru-RU" smtClean="0"/>
              <a:pPr/>
              <a:t>13.01.2016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AFFF4-EA02-41EC-98AB-872612C915FC}" type="datetime1">
              <a:rPr lang="ru-RU" smtClean="0"/>
              <a:pPr/>
              <a:t>13.01.2016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2964B-A102-4A27-9FCF-6DD10A1CDB8E}" type="datetime1">
              <a:rPr lang="ru-RU" smtClean="0"/>
              <a:pPr/>
              <a:t>13.01.2016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520266-915A-4B38-966A-BAEE392FDF6A}" type="datetime1">
              <a:rPr lang="ru-RU" smtClean="0"/>
              <a:pPr/>
              <a:t>13.01.2016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microsoft.com/office/2007/relationships/hdphoto" Target="../media/hdphoto2.wdp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Обои фон, стиль, забор, дорога 393959 / Раздел: Стиль / HallPic.ru"/>
          <p:cNvPicPr/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11200"/>
                    </a14:imgEffect>
                    <a14:imgEffect>
                      <a14:saturation sat="33000"/>
                    </a14:imgEffect>
                    <a14:imgEffect>
                      <a14:brightnessContrast bright="4000" contrast="-4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8519" y="0"/>
            <a:ext cx="9305682" cy="6957392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/>
          <p:cNvSpPr txBox="1"/>
          <p:nvPr/>
        </p:nvSpPr>
        <p:spPr>
          <a:xfrm>
            <a:off x="263356" y="908720"/>
            <a:ext cx="864096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solidFill>
                  <a:srgbClr val="C00000"/>
                </a:solidFill>
              </a:rPr>
              <a:t>Художественная литература как средство приобщения к культуре родного края детей младшего дошкольного возраста.</a:t>
            </a:r>
            <a:r>
              <a:rPr lang="ru-RU" sz="3600" b="1" dirty="0" smtClean="0">
                <a:solidFill>
                  <a:srgbClr val="C00000"/>
                </a:solidFill>
              </a:rPr>
              <a:t> </a:t>
            </a:r>
            <a:endParaRPr lang="ru-RU" sz="3600" b="1" dirty="0">
              <a:solidFill>
                <a:srgbClr val="C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940152" y="5949280"/>
            <a:ext cx="289864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МАДОУ ЦРР д/с 52</a:t>
            </a:r>
          </a:p>
          <a:p>
            <a:r>
              <a:rPr lang="ru-RU" sz="2400" b="1" dirty="0" err="1" smtClean="0"/>
              <a:t>Пижина</a:t>
            </a:r>
            <a:r>
              <a:rPr lang="ru-RU" sz="2400" b="1" dirty="0" smtClean="0"/>
              <a:t> Л.С.</a:t>
            </a:r>
            <a:endParaRPr lang="ru-RU" sz="2400" b="1"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5207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Обои фон, стиль, забор, дорога 393959 / Раздел: Стиль / HallPic.ru"/>
          <p:cNvPicPr/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11200"/>
                    </a14:imgEffect>
                    <a14:imgEffect>
                      <a14:saturation sat="33000"/>
                    </a14:imgEffect>
                    <a14:imgEffect>
                      <a14:brightnessContrast bright="4000" contrast="-4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305682" cy="6957392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6" name="Picture 2" descr="О РУССКОМ ЯЗЫКЕ И НЕНОРМАТИВНОЙ ЛЕКСИКЕ. - 26 Декабря 2012 - Блог - Филология для старшеклассников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7884" y="367294"/>
            <a:ext cx="3009903" cy="3779101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6047656" y="4180344"/>
            <a:ext cx="309634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Академик</a:t>
            </a:r>
          </a:p>
          <a:p>
            <a:r>
              <a:rPr lang="ru-RU" sz="2800" b="1" dirty="0" smtClean="0">
                <a:solidFill>
                  <a:srgbClr val="C00000"/>
                </a:solidFill>
              </a:rPr>
              <a:t>Дмитрий Сергеевич</a:t>
            </a:r>
          </a:p>
          <a:p>
            <a:r>
              <a:rPr lang="ru-RU" sz="2800" b="1" dirty="0" smtClean="0">
                <a:solidFill>
                  <a:srgbClr val="C00000"/>
                </a:solidFill>
              </a:rPr>
              <a:t>Лихачев</a:t>
            </a:r>
          </a:p>
          <a:p>
            <a:r>
              <a:rPr lang="ru-RU" sz="2800" b="1" dirty="0" smtClean="0"/>
              <a:t>25.11.1906 – 30.09.1999 г.ж.</a:t>
            </a:r>
            <a:endParaRPr lang="ru-RU" sz="2800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2</a:t>
            </a:fld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285720" y="357166"/>
            <a:ext cx="5429288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«Если человек не любит хотя бы изредка смотреть на старые фотографии своих родителей, не ценит память о них, оставленную в саду, который они возделывали, вещах, которые им принадлежали, - значит, он не любит их. Если человек не любит старые улицы, пусть даже и плохонькие, - значит, у него нет любви к своему городу. Если человек равнодушен к памятникам истории своей страны, - он, как правило, равнодушен к своей стране».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572171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Обои фон, стиль, забор, дорога 393959 / Раздел: Стиль / HallPic.ru"/>
          <p:cNvPicPr/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11200"/>
                    </a14:imgEffect>
                    <a14:imgEffect>
                      <a14:saturation sat="33000"/>
                    </a14:imgEffect>
                    <a14:imgEffect>
                      <a14:brightnessContrast bright="4000" contrast="-4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8519" y="0"/>
            <a:ext cx="9305682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/>
          <p:cNvSpPr txBox="1"/>
          <p:nvPr/>
        </p:nvSpPr>
        <p:spPr>
          <a:xfrm>
            <a:off x="683568" y="620688"/>
            <a:ext cx="8208912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solidFill>
                  <a:srgbClr val="C00000"/>
                </a:solidFill>
              </a:rPr>
              <a:t>ФГОС ДО определяет:</a:t>
            </a:r>
          </a:p>
          <a:p>
            <a:endParaRPr lang="ru-RU" sz="3200" b="1" dirty="0">
              <a:solidFill>
                <a:srgbClr val="C00000"/>
              </a:solidFill>
            </a:endParaRPr>
          </a:p>
          <a:p>
            <a:r>
              <a:rPr lang="ru-RU" sz="3200" b="1" dirty="0" smtClean="0"/>
              <a:t>объединение </a:t>
            </a:r>
            <a:r>
              <a:rPr lang="ru-RU" sz="3200" b="1" dirty="0"/>
              <a:t>обучения и воспитания в целостный образовательный процесс на основе духовно-нравственных и социокультурных </a:t>
            </a:r>
            <a:r>
              <a:rPr lang="ru-RU" sz="3200" b="1" dirty="0" smtClean="0"/>
              <a:t>ценностей принятых </a:t>
            </a:r>
            <a:r>
              <a:rPr lang="ru-RU" sz="3200" b="1" dirty="0"/>
              <a:t>в </a:t>
            </a:r>
            <a:r>
              <a:rPr lang="ru-RU" sz="3200" b="1" dirty="0" smtClean="0"/>
              <a:t>обществе, </a:t>
            </a:r>
            <a:r>
              <a:rPr lang="ru-RU" sz="3200" b="1" dirty="0"/>
              <a:t>и формирование первичных представлений о малой </a:t>
            </a:r>
            <a:r>
              <a:rPr lang="ru-RU" sz="3200" b="1" dirty="0" smtClean="0"/>
              <a:t>родине, представлений </a:t>
            </a:r>
            <a:r>
              <a:rPr lang="ru-RU" sz="3200" b="1" dirty="0"/>
              <a:t>о социокультурных ценностях нашего народа.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500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Обои фон, стиль, забор, дорога 393959 / Раздел: Стиль / HallPic.ru"/>
          <p:cNvPicPr/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11200"/>
                    </a14:imgEffect>
                    <a14:imgEffect>
                      <a14:saturation sat="33000"/>
                    </a14:imgEffect>
                    <a14:imgEffect>
                      <a14:brightnessContrast bright="4000" contrast="-4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4845" y="-11789"/>
            <a:ext cx="9305682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/>
          <p:cNvSpPr txBox="1"/>
          <p:nvPr/>
        </p:nvSpPr>
        <p:spPr>
          <a:xfrm>
            <a:off x="1619672" y="404664"/>
            <a:ext cx="6840760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solidFill>
                  <a:srgbClr val="C00000"/>
                </a:solidFill>
              </a:rPr>
              <a:t>	Сказка:</a:t>
            </a:r>
          </a:p>
          <a:p>
            <a:endParaRPr lang="ru-RU" dirty="0"/>
          </a:p>
          <a:p>
            <a:r>
              <a:rPr lang="ru-RU" sz="3600" b="1" dirty="0" smtClean="0"/>
              <a:t>1. Знакомство</a:t>
            </a:r>
          </a:p>
          <a:p>
            <a:r>
              <a:rPr lang="ru-RU" sz="3600" b="1" dirty="0" smtClean="0"/>
              <a:t>2. Пересказ </a:t>
            </a:r>
          </a:p>
          <a:p>
            <a:r>
              <a:rPr lang="ru-RU" sz="3600" b="1" dirty="0" smtClean="0"/>
              <a:t>3. Инсценировка</a:t>
            </a:r>
          </a:p>
          <a:p>
            <a:r>
              <a:rPr lang="ru-RU" sz="3600" b="1" dirty="0" smtClean="0"/>
              <a:t>4. Элементарное ознакомление с культурой Урала.</a:t>
            </a:r>
          </a:p>
        </p:txBody>
      </p:sp>
      <p:sp>
        <p:nvSpPr>
          <p:cNvPr id="6" name="Стрелка вправо 5"/>
          <p:cNvSpPr/>
          <p:nvPr/>
        </p:nvSpPr>
        <p:spPr>
          <a:xfrm>
            <a:off x="4948546" y="1546189"/>
            <a:ext cx="585908" cy="386332"/>
          </a:xfrm>
          <a:prstGeom prst="rightArrow">
            <a:avLst/>
          </a:prstGeom>
          <a:solidFill>
            <a:schemeClr val="accent2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право 6"/>
          <p:cNvSpPr/>
          <p:nvPr/>
        </p:nvSpPr>
        <p:spPr>
          <a:xfrm>
            <a:off x="4285042" y="2095524"/>
            <a:ext cx="585908" cy="386332"/>
          </a:xfrm>
          <a:prstGeom prst="rightArrow">
            <a:avLst/>
          </a:prstGeom>
          <a:solidFill>
            <a:schemeClr val="accent2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право 7"/>
          <p:cNvSpPr/>
          <p:nvPr/>
        </p:nvSpPr>
        <p:spPr>
          <a:xfrm>
            <a:off x="5333006" y="2579774"/>
            <a:ext cx="585908" cy="386332"/>
          </a:xfrm>
          <a:prstGeom prst="rightArrow">
            <a:avLst/>
          </a:prstGeom>
          <a:solidFill>
            <a:schemeClr val="accent2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4251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Обои фон, стиль, забор, дорога 393959 / Раздел: Стиль / HallPic.ru"/>
          <p:cNvPicPr/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11200"/>
                    </a14:imgEffect>
                    <a14:imgEffect>
                      <a14:saturation sat="33000"/>
                    </a14:imgEffect>
                    <a14:imgEffect>
                      <a14:brightnessContrast bright="4000" contrast="-4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8519" y="0"/>
            <a:ext cx="9305682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Рисунок 4" descr="ДОМ 500 Каким был внутренний мир русской избы - Фото 15016/6"/>
          <p:cNvPicPr/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04664"/>
            <a:ext cx="9143999" cy="5976664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4888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Обои фон, стиль, забор, дорога 393959 / Раздел: Стиль / HallPic.ru"/>
          <p:cNvPicPr/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11200"/>
                    </a14:imgEffect>
                    <a14:imgEffect>
                      <a14:saturation sat="33000"/>
                    </a14:imgEffect>
                    <a14:imgEffect>
                      <a14:brightnessContrast bright="4000" contrast="-4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8519" y="0"/>
            <a:ext cx="9305682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/>
          <p:cNvSpPr txBox="1"/>
          <p:nvPr/>
        </p:nvSpPr>
        <p:spPr>
          <a:xfrm>
            <a:off x="755576" y="404664"/>
            <a:ext cx="7848872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>
                <a:solidFill>
                  <a:srgbClr val="C00000"/>
                </a:solidFill>
              </a:rPr>
              <a:t>Сказка</a:t>
            </a:r>
            <a:r>
              <a:rPr lang="ru-RU" sz="4400" b="1" dirty="0"/>
              <a:t> – великая духовная культура народа, которую мы собираем по крохам, и через сказку раскрывается перед нами тысячелетняя история народа</a:t>
            </a:r>
            <a:r>
              <a:rPr lang="ru-RU" sz="4400" b="1" dirty="0" smtClean="0"/>
              <a:t>.</a:t>
            </a:r>
          </a:p>
          <a:p>
            <a:pPr algn="ctr"/>
            <a:endParaRPr lang="ru-RU" sz="4400" b="1" dirty="0"/>
          </a:p>
          <a:p>
            <a:pPr algn="ctr"/>
            <a:endParaRPr lang="ru-RU" sz="4400" b="1" dirty="0" smtClean="0"/>
          </a:p>
          <a:p>
            <a:pPr algn="ctr"/>
            <a:r>
              <a:rPr lang="ru-RU" sz="4400" b="1" dirty="0" smtClean="0"/>
              <a:t> </a:t>
            </a:r>
            <a:r>
              <a:rPr lang="ru-RU" sz="3600" b="1" dirty="0"/>
              <a:t>(Алексей Николаевич Толстой)</a:t>
            </a:r>
            <a:endParaRPr lang="ru-RU" sz="3600" b="1" dirty="0">
              <a:solidFill>
                <a:srgbClr val="C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8706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</TotalTime>
  <Words>188</Words>
  <Application>Microsoft Office PowerPoint</Application>
  <PresentationFormat>Экран 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Администратор</dc:creator>
  <cp:lastModifiedBy>Юля</cp:lastModifiedBy>
  <cp:revision>23</cp:revision>
  <dcterms:created xsi:type="dcterms:W3CDTF">2014-11-18T13:19:57Z</dcterms:created>
  <dcterms:modified xsi:type="dcterms:W3CDTF">2016-01-13T16:55:28Z</dcterms:modified>
</cp:coreProperties>
</file>