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8" r:id="rId2"/>
    <p:sldId id="259" r:id="rId3"/>
    <p:sldId id="260" r:id="rId4"/>
    <p:sldId id="257" r:id="rId5"/>
    <p:sldId id="261" r:id="rId6"/>
    <p:sldId id="263" r:id="rId7"/>
    <p:sldId id="265" r:id="rId8"/>
    <p:sldId id="268" r:id="rId9"/>
    <p:sldId id="264" r:id="rId10"/>
    <p:sldId id="266" r:id="rId11"/>
    <p:sldId id="267" r:id="rId12"/>
    <p:sldId id="269" r:id="rId13"/>
    <p:sldId id="299" r:id="rId14"/>
    <p:sldId id="270" r:id="rId15"/>
    <p:sldId id="272" r:id="rId16"/>
    <p:sldId id="296" r:id="rId17"/>
    <p:sldId id="289" r:id="rId18"/>
    <p:sldId id="273" r:id="rId19"/>
    <p:sldId id="292" r:id="rId20"/>
    <p:sldId id="284" r:id="rId21"/>
    <p:sldId id="298" r:id="rId22"/>
    <p:sldId id="293" r:id="rId23"/>
    <p:sldId id="294" r:id="rId24"/>
    <p:sldId id="274" r:id="rId25"/>
    <p:sldId id="275" r:id="rId26"/>
    <p:sldId id="297" r:id="rId27"/>
    <p:sldId id="283" r:id="rId28"/>
    <p:sldId id="290" r:id="rId29"/>
    <p:sldId id="278" r:id="rId30"/>
    <p:sldId id="281" r:id="rId31"/>
    <p:sldId id="279" r:id="rId32"/>
    <p:sldId id="282" r:id="rId33"/>
    <p:sldId id="285" r:id="rId34"/>
    <p:sldId id="286" r:id="rId35"/>
    <p:sldId id="291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240AC0"/>
    <a:srgbClr val="00CC00"/>
    <a:srgbClr val="CC0099"/>
    <a:srgbClr val="A50021"/>
    <a:srgbClr val="110848"/>
    <a:srgbClr val="A9EDF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7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\&#1056;&#1072;&#1073;&#1086;&#1095;&#1080;&#1081;%20&#1089;&#1090;&#1086;&#1083;\&#1052;&#1086;&#1103;%20&#1088;&#1072;&#1073;&#1086;&#1090;&#1072;\&#1050;&#1085;&#1080;&#1075;&#107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/>
      <c:bar3DChart>
        <c:barDir val="col"/>
        <c:grouping val="clustered"/>
        <c:ser>
          <c:idx val="0"/>
          <c:order val="0"/>
          <c:cat>
            <c:strRef>
              <c:f>Лист1!$A$1:$A$9</c:f>
              <c:strCache>
                <c:ptCount val="9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  <c:pt idx="3">
                  <c:v>декабрь</c:v>
                </c:pt>
                <c:pt idx="4">
                  <c:v>январь</c:v>
                </c:pt>
                <c:pt idx="5">
                  <c:v>февраль</c:v>
                </c:pt>
                <c:pt idx="6">
                  <c:v>март</c:v>
                </c:pt>
                <c:pt idx="7">
                  <c:v>апрель</c:v>
                </c:pt>
                <c:pt idx="8">
                  <c:v>май</c:v>
                </c:pt>
              </c:strCache>
            </c:strRef>
          </c:cat>
          <c:val>
            <c:numRef>
              <c:f>Лист1!$B$1:$B$9</c:f>
              <c:numCache>
                <c:formatCode>General</c:formatCode>
                <c:ptCount val="9"/>
                <c:pt idx="0">
                  <c:v>15</c:v>
                </c:pt>
                <c:pt idx="1">
                  <c:v>15</c:v>
                </c:pt>
                <c:pt idx="2">
                  <c:v>13</c:v>
                </c:pt>
                <c:pt idx="3">
                  <c:v>18</c:v>
                </c:pt>
                <c:pt idx="4">
                  <c:v>15</c:v>
                </c:pt>
                <c:pt idx="5">
                  <c:v>15</c:v>
                </c:pt>
                <c:pt idx="6">
                  <c:v>14</c:v>
                </c:pt>
                <c:pt idx="7">
                  <c:v>15</c:v>
                </c:pt>
                <c:pt idx="8">
                  <c:v>18</c:v>
                </c:pt>
              </c:numCache>
            </c:numRef>
          </c:val>
        </c:ser>
        <c:ser>
          <c:idx val="1"/>
          <c:order val="1"/>
          <c:cat>
            <c:strRef>
              <c:f>Лист1!$A$1:$A$9</c:f>
              <c:strCache>
                <c:ptCount val="9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  <c:pt idx="3">
                  <c:v>декабрь</c:v>
                </c:pt>
                <c:pt idx="4">
                  <c:v>январь</c:v>
                </c:pt>
                <c:pt idx="5">
                  <c:v>февраль</c:v>
                </c:pt>
                <c:pt idx="6">
                  <c:v>март</c:v>
                </c:pt>
                <c:pt idx="7">
                  <c:v>апрель</c:v>
                </c:pt>
                <c:pt idx="8">
                  <c:v>май</c:v>
                </c:pt>
              </c:strCache>
            </c:strRef>
          </c:cat>
          <c:val>
            <c:numRef>
              <c:f>Лист1!$C$1:$C$9</c:f>
              <c:numCache>
                <c:formatCode>General</c:formatCode>
                <c:ptCount val="9"/>
                <c:pt idx="0">
                  <c:v>3</c:v>
                </c:pt>
                <c:pt idx="1">
                  <c:v>3</c:v>
                </c:pt>
                <c:pt idx="2">
                  <c:v>6</c:v>
                </c:pt>
                <c:pt idx="3">
                  <c:v>3</c:v>
                </c:pt>
                <c:pt idx="4">
                  <c:v>5</c:v>
                </c:pt>
                <c:pt idx="5">
                  <c:v>4</c:v>
                </c:pt>
                <c:pt idx="6">
                  <c:v>3</c:v>
                </c:pt>
                <c:pt idx="7">
                  <c:v>3</c:v>
                </c:pt>
                <c:pt idx="8">
                  <c:v>2</c:v>
                </c:pt>
              </c:numCache>
            </c:numRef>
          </c:val>
        </c:ser>
        <c:shape val="box"/>
        <c:axId val="22449152"/>
        <c:axId val="59990400"/>
        <c:axId val="0"/>
      </c:bar3DChart>
      <c:catAx>
        <c:axId val="22449152"/>
        <c:scaling>
          <c:orientation val="minMax"/>
        </c:scaling>
        <c:axPos val="b"/>
        <c:tickLblPos val="nextTo"/>
        <c:crossAx val="59990400"/>
        <c:crosses val="autoZero"/>
        <c:auto val="1"/>
        <c:lblAlgn val="ctr"/>
        <c:lblOffset val="100"/>
      </c:catAx>
      <c:valAx>
        <c:axId val="59990400"/>
        <c:scaling>
          <c:orientation val="minMax"/>
        </c:scaling>
        <c:axPos val="l"/>
        <c:majorGridlines/>
        <c:numFmt formatCode="General" sourceLinked="1"/>
        <c:tickLblPos val="nextTo"/>
        <c:crossAx val="22449152"/>
        <c:crosses val="autoZero"/>
        <c:crossBetween val="between"/>
      </c:valAx>
    </c:plotArea>
    <c:plotVisOnly val="1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view3D>
      <c:rotX val="75"/>
      <c:rAngAx val="1"/>
    </c:view3D>
    <c:plotArea>
      <c:layout/>
      <c:bar3DChart>
        <c:barDir val="col"/>
        <c:grouping val="clustered"/>
        <c:ser>
          <c:idx val="0"/>
          <c:order val="0"/>
          <c:cat>
            <c:strRef>
              <c:f>Лист1!$A$1:$A$10</c:f>
              <c:strCache>
                <c:ptCount val="10"/>
                <c:pt idx="0">
                  <c:v>Здоровье</c:v>
                </c:pt>
                <c:pt idx="1">
                  <c:v>Физическая культура</c:v>
                </c:pt>
                <c:pt idx="2">
                  <c:v>Социализация</c:v>
                </c:pt>
                <c:pt idx="3">
                  <c:v>Труд</c:v>
                </c:pt>
                <c:pt idx="4">
                  <c:v>Безопасность</c:v>
                </c:pt>
                <c:pt idx="5">
                  <c:v>Художественное творчество</c:v>
                </c:pt>
                <c:pt idx="6">
                  <c:v>Познание</c:v>
                </c:pt>
                <c:pt idx="7">
                  <c:v>Коммуникация</c:v>
                </c:pt>
                <c:pt idx="8">
                  <c:v>Чтение художественной литературы</c:v>
                </c:pt>
                <c:pt idx="9">
                  <c:v>Музыка</c:v>
                </c:pt>
              </c:strCache>
            </c:strRef>
          </c:cat>
          <c:val>
            <c:numRef>
              <c:f>Лист1!$B$1:$B$10</c:f>
              <c:numCache>
                <c:formatCode>General</c:formatCode>
                <c:ptCount val="10"/>
                <c:pt idx="0">
                  <c:v>80</c:v>
                </c:pt>
                <c:pt idx="1">
                  <c:v>78</c:v>
                </c:pt>
                <c:pt idx="2">
                  <c:v>83</c:v>
                </c:pt>
                <c:pt idx="3">
                  <c:v>79</c:v>
                </c:pt>
                <c:pt idx="4">
                  <c:v>81</c:v>
                </c:pt>
                <c:pt idx="5">
                  <c:v>68</c:v>
                </c:pt>
                <c:pt idx="6">
                  <c:v>67</c:v>
                </c:pt>
                <c:pt idx="7">
                  <c:v>75</c:v>
                </c:pt>
                <c:pt idx="8">
                  <c:v>68</c:v>
                </c:pt>
                <c:pt idx="9">
                  <c:v>19.399999999999999</c:v>
                </c:pt>
              </c:numCache>
            </c:numRef>
          </c:val>
        </c:ser>
        <c:ser>
          <c:idx val="1"/>
          <c:order val="1"/>
          <c:cat>
            <c:strRef>
              <c:f>Лист1!$A$1:$A$10</c:f>
              <c:strCache>
                <c:ptCount val="10"/>
                <c:pt idx="0">
                  <c:v>Здоровье</c:v>
                </c:pt>
                <c:pt idx="1">
                  <c:v>Физическая культура</c:v>
                </c:pt>
                <c:pt idx="2">
                  <c:v>Социализация</c:v>
                </c:pt>
                <c:pt idx="3">
                  <c:v>Труд</c:v>
                </c:pt>
                <c:pt idx="4">
                  <c:v>Безопасность</c:v>
                </c:pt>
                <c:pt idx="5">
                  <c:v>Художественное творчество</c:v>
                </c:pt>
                <c:pt idx="6">
                  <c:v>Познание</c:v>
                </c:pt>
                <c:pt idx="7">
                  <c:v>Коммуникация</c:v>
                </c:pt>
                <c:pt idx="8">
                  <c:v>Чтение художественной литературы</c:v>
                </c:pt>
                <c:pt idx="9">
                  <c:v>Музыка</c:v>
                </c:pt>
              </c:strCache>
            </c:strRef>
          </c:cat>
          <c:val>
            <c:numRef>
              <c:f>Лист1!$C$1:$C$10</c:f>
              <c:numCache>
                <c:formatCode>General</c:formatCode>
                <c:ptCount val="10"/>
                <c:pt idx="0">
                  <c:v>121</c:v>
                </c:pt>
                <c:pt idx="1">
                  <c:v>109</c:v>
                </c:pt>
                <c:pt idx="2">
                  <c:v>113</c:v>
                </c:pt>
                <c:pt idx="3">
                  <c:v>137</c:v>
                </c:pt>
                <c:pt idx="4">
                  <c:v>107</c:v>
                </c:pt>
                <c:pt idx="5">
                  <c:v>101</c:v>
                </c:pt>
                <c:pt idx="6">
                  <c:v>110</c:v>
                </c:pt>
                <c:pt idx="7">
                  <c:v>109</c:v>
                </c:pt>
                <c:pt idx="8">
                  <c:v>107</c:v>
                </c:pt>
              </c:numCache>
            </c:numRef>
          </c:val>
        </c:ser>
        <c:gapWidth val="100"/>
        <c:shape val="box"/>
        <c:axId val="73859072"/>
        <c:axId val="73860608"/>
        <c:axId val="0"/>
      </c:bar3DChart>
      <c:catAx>
        <c:axId val="73859072"/>
        <c:scaling>
          <c:orientation val="minMax"/>
        </c:scaling>
        <c:axPos val="b"/>
        <c:tickLblPos val="nextTo"/>
        <c:crossAx val="73860608"/>
        <c:crosses val="autoZero"/>
        <c:auto val="1"/>
        <c:lblAlgn val="ctr"/>
        <c:lblOffset val="100"/>
      </c:catAx>
      <c:valAx>
        <c:axId val="73860608"/>
        <c:scaling>
          <c:orientation val="minMax"/>
        </c:scaling>
        <c:axPos val="l"/>
        <c:majorGridlines/>
        <c:numFmt formatCode="General" sourceLinked="1"/>
        <c:tickLblPos val="nextTo"/>
        <c:crossAx val="73859072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0FD28C-FF57-446D-9BB8-6AD788D23DFE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D67659-BE49-49B9-A33C-B6DCF64B48AB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err="1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Романько</a:t>
          </a:r>
          <a:endParaRPr lang="ru-RU" b="1" dirty="0" smtClean="0">
            <a:solidFill>
              <a:schemeClr val="accent6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Елена</a:t>
          </a:r>
        </a:p>
        <a:p>
          <a:r>
            <a:rPr lang="ru-RU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Николаевна-1кк</a:t>
          </a:r>
          <a:endParaRPr lang="ru-RU" b="1" dirty="0">
            <a:solidFill>
              <a:schemeClr val="accent6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4CB25BD-CE48-44B8-B087-D89D09CD3E11}" type="parTrans" cxnId="{33208EC9-88BA-4F2B-8D1D-84A3128F7503}">
      <dgm:prSet/>
      <dgm:spPr/>
      <dgm:t>
        <a:bodyPr/>
        <a:lstStyle/>
        <a:p>
          <a:endParaRPr lang="ru-RU"/>
        </a:p>
      </dgm:t>
    </dgm:pt>
    <dgm:pt modelId="{C693F670-8FE7-4151-8D5A-BE9BCADBBC1E}" type="sibTrans" cxnId="{33208EC9-88BA-4F2B-8D1D-84A3128F7503}">
      <dgm:prSet/>
      <dgm:spPr/>
      <dgm:t>
        <a:bodyPr/>
        <a:lstStyle/>
        <a:p>
          <a:endParaRPr lang="ru-RU"/>
        </a:p>
      </dgm:t>
    </dgm:pt>
    <dgm:pt modelId="{B2FA97D1-7512-480E-B0FB-83411DA4A171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Подстрешная</a:t>
          </a:r>
          <a:r>
            <a: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</a:p>
        <a:p>
          <a:r>
            <a: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Ирина</a:t>
          </a:r>
        </a:p>
        <a:p>
          <a:r>
            <a: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Сергеевна-1кк</a:t>
          </a:r>
          <a:endParaRPr lang="ru-RU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4ECA1BD-7EBB-4470-9200-F27FDBA1DEF5}" type="parTrans" cxnId="{D2146ADC-2D58-4071-988D-0FF7F90F0FD1}">
      <dgm:prSet/>
      <dgm:spPr/>
      <dgm:t>
        <a:bodyPr/>
        <a:lstStyle/>
        <a:p>
          <a:endParaRPr lang="ru-RU"/>
        </a:p>
      </dgm:t>
    </dgm:pt>
    <dgm:pt modelId="{0424992A-9424-4718-BBB4-39EDC60DF2DB}" type="sibTrans" cxnId="{D2146ADC-2D58-4071-988D-0FF7F90F0FD1}">
      <dgm:prSet/>
      <dgm:spPr/>
      <dgm:t>
        <a:bodyPr/>
        <a:lstStyle/>
        <a:p>
          <a:endParaRPr lang="ru-RU"/>
        </a:p>
      </dgm:t>
    </dgm:pt>
    <dgm:pt modelId="{BAC31A08-142C-4BB8-A47B-2ADE6DB01BB1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4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Группа</a:t>
          </a:r>
          <a:endParaRPr lang="ru-RU" sz="4400" b="1" dirty="0">
            <a:solidFill>
              <a:srgbClr val="00B05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A388BF4-39CB-4314-B26F-E7368E33E022}" type="parTrans" cxnId="{476CFA3E-A161-43D4-AE4D-BC6A2DCE833D}">
      <dgm:prSet/>
      <dgm:spPr/>
      <dgm:t>
        <a:bodyPr/>
        <a:lstStyle/>
        <a:p>
          <a:endParaRPr lang="ru-RU"/>
        </a:p>
      </dgm:t>
    </dgm:pt>
    <dgm:pt modelId="{AC0E5F93-F3A5-4FD8-863F-61B69B4291E0}" type="sibTrans" cxnId="{476CFA3E-A161-43D4-AE4D-BC6A2DCE833D}">
      <dgm:prSet/>
      <dgm:spPr/>
      <dgm:t>
        <a:bodyPr/>
        <a:lstStyle/>
        <a:p>
          <a:endParaRPr lang="ru-RU"/>
        </a:p>
      </dgm:t>
    </dgm:pt>
    <dgm:pt modelId="{3F07B091-9C09-45C1-AD8B-EDA775708ECF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4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«Пчелка»</a:t>
          </a:r>
          <a:endParaRPr lang="ru-RU" sz="40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2739D05-D72E-4FDE-BBF4-482BC5D8B404}" type="parTrans" cxnId="{2BAD39E4-CA46-4FB9-B3F5-8FAF64F65BD2}">
      <dgm:prSet/>
      <dgm:spPr/>
      <dgm:t>
        <a:bodyPr/>
        <a:lstStyle/>
        <a:p>
          <a:endParaRPr lang="ru-RU"/>
        </a:p>
      </dgm:t>
    </dgm:pt>
    <dgm:pt modelId="{85B69019-8AD2-45DE-A49A-5EA1EE30635D}" type="sibTrans" cxnId="{2BAD39E4-CA46-4FB9-B3F5-8FAF64F65BD2}">
      <dgm:prSet/>
      <dgm:spPr/>
      <dgm:t>
        <a:bodyPr/>
        <a:lstStyle/>
        <a:p>
          <a:endParaRPr lang="ru-RU"/>
        </a:p>
      </dgm:t>
    </dgm:pt>
    <dgm:pt modelId="{16327CD9-E9EA-4831-A839-F106C26D8D25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Воспитатели</a:t>
          </a:r>
          <a:endParaRPr lang="ru-RU" sz="32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21FCA15-8B8D-4148-AFF6-B599E92667F3}" type="parTrans" cxnId="{17D3CE25-2FFD-469D-8280-E884675B82C0}">
      <dgm:prSet/>
      <dgm:spPr/>
      <dgm:t>
        <a:bodyPr/>
        <a:lstStyle/>
        <a:p>
          <a:endParaRPr lang="ru-RU"/>
        </a:p>
      </dgm:t>
    </dgm:pt>
    <dgm:pt modelId="{37D19457-0475-4697-96EC-5419860CFA2F}" type="sibTrans" cxnId="{17D3CE25-2FFD-469D-8280-E884675B82C0}">
      <dgm:prSet/>
      <dgm:spPr/>
      <dgm:t>
        <a:bodyPr/>
        <a:lstStyle/>
        <a:p>
          <a:endParaRPr lang="ru-RU"/>
        </a:p>
      </dgm:t>
    </dgm:pt>
    <dgm:pt modelId="{F33739A8-111A-4CFC-AFB1-6EE4BB1F0899}" type="pres">
      <dgm:prSet presAssocID="{940FD28C-FF57-446D-9BB8-6AD788D23DFE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B3CA7F2-1D85-43D8-B56D-C391E6963797}" type="pres">
      <dgm:prSet presAssocID="{16327CD9-E9EA-4831-A839-F106C26D8D25}" presName="horFlow" presStyleCnt="0"/>
      <dgm:spPr/>
    </dgm:pt>
    <dgm:pt modelId="{9EBA0620-2F46-4C9F-95E1-95C0E39B9D10}" type="pres">
      <dgm:prSet presAssocID="{16327CD9-E9EA-4831-A839-F106C26D8D25}" presName="bigChev" presStyleLbl="node1" presStyleIdx="0" presStyleCnt="3" custScaleX="105579" custLinFactNeighborX="-21770" custLinFactNeighborY="33266"/>
      <dgm:spPr/>
      <dgm:t>
        <a:bodyPr/>
        <a:lstStyle/>
        <a:p>
          <a:endParaRPr lang="ru-RU"/>
        </a:p>
      </dgm:t>
    </dgm:pt>
    <dgm:pt modelId="{2C38CA70-1BF1-49AA-915B-2FBF5A18D727}" type="pres">
      <dgm:prSet presAssocID="{16327CD9-E9EA-4831-A839-F106C26D8D25}" presName="vSp" presStyleCnt="0"/>
      <dgm:spPr/>
    </dgm:pt>
    <dgm:pt modelId="{BD0B101A-4D00-4A5D-82DB-F4531CD66537}" type="pres">
      <dgm:prSet presAssocID="{EFD67659-BE49-49B9-A33C-B6DCF64B48AB}" presName="horFlow" presStyleCnt="0"/>
      <dgm:spPr/>
    </dgm:pt>
    <dgm:pt modelId="{B9FAF99F-B15E-4943-AEE6-D1E9772E924A}" type="pres">
      <dgm:prSet presAssocID="{EFD67659-BE49-49B9-A33C-B6DCF64B48AB}" presName="bigChev" presStyleLbl="node1" presStyleIdx="1" presStyleCnt="3" custScaleX="80389" custScaleY="104880" custLinFactX="60810" custLinFactNeighborX="100000" custLinFactNeighborY="-85811"/>
      <dgm:spPr/>
      <dgm:t>
        <a:bodyPr/>
        <a:lstStyle/>
        <a:p>
          <a:endParaRPr lang="ru-RU"/>
        </a:p>
      </dgm:t>
    </dgm:pt>
    <dgm:pt modelId="{26688F89-71C1-43F8-B668-BE7577EE2703}" type="pres">
      <dgm:prSet presAssocID="{24ECA1BD-7EBB-4470-9200-F27FDBA1DEF5}" presName="parTrans" presStyleCnt="0"/>
      <dgm:spPr/>
    </dgm:pt>
    <dgm:pt modelId="{C0321969-2CCE-4CE5-9916-DBC2B9FD3A9C}" type="pres">
      <dgm:prSet presAssocID="{B2FA97D1-7512-480E-B0FB-83411DA4A171}" presName="node" presStyleLbl="alignAccFollowNode1" presStyleIdx="0" presStyleCnt="2" custAng="0" custScaleX="100190" custScaleY="127080" custLinFactX="68713" custLinFactY="-8377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3F120E-725B-4E0E-8297-FE4A072425B6}" type="pres">
      <dgm:prSet presAssocID="{EFD67659-BE49-49B9-A33C-B6DCF64B48AB}" presName="vSp" presStyleCnt="0"/>
      <dgm:spPr/>
    </dgm:pt>
    <dgm:pt modelId="{235D4A4C-F8DA-48D5-9A0D-51028CD1D4B6}" type="pres">
      <dgm:prSet presAssocID="{BAC31A08-142C-4BB8-A47B-2ADE6DB01BB1}" presName="horFlow" presStyleCnt="0"/>
      <dgm:spPr/>
    </dgm:pt>
    <dgm:pt modelId="{179CACA3-5366-4B4C-AE09-26DE9B437308}" type="pres">
      <dgm:prSet presAssocID="{BAC31A08-142C-4BB8-A47B-2ADE6DB01BB1}" presName="bigChev" presStyleLbl="node1" presStyleIdx="2" presStyleCnt="3" custScaleX="104941" custLinFactX="-4732" custLinFactNeighborX="-100000" custLinFactNeighborY="-40071"/>
      <dgm:spPr/>
      <dgm:t>
        <a:bodyPr/>
        <a:lstStyle/>
        <a:p>
          <a:endParaRPr lang="ru-RU"/>
        </a:p>
      </dgm:t>
    </dgm:pt>
    <dgm:pt modelId="{FE2B8181-7610-4157-AAF6-73B117EEC3FA}" type="pres">
      <dgm:prSet presAssocID="{52739D05-D72E-4FDE-BBF4-482BC5D8B404}" presName="parTrans" presStyleCnt="0"/>
      <dgm:spPr/>
    </dgm:pt>
    <dgm:pt modelId="{C4BD6760-CC06-4C33-9F7B-D761790DF3A4}" type="pres">
      <dgm:prSet presAssocID="{3F07B091-9C09-45C1-AD8B-EDA775708ECF}" presName="node" presStyleLbl="alignAccFollowNode1" presStyleIdx="1" presStyleCnt="2" custAng="0" custScaleX="131570" custScaleY="121300" custLinFactNeighborX="-65949" custLinFactNeighborY="-454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35ECC2-0F19-4975-A660-6BBFD48427A4}" type="presOf" srcId="{16327CD9-E9EA-4831-A839-F106C26D8D25}" destId="{9EBA0620-2F46-4C9F-95E1-95C0E39B9D10}" srcOrd="0" destOrd="0" presId="urn:microsoft.com/office/officeart/2005/8/layout/lProcess3"/>
    <dgm:cxn modelId="{7AA2103D-35FE-46F6-AB9D-DDD95E3C7E22}" type="presOf" srcId="{940FD28C-FF57-446D-9BB8-6AD788D23DFE}" destId="{F33739A8-111A-4CFC-AFB1-6EE4BB1F0899}" srcOrd="0" destOrd="0" presId="urn:microsoft.com/office/officeart/2005/8/layout/lProcess3"/>
    <dgm:cxn modelId="{C41E2DE1-F136-4988-98F2-2ED355789DEA}" type="presOf" srcId="{B2FA97D1-7512-480E-B0FB-83411DA4A171}" destId="{C0321969-2CCE-4CE5-9916-DBC2B9FD3A9C}" srcOrd="0" destOrd="0" presId="urn:microsoft.com/office/officeart/2005/8/layout/lProcess3"/>
    <dgm:cxn modelId="{2BAD39E4-CA46-4FB9-B3F5-8FAF64F65BD2}" srcId="{BAC31A08-142C-4BB8-A47B-2ADE6DB01BB1}" destId="{3F07B091-9C09-45C1-AD8B-EDA775708ECF}" srcOrd="0" destOrd="0" parTransId="{52739D05-D72E-4FDE-BBF4-482BC5D8B404}" sibTransId="{85B69019-8AD2-45DE-A49A-5EA1EE30635D}"/>
    <dgm:cxn modelId="{33208EC9-88BA-4F2B-8D1D-84A3128F7503}" srcId="{940FD28C-FF57-446D-9BB8-6AD788D23DFE}" destId="{EFD67659-BE49-49B9-A33C-B6DCF64B48AB}" srcOrd="1" destOrd="0" parTransId="{B4CB25BD-CE48-44B8-B087-D89D09CD3E11}" sibTransId="{C693F670-8FE7-4151-8D5A-BE9BCADBBC1E}"/>
    <dgm:cxn modelId="{AA19152D-A4CA-4C0F-BB5B-B2A3EE37F565}" type="presOf" srcId="{EFD67659-BE49-49B9-A33C-B6DCF64B48AB}" destId="{B9FAF99F-B15E-4943-AEE6-D1E9772E924A}" srcOrd="0" destOrd="0" presId="urn:microsoft.com/office/officeart/2005/8/layout/lProcess3"/>
    <dgm:cxn modelId="{476CFA3E-A161-43D4-AE4D-BC6A2DCE833D}" srcId="{940FD28C-FF57-446D-9BB8-6AD788D23DFE}" destId="{BAC31A08-142C-4BB8-A47B-2ADE6DB01BB1}" srcOrd="2" destOrd="0" parTransId="{4A388BF4-39CB-4314-B26F-E7368E33E022}" sibTransId="{AC0E5F93-F3A5-4FD8-863F-61B69B4291E0}"/>
    <dgm:cxn modelId="{17D3CE25-2FFD-469D-8280-E884675B82C0}" srcId="{940FD28C-FF57-446D-9BB8-6AD788D23DFE}" destId="{16327CD9-E9EA-4831-A839-F106C26D8D25}" srcOrd="0" destOrd="0" parTransId="{D21FCA15-8B8D-4148-AFF6-B599E92667F3}" sibTransId="{37D19457-0475-4697-96EC-5419860CFA2F}"/>
    <dgm:cxn modelId="{2428BC13-D2E2-4FA6-B317-EB1509A33EEC}" type="presOf" srcId="{BAC31A08-142C-4BB8-A47B-2ADE6DB01BB1}" destId="{179CACA3-5366-4B4C-AE09-26DE9B437308}" srcOrd="0" destOrd="0" presId="urn:microsoft.com/office/officeart/2005/8/layout/lProcess3"/>
    <dgm:cxn modelId="{24643F42-1173-45A4-89F0-0B8232E2DAB7}" type="presOf" srcId="{3F07B091-9C09-45C1-AD8B-EDA775708ECF}" destId="{C4BD6760-CC06-4C33-9F7B-D761790DF3A4}" srcOrd="0" destOrd="0" presId="urn:microsoft.com/office/officeart/2005/8/layout/lProcess3"/>
    <dgm:cxn modelId="{D2146ADC-2D58-4071-988D-0FF7F90F0FD1}" srcId="{EFD67659-BE49-49B9-A33C-B6DCF64B48AB}" destId="{B2FA97D1-7512-480E-B0FB-83411DA4A171}" srcOrd="0" destOrd="0" parTransId="{24ECA1BD-7EBB-4470-9200-F27FDBA1DEF5}" sibTransId="{0424992A-9424-4718-BBB4-39EDC60DF2DB}"/>
    <dgm:cxn modelId="{804DB9B4-76F3-465E-8757-573C194617A9}" type="presParOf" srcId="{F33739A8-111A-4CFC-AFB1-6EE4BB1F0899}" destId="{FB3CA7F2-1D85-43D8-B56D-C391E6963797}" srcOrd="0" destOrd="0" presId="urn:microsoft.com/office/officeart/2005/8/layout/lProcess3"/>
    <dgm:cxn modelId="{FEA92959-409A-4F16-8799-763F5381F004}" type="presParOf" srcId="{FB3CA7F2-1D85-43D8-B56D-C391E6963797}" destId="{9EBA0620-2F46-4C9F-95E1-95C0E39B9D10}" srcOrd="0" destOrd="0" presId="urn:microsoft.com/office/officeart/2005/8/layout/lProcess3"/>
    <dgm:cxn modelId="{355EC262-3E4F-4B9C-A2A7-C505FC21F94E}" type="presParOf" srcId="{F33739A8-111A-4CFC-AFB1-6EE4BB1F0899}" destId="{2C38CA70-1BF1-49AA-915B-2FBF5A18D727}" srcOrd="1" destOrd="0" presId="urn:microsoft.com/office/officeart/2005/8/layout/lProcess3"/>
    <dgm:cxn modelId="{EA941954-4D54-473B-A49D-5B358D3A23B3}" type="presParOf" srcId="{F33739A8-111A-4CFC-AFB1-6EE4BB1F0899}" destId="{BD0B101A-4D00-4A5D-82DB-F4531CD66537}" srcOrd="2" destOrd="0" presId="urn:microsoft.com/office/officeart/2005/8/layout/lProcess3"/>
    <dgm:cxn modelId="{87452630-66FF-4165-ACA3-A89F35CDDA20}" type="presParOf" srcId="{BD0B101A-4D00-4A5D-82DB-F4531CD66537}" destId="{B9FAF99F-B15E-4943-AEE6-D1E9772E924A}" srcOrd="0" destOrd="0" presId="urn:microsoft.com/office/officeart/2005/8/layout/lProcess3"/>
    <dgm:cxn modelId="{1C3AD9F2-956C-4C2C-A36C-E3BFAE48649C}" type="presParOf" srcId="{BD0B101A-4D00-4A5D-82DB-F4531CD66537}" destId="{26688F89-71C1-43F8-B668-BE7577EE2703}" srcOrd="1" destOrd="0" presId="urn:microsoft.com/office/officeart/2005/8/layout/lProcess3"/>
    <dgm:cxn modelId="{A7F4A247-516C-4010-8CE5-52E05CD9BA6C}" type="presParOf" srcId="{BD0B101A-4D00-4A5D-82DB-F4531CD66537}" destId="{C0321969-2CCE-4CE5-9916-DBC2B9FD3A9C}" srcOrd="2" destOrd="0" presId="urn:microsoft.com/office/officeart/2005/8/layout/lProcess3"/>
    <dgm:cxn modelId="{6C08C97D-AFDE-4777-90F7-93EDAA7F4BC0}" type="presParOf" srcId="{F33739A8-111A-4CFC-AFB1-6EE4BB1F0899}" destId="{043F120E-725B-4E0E-8297-FE4A072425B6}" srcOrd="3" destOrd="0" presId="urn:microsoft.com/office/officeart/2005/8/layout/lProcess3"/>
    <dgm:cxn modelId="{B092B005-C43F-41D1-9CF0-BC0E3E0F772A}" type="presParOf" srcId="{F33739A8-111A-4CFC-AFB1-6EE4BB1F0899}" destId="{235D4A4C-F8DA-48D5-9A0D-51028CD1D4B6}" srcOrd="4" destOrd="0" presId="urn:microsoft.com/office/officeart/2005/8/layout/lProcess3"/>
    <dgm:cxn modelId="{F774F886-B76B-47FC-8FC7-297D44C51E9B}" type="presParOf" srcId="{235D4A4C-F8DA-48D5-9A0D-51028CD1D4B6}" destId="{179CACA3-5366-4B4C-AE09-26DE9B437308}" srcOrd="0" destOrd="0" presId="urn:microsoft.com/office/officeart/2005/8/layout/lProcess3"/>
    <dgm:cxn modelId="{C7242276-6733-4881-AA5D-2FD0D35E07D9}" type="presParOf" srcId="{235D4A4C-F8DA-48D5-9A0D-51028CD1D4B6}" destId="{FE2B8181-7610-4157-AAF6-73B117EEC3FA}" srcOrd="1" destOrd="0" presId="urn:microsoft.com/office/officeart/2005/8/layout/lProcess3"/>
    <dgm:cxn modelId="{61D808EC-48CF-4B1B-BD9B-851F5B2E1852}" type="presParOf" srcId="{235D4A4C-F8DA-48D5-9A0D-51028CD1D4B6}" destId="{C4BD6760-CC06-4C33-9F7B-D761790DF3A4}" srcOrd="2" destOrd="0" presId="urn:microsoft.com/office/officeart/2005/8/layout/lProcess3"/>
  </dgm:cxnLst>
  <dgm:bg>
    <a:solidFill>
      <a:schemeClr val="accent4">
        <a:lumMod val="20000"/>
        <a:lumOff val="80000"/>
      </a:schemeClr>
    </a:solidFill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</cdr:x>
      <cdr:y>0.45638</cdr:y>
    </cdr:from>
    <cdr:to>
      <cdr:x>1</cdr:x>
      <cdr:y>0.77852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19550" y="12954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89F258-B23A-4280-ABA9-9E60343FA4A1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95D44-DD73-43B7-8BD7-CC4C0D0294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95D44-DD73-43B7-8BD7-CC4C0D029476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D995C-24BD-4B6B-9E50-3855F306D6F6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741A8-F5CA-42F2-ABEB-4E1325AE87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D995C-24BD-4B6B-9E50-3855F306D6F6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741A8-F5CA-42F2-ABEB-4E1325AE87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D995C-24BD-4B6B-9E50-3855F306D6F6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741A8-F5CA-42F2-ABEB-4E1325AE87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D995C-24BD-4B6B-9E50-3855F306D6F6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741A8-F5CA-42F2-ABEB-4E1325AE87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D995C-24BD-4B6B-9E50-3855F306D6F6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741A8-F5CA-42F2-ABEB-4E1325AE87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D995C-24BD-4B6B-9E50-3855F306D6F6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741A8-F5CA-42F2-ABEB-4E1325AE87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D995C-24BD-4B6B-9E50-3855F306D6F6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741A8-F5CA-42F2-ABEB-4E1325AE87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D995C-24BD-4B6B-9E50-3855F306D6F6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741A8-F5CA-42F2-ABEB-4E1325AE87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D995C-24BD-4B6B-9E50-3855F306D6F6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741A8-F5CA-42F2-ABEB-4E1325AE87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D995C-24BD-4B6B-9E50-3855F306D6F6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741A8-F5CA-42F2-ABEB-4E1325AE87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D995C-24BD-4B6B-9E50-3855F306D6F6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741A8-F5CA-42F2-ABEB-4E1325AE87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D995C-24BD-4B6B-9E50-3855F306D6F6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741A8-F5CA-42F2-ABEB-4E1325AE87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9701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Аналитический отчет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 2012-2013г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1857365"/>
          <a:ext cx="9144000" cy="5000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Наши награды</a:t>
            </a:r>
            <a:endParaRPr lang="ru-RU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для максима 04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20477980">
            <a:off x="4151560" y="4047560"/>
            <a:ext cx="1844553" cy="2582919"/>
          </a:xfrm>
          <a:prstGeom prst="rect">
            <a:avLst/>
          </a:prstGeom>
        </p:spPr>
      </p:pic>
      <p:pic>
        <p:nvPicPr>
          <p:cNvPr id="9" name="Рисунок 8" descr="для максима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0494008">
            <a:off x="6580461" y="4016743"/>
            <a:ext cx="1864100" cy="2613592"/>
          </a:xfrm>
          <a:prstGeom prst="rect">
            <a:avLst/>
          </a:prstGeom>
        </p:spPr>
      </p:pic>
      <p:pic>
        <p:nvPicPr>
          <p:cNvPr id="11" name="Содержимое 10" descr="для максима 048.jpg"/>
          <p:cNvPicPr>
            <a:picLocks noGrp="1"/>
          </p:cNvPicPr>
          <p:nvPr>
            <p:ph idx="1"/>
          </p:nvPr>
        </p:nvPicPr>
        <p:blipFill>
          <a:blip r:embed="rId4" cstate="email"/>
          <a:stretch>
            <a:fillRect/>
          </a:stretch>
        </p:blipFill>
        <p:spPr>
          <a:xfrm>
            <a:off x="4071934" y="1071546"/>
            <a:ext cx="4143404" cy="2714644"/>
          </a:xfrm>
          <a:prstGeom prst="rect">
            <a:avLst/>
          </a:prstGeom>
        </p:spPr>
      </p:pic>
      <p:pic>
        <p:nvPicPr>
          <p:cNvPr id="12" name="Рисунок 11" descr="для максима 067.jpg"/>
          <p:cNvPicPr/>
          <p:nvPr/>
        </p:nvPicPr>
        <p:blipFill>
          <a:blip r:embed="rId5" cstate="email"/>
          <a:stretch>
            <a:fillRect/>
          </a:stretch>
        </p:blipFill>
        <p:spPr>
          <a:xfrm>
            <a:off x="285720" y="1928802"/>
            <a:ext cx="3500462" cy="38576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5720" y="6000768"/>
            <a:ext cx="5857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Проект «Огород на окне»</a:t>
            </a:r>
            <a:endParaRPr lang="ru-RU" sz="32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7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Приоритетное направление </a:t>
            </a:r>
            <a:b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Познавательно-речевое развитие детей.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535782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 smtClean="0"/>
          </a:p>
          <a:p>
            <a:r>
              <a:rPr lang="ru-RU" sz="86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8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Всестороннее развитие личности ребенка, приобщение к общечеловеческим ценностям, формирование творческого воображения, развитие любознательности, как основы познавательной активности.</a:t>
            </a:r>
          </a:p>
          <a:p>
            <a:r>
              <a:rPr lang="ru-RU" sz="86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  </a:t>
            </a:r>
          </a:p>
          <a:p>
            <a:r>
              <a:rPr lang="ru-RU" sz="8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Формировать  познавательные  процессы  и  способы  умственной    деятельности, усвоение  и  обогащение  знаний  о  природе  и  обществе. </a:t>
            </a:r>
          </a:p>
          <a:p>
            <a:r>
              <a:rPr lang="ru-RU" sz="8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Способствовать активизации речи детей в различных видах деятельности.</a:t>
            </a:r>
          </a:p>
          <a:p>
            <a:r>
              <a:rPr lang="ru-RU" sz="8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Привлекать  родителей  к  совместной с детьми  исследовательской, проектной и продуктивной  деятельности, способствующей возникновению     познавательной активности.</a:t>
            </a:r>
          </a:p>
          <a:p>
            <a:r>
              <a:rPr lang="ru-RU" sz="8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Совершенствовать предметно-развивающую среду ДОУ по данному направлению.</a:t>
            </a:r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style>
          <a:lnRef idx="0">
            <a:schemeClr val="accent4"/>
          </a:lnRef>
          <a:fillRef idx="1003">
            <a:schemeClr val="lt1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Самообразование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5643578"/>
          </a:xfr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Цель:  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Изучить особенности развития речи детей дошкольного возраста в игровой деятельности.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Задачи: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1. выявить психологические особенности развития всех сторон речи;</a:t>
            </a:r>
          </a:p>
          <a:p>
            <a:pPr>
              <a:buNone/>
            </a:pP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2. определить значение игры для детей дошкольного возраста;</a:t>
            </a:r>
          </a:p>
          <a:p>
            <a:pPr>
              <a:buNone/>
            </a:pP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   3. изучить развитие речи детей в игровой деятельности;</a:t>
            </a:r>
          </a:p>
          <a:p>
            <a:pPr>
              <a:buNone/>
            </a:pP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   4. выявить уровень развития речи в игровой деятельности у детей младшего дошкольного  возраста.</a:t>
            </a:r>
            <a:r>
              <a:rPr lang="ru-RU" sz="4400" dirty="0" smtClean="0">
                <a:solidFill>
                  <a:srgbClr val="002060"/>
                </a:solidFill>
              </a:rPr>
              <a:t>  </a:t>
            </a:r>
          </a:p>
          <a:p>
            <a:pPr>
              <a:buNone/>
            </a:pP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Прошла курсы на базе ВОИПК, </a:t>
            </a:r>
          </a:p>
          <a:p>
            <a:pPr>
              <a:buNone/>
            </a:pP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аттестована на  первую квалификационную категорию.</a:t>
            </a:r>
            <a:endParaRPr lang="en-US" sz="4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style>
          <a:lnRef idx="0">
            <a:schemeClr val="accent4"/>
          </a:lnRef>
          <a:fillRef idx="1003">
            <a:schemeClr val="lt1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Самообразование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6000768"/>
          </a:xfr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Тема: «Правовое воспитание в ДОУ»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Цель, задачи: повысить правовую культуру, расширить знания о  содержании документов, регулирующих права ребенка.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Форма работы: семинар-практикум.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Практические выходы: тестирование, интегрированное занятие по теме: «Моя семья».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Тема: «Дидактические игры по образовательной области «Безопасность»».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изучить литературу по разделу «Безопасность», подобрать дидактические игры, оформить папку дидактических игр и наглядного материала по разделу «Безопасность».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Форма работы: выступление с сообщением на педагогическом совете.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Тема: «Использование ИКТ В ДОУ».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научиться делать проекты и сделать проект на тему: «Огород на окне», обозначить цели, задачи, план реализации проекта, предполагаемые результаты, сделать фото съемку, изучить литературу по теме.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Практические выходы: Презентация проекта «Огород на окне».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A50021"/>
                </a:solidFill>
              </a:rPr>
              <a:t>Кружок «Бумажные фантазии»</a:t>
            </a:r>
            <a:endParaRPr lang="ru-RU" dirty="0">
              <a:solidFill>
                <a:srgbClr val="A5002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ru-RU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Направление: художественно-эстетическое развитие детей.</a:t>
            </a:r>
          </a:p>
          <a:p>
            <a:r>
              <a:rPr lang="ru-RU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Цель программы </a:t>
            </a:r>
            <a:r>
              <a:rPr lang="ru-RU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– развитие творческих способностей детей средствами бумажной пластики и оригами. </a:t>
            </a:r>
          </a:p>
          <a:p>
            <a:r>
              <a:rPr lang="ru-RU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dirty="0" smtClean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1. Обучать техническим приемам и способам создания различных поделок из бумаги.</a:t>
            </a:r>
          </a:p>
          <a:p>
            <a:r>
              <a:rPr lang="ru-RU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2. Формировать сенсорные способности, целенаправленное аналитико-синтетическое восприятие создаваемого предмета, обобщенное представление об однородных предметах и сходных способах их создания.</a:t>
            </a:r>
          </a:p>
          <a:p>
            <a:r>
              <a:rPr lang="ru-RU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3. Создавать условия для развития творческой активности детей, участвующих в кружковой деятельности, а также поэтапное освоение детьми различных видов бумажной пластики и оригами.</a:t>
            </a:r>
          </a:p>
          <a:p>
            <a:r>
              <a:rPr lang="ru-RU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4. Формировать умение оценивать создаваемые предметы, развивать эмоциональную отзывчивость.</a:t>
            </a:r>
          </a:p>
          <a:p>
            <a:r>
              <a:rPr lang="ru-RU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5. Воспитывать у детей интерес к бумажной пластике и оригами.</a:t>
            </a:r>
          </a:p>
          <a:p>
            <a:r>
              <a:rPr lang="ru-RU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6. Развивать творческие способности дошкольников.</a:t>
            </a:r>
          </a:p>
          <a:p>
            <a:r>
              <a:rPr lang="ru-RU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7. Воспитывать культуру деятельности, формировать навыки сотрудничества.</a:t>
            </a:r>
          </a:p>
          <a:p>
            <a:r>
              <a:rPr lang="ru-RU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8. Развивать навыки декоративного искусства.</a:t>
            </a:r>
          </a:p>
          <a:p>
            <a:r>
              <a:rPr lang="ru-RU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9. Способствовать развитию мелкой мускулатуры рук, воображения и фантазии.</a:t>
            </a:r>
            <a:endParaRPr lang="ru-RU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для максима 04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929190" y="1428736"/>
            <a:ext cx="3500462" cy="3071834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24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Таинственный мир превращенья бумаги…</a:t>
            </a:r>
            <a:br>
              <a:rPr lang="ru-RU" sz="24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24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4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Здесь все чародеи, волшебники, маги.</a:t>
            </a:r>
            <a:br>
              <a:rPr lang="ru-RU" sz="24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en-US" sz="24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24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Творят они сказки своими руками.</a:t>
            </a:r>
            <a:br>
              <a:rPr lang="ru-RU" sz="24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en-US" sz="24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4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И мир тот чудесный зовут оригами.</a:t>
            </a:r>
            <a:br>
              <a:rPr lang="ru-RU" sz="24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A50021"/>
                </a:solidFill>
              </a:rPr>
              <a:t/>
            </a:r>
            <a:br>
              <a:rPr lang="ru-RU" sz="1600" dirty="0" smtClean="0">
                <a:solidFill>
                  <a:srgbClr val="A50021"/>
                </a:solidFill>
              </a:rPr>
            </a:br>
            <a:r>
              <a:rPr lang="ru-RU" sz="1600" dirty="0" smtClean="0">
                <a:solidFill>
                  <a:srgbClr val="A50021"/>
                </a:solidFill>
              </a:rPr>
              <a:t/>
            </a:r>
            <a:br>
              <a:rPr lang="ru-RU" sz="1600" dirty="0" smtClean="0">
                <a:solidFill>
                  <a:srgbClr val="A50021"/>
                </a:solidFill>
              </a:rPr>
            </a:br>
            <a:r>
              <a:rPr lang="ru-RU" sz="1600" dirty="0" smtClean="0">
                <a:solidFill>
                  <a:srgbClr val="A50021"/>
                </a:solidFill>
              </a:rPr>
              <a:t/>
            </a:r>
            <a:br>
              <a:rPr lang="ru-RU" sz="1600" dirty="0" smtClean="0">
                <a:solidFill>
                  <a:srgbClr val="A50021"/>
                </a:solidFill>
              </a:rPr>
            </a:br>
            <a:r>
              <a:rPr lang="ru-RU" sz="1600" dirty="0" smtClean="0">
                <a:solidFill>
                  <a:srgbClr val="A50021"/>
                </a:solidFill>
              </a:rPr>
              <a:t/>
            </a:r>
            <a:br>
              <a:rPr lang="ru-RU" sz="1600" dirty="0" smtClean="0">
                <a:solidFill>
                  <a:srgbClr val="A50021"/>
                </a:solidFill>
              </a:rPr>
            </a:br>
            <a:r>
              <a:rPr lang="ru-RU" sz="1600" dirty="0" smtClean="0">
                <a:solidFill>
                  <a:srgbClr val="A50021"/>
                </a:solidFill>
              </a:rPr>
              <a:t/>
            </a:r>
            <a:br>
              <a:rPr lang="ru-RU" sz="1600" dirty="0" smtClean="0">
                <a:solidFill>
                  <a:srgbClr val="A50021"/>
                </a:solidFill>
              </a:rPr>
            </a:br>
            <a:r>
              <a:rPr lang="ru-RU" sz="1600" dirty="0" smtClean="0">
                <a:solidFill>
                  <a:srgbClr val="A50021"/>
                </a:solidFill>
              </a:rPr>
              <a:t/>
            </a:r>
            <a:br>
              <a:rPr lang="ru-RU" sz="1600" dirty="0" smtClean="0">
                <a:solidFill>
                  <a:srgbClr val="A50021"/>
                </a:solidFill>
              </a:rPr>
            </a:br>
            <a:r>
              <a:rPr lang="ru-RU" sz="1600" dirty="0" smtClean="0">
                <a:solidFill>
                  <a:srgbClr val="A50021"/>
                </a:solidFill>
              </a:rPr>
              <a:t/>
            </a:r>
            <a:br>
              <a:rPr lang="ru-RU" sz="1600" dirty="0" smtClean="0">
                <a:solidFill>
                  <a:srgbClr val="A50021"/>
                </a:solidFill>
              </a:rPr>
            </a:br>
            <a:r>
              <a:rPr lang="ru-RU" sz="1600" dirty="0" smtClean="0">
                <a:solidFill>
                  <a:srgbClr val="A50021"/>
                </a:solidFill>
              </a:rPr>
              <a:t/>
            </a:r>
            <a:br>
              <a:rPr lang="ru-RU" sz="1600" dirty="0" smtClean="0">
                <a:solidFill>
                  <a:srgbClr val="A50021"/>
                </a:solidFill>
              </a:rPr>
            </a:br>
            <a:r>
              <a:rPr lang="ru-RU" sz="1600" dirty="0" smtClean="0">
                <a:solidFill>
                  <a:srgbClr val="A50021"/>
                </a:solidFill>
              </a:rPr>
              <a:t/>
            </a:r>
            <a:br>
              <a:rPr lang="ru-RU" sz="1600" dirty="0" smtClean="0">
                <a:solidFill>
                  <a:srgbClr val="A50021"/>
                </a:solidFill>
              </a:rPr>
            </a:br>
            <a:r>
              <a:rPr lang="ru-RU" sz="1600" dirty="0" smtClean="0">
                <a:solidFill>
                  <a:srgbClr val="A50021"/>
                </a:solidFill>
              </a:rPr>
              <a:t/>
            </a:r>
            <a:br>
              <a:rPr lang="ru-RU" sz="1600" dirty="0" smtClean="0">
                <a:solidFill>
                  <a:srgbClr val="A50021"/>
                </a:solidFill>
              </a:rPr>
            </a:br>
            <a:r>
              <a:rPr lang="ru-RU" sz="1600" dirty="0" smtClean="0">
                <a:solidFill>
                  <a:srgbClr val="A50021"/>
                </a:solidFill>
              </a:rPr>
              <a:t/>
            </a:r>
            <a:br>
              <a:rPr lang="ru-RU" sz="1600" dirty="0" smtClean="0">
                <a:solidFill>
                  <a:srgbClr val="A50021"/>
                </a:solidFill>
              </a:rPr>
            </a:br>
            <a:r>
              <a:rPr lang="ru-RU" sz="1600" dirty="0" smtClean="0">
                <a:solidFill>
                  <a:srgbClr val="A50021"/>
                </a:solidFill>
              </a:rPr>
              <a:t/>
            </a:r>
            <a:br>
              <a:rPr lang="ru-RU" sz="1600" dirty="0" smtClean="0">
                <a:solidFill>
                  <a:srgbClr val="A50021"/>
                </a:solidFill>
              </a:rPr>
            </a:br>
            <a:r>
              <a:rPr lang="ru-RU" sz="1600" dirty="0" smtClean="0">
                <a:solidFill>
                  <a:srgbClr val="A50021"/>
                </a:solidFill>
              </a:rPr>
              <a:t/>
            </a:r>
            <a:br>
              <a:rPr lang="ru-RU" sz="1600" dirty="0" smtClean="0">
                <a:solidFill>
                  <a:srgbClr val="A50021"/>
                </a:solidFill>
              </a:rPr>
            </a:br>
            <a:r>
              <a:rPr lang="ru-RU" sz="1600" dirty="0" smtClean="0">
                <a:solidFill>
                  <a:srgbClr val="A50021"/>
                </a:solidFill>
              </a:rPr>
              <a:t>     </a:t>
            </a:r>
            <a:endParaRPr lang="ru-RU" sz="2000" dirty="0" smtClean="0">
              <a:solidFill>
                <a:srgbClr val="A50021"/>
              </a:solidFill>
            </a:endParaRPr>
          </a:p>
        </p:txBody>
      </p:sp>
      <p:pic>
        <p:nvPicPr>
          <p:cNvPr id="9" name="Рисунок 8" descr="Копия новая папка 01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86314" y="3571876"/>
            <a:ext cx="3929090" cy="2857520"/>
          </a:xfrm>
          <a:prstGeom prst="rect">
            <a:avLst/>
          </a:prstGeom>
        </p:spPr>
      </p:pic>
      <p:pic>
        <p:nvPicPr>
          <p:cNvPr id="10" name="Рисунок 9" descr="Копия новая папка 01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57158" y="2786058"/>
            <a:ext cx="4071966" cy="27860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4348" y="214290"/>
            <a:ext cx="750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Кружок «Бумажные фантазии»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для максима 04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929190" y="1428736"/>
            <a:ext cx="3500462" cy="3071834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20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Оригами</a:t>
            </a:r>
            <a:r>
              <a:rPr lang="ru-RU" sz="20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, оригами,</a:t>
            </a:r>
            <a:br>
              <a:rPr lang="ru-RU" sz="20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Мастерить умеем сами</a:t>
            </a:r>
            <a:br>
              <a:rPr lang="ru-RU" sz="20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0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И фонарик и хлопушку,</a:t>
            </a:r>
            <a:br>
              <a:rPr lang="ru-RU" sz="20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            И загадочный цветок!</a:t>
            </a:r>
            <a:endParaRPr lang="ru-RU" sz="2800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для максима 04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42910" y="1142984"/>
            <a:ext cx="4761287" cy="3418808"/>
          </a:xfrm>
          <a:prstGeom prst="rect">
            <a:avLst/>
          </a:prstGeom>
        </p:spPr>
      </p:pic>
      <p:pic>
        <p:nvPicPr>
          <p:cNvPr id="8" name="Рисунок 7" descr="для максима 04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500826" y="2928934"/>
            <a:ext cx="2286016" cy="34290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0034" y="0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Кружок «Бумажные фантазии»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для максима 04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929190" y="1428736"/>
            <a:ext cx="3500462" cy="3071834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A50021"/>
                </a:solidFill>
              </a:rPr>
              <a:t>         </a:t>
            </a:r>
            <a:br>
              <a:rPr lang="ru-RU" sz="2000" dirty="0" smtClean="0">
                <a:solidFill>
                  <a:srgbClr val="A50021"/>
                </a:solidFill>
              </a:rPr>
            </a:br>
            <a:r>
              <a:rPr lang="ru-RU" sz="1600" dirty="0" smtClean="0">
                <a:solidFill>
                  <a:srgbClr val="A50021"/>
                </a:solidFill>
              </a:rPr>
              <a:t/>
            </a:r>
            <a:br>
              <a:rPr lang="ru-RU" sz="1600" dirty="0" smtClean="0">
                <a:solidFill>
                  <a:srgbClr val="A50021"/>
                </a:solidFill>
              </a:rPr>
            </a:br>
            <a:r>
              <a:rPr lang="ru-RU" sz="1600" dirty="0" smtClean="0">
                <a:solidFill>
                  <a:srgbClr val="A50021"/>
                </a:solidFill>
              </a:rPr>
              <a:t/>
            </a:r>
            <a:br>
              <a:rPr lang="ru-RU" sz="1600" dirty="0" smtClean="0">
                <a:solidFill>
                  <a:srgbClr val="A50021"/>
                </a:solidFill>
              </a:rPr>
            </a:br>
            <a:r>
              <a:rPr lang="ru-RU" sz="1600" dirty="0" smtClean="0">
                <a:solidFill>
                  <a:srgbClr val="A50021"/>
                </a:solidFill>
              </a:rPr>
              <a:t/>
            </a:r>
            <a:br>
              <a:rPr lang="ru-RU" sz="1600" dirty="0" smtClean="0">
                <a:solidFill>
                  <a:srgbClr val="A50021"/>
                </a:solidFill>
              </a:rPr>
            </a:br>
            <a:r>
              <a:rPr lang="ru-RU" sz="1600" dirty="0" smtClean="0">
                <a:solidFill>
                  <a:srgbClr val="A50021"/>
                </a:solidFill>
              </a:rPr>
              <a:t/>
            </a:r>
            <a:br>
              <a:rPr lang="ru-RU" sz="1600" dirty="0" smtClean="0">
                <a:solidFill>
                  <a:srgbClr val="A50021"/>
                </a:solidFill>
              </a:rPr>
            </a:br>
            <a:r>
              <a:rPr lang="ru-RU" sz="1600" dirty="0" smtClean="0">
                <a:solidFill>
                  <a:srgbClr val="A50021"/>
                </a:solidFill>
              </a:rPr>
              <a:t> </a:t>
            </a:r>
            <a:r>
              <a:rPr lang="ru-RU" sz="28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Осенний утренник                 Вместе все под Новый год</a:t>
            </a:r>
            <a:r>
              <a:rPr lang="ru-RU" sz="1600" dirty="0" smtClean="0">
                <a:solidFill>
                  <a:srgbClr val="A50021"/>
                </a:solidFill>
              </a:rPr>
              <a:t/>
            </a:r>
            <a:br>
              <a:rPr lang="ru-RU" sz="1600" dirty="0" smtClean="0">
                <a:solidFill>
                  <a:srgbClr val="A50021"/>
                </a:solidFill>
              </a:rPr>
            </a:br>
            <a:r>
              <a:rPr lang="ru-RU" sz="28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Заведем мы хоровод!                                                    </a:t>
            </a:r>
            <a:r>
              <a:rPr lang="ru-RU" sz="1600" dirty="0" smtClean="0">
                <a:solidFill>
                  <a:srgbClr val="A50021"/>
                </a:solidFill>
              </a:rPr>
              <a:t/>
            </a:r>
            <a:br>
              <a:rPr lang="ru-RU" sz="1600" dirty="0" smtClean="0">
                <a:solidFill>
                  <a:srgbClr val="A50021"/>
                </a:solidFill>
              </a:rPr>
            </a:br>
            <a:endParaRPr lang="ru-RU" sz="1600" dirty="0" smtClean="0">
              <a:solidFill>
                <a:srgbClr val="A50021"/>
              </a:solidFill>
            </a:endParaRPr>
          </a:p>
        </p:txBody>
      </p:sp>
      <p:pic>
        <p:nvPicPr>
          <p:cNvPr id="9" name="Рисунок 8" descr="осенний утренник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034" y="785794"/>
            <a:ext cx="3714776" cy="24288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Интересные события из жизни группы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для максима 08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00628" y="785794"/>
            <a:ext cx="3714776" cy="2428893"/>
          </a:xfrm>
          <a:prstGeom prst="rect">
            <a:avLst/>
          </a:prstGeom>
        </p:spPr>
      </p:pic>
      <p:pic>
        <p:nvPicPr>
          <p:cNvPr id="13" name="Рисунок 12" descr="для максима 048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85786" y="4071942"/>
            <a:ext cx="3906410" cy="257176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000628" y="5715016"/>
            <a:ext cx="3093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«Весенняя капель»</a:t>
            </a:r>
            <a:endParaRPr lang="ru-RU" sz="2800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 снегу тянется рука</a:t>
            </a:r>
            <a:b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Лепит с самого утра </a:t>
            </a:r>
            <a:b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Детвора снеговика.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Documents and Settings\Admin\Рабочий стол\Моя работа\Вне занятий\для максима 0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1071546"/>
            <a:ext cx="4357718" cy="321471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214290"/>
            <a:ext cx="83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Интересные события из жизни группы</a:t>
            </a: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1071546"/>
            <a:ext cx="38576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Участие в конкурсе «Поделки из снега»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b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Посещение музея и знакомство с предметами старины.                           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214290"/>
            <a:ext cx="83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Интересные события из жизни группы</a:t>
            </a:r>
            <a:endParaRPr lang="ru-RU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Мои документы. 02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20" y="1000108"/>
            <a:ext cx="3500462" cy="2786082"/>
          </a:xfrm>
          <a:prstGeom prst="rect">
            <a:avLst/>
          </a:prstGeom>
        </p:spPr>
      </p:pic>
      <p:pic>
        <p:nvPicPr>
          <p:cNvPr id="8" name="Рисунок 7" descr="Мои документы. 02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357554" y="2500306"/>
            <a:ext cx="2503409" cy="3071835"/>
          </a:xfrm>
          <a:prstGeom prst="rect">
            <a:avLst/>
          </a:prstGeom>
        </p:spPr>
      </p:pic>
      <p:pic>
        <p:nvPicPr>
          <p:cNvPr id="9" name="Рисунок 8" descr="Мои документы. 02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786446" y="1000108"/>
            <a:ext cx="3124868" cy="273656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8728" y="1714488"/>
            <a:ext cx="6572296" cy="29861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71448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Подгоренская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СОШ №1.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структурное подразделение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/с №1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714488"/>
            <a:ext cx="9144000" cy="51435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2143116"/>
            <a:ext cx="25717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Я люблю свой      детский сад</a:t>
            </a:r>
            <a:endParaRPr lang="en-US" sz="2400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В нем полным-полно ребят.</a:t>
            </a:r>
            <a:endParaRPr lang="en-US" sz="2400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Может сто их, может двести,</a:t>
            </a:r>
            <a:endParaRPr lang="en-US" sz="2400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Хорошо, когда мы вместе!</a:t>
            </a:r>
            <a:endParaRPr lang="ru-RU" sz="24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Копия новая папка 00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714612" y="1785926"/>
            <a:ext cx="5963985" cy="454442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</a:t>
            </a:r>
            <a:r>
              <a:rPr lang="ru-RU" sz="27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Знают все, что день рожденья –</a:t>
            </a:r>
            <a:br>
              <a:rPr lang="ru-RU" sz="27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7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Это лучший праздник в мире!</a:t>
            </a:r>
            <a:br>
              <a:rPr lang="ru-RU" sz="27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7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Прими наши поздравленья,</a:t>
            </a:r>
            <a:br>
              <a:rPr lang="ru-RU" sz="27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7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Ведь тебе уже четыре!</a:t>
            </a:r>
            <a:r>
              <a:rPr lang="ru-RU" sz="3200" dirty="0" smtClean="0">
                <a:solidFill>
                  <a:srgbClr val="CC0099"/>
                </a:solidFill>
              </a:rPr>
              <a:t/>
            </a:r>
            <a:br>
              <a:rPr lang="ru-RU" sz="3200" dirty="0" smtClean="0">
                <a:solidFill>
                  <a:srgbClr val="CC0099"/>
                </a:solidFill>
              </a:rPr>
            </a:br>
            <a:r>
              <a:rPr lang="ru-RU" sz="3200" dirty="0" smtClean="0">
                <a:solidFill>
                  <a:srgbClr val="CC0099"/>
                </a:solidFill>
              </a:rPr>
              <a:t>                          </a:t>
            </a:r>
            <a:r>
              <a:rPr lang="ru-RU" dirty="0" smtClean="0">
                <a:solidFill>
                  <a:srgbClr val="CC0099"/>
                </a:solidFill>
              </a:rPr>
              <a:t>  </a:t>
            </a:r>
            <a:endParaRPr lang="ru-RU" sz="3200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214290"/>
            <a:ext cx="83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Интересные события из жизни группы</a:t>
            </a:r>
            <a:endParaRPr lang="ru-RU" sz="3600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4857760"/>
            <a:ext cx="1471594" cy="126840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00232" y="928670"/>
            <a:ext cx="5178419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3429000"/>
            <a:ext cx="2071669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58016" y="3500438"/>
            <a:ext cx="200026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Интересные события из жизни группы</a:t>
            </a:r>
          </a:p>
          <a:p>
            <a:pPr>
              <a:buNone/>
            </a:pP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Развлечение «Вместе весело играть»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Копия новая папка 04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21257922">
            <a:off x="333245" y="1384391"/>
            <a:ext cx="3549915" cy="2571768"/>
          </a:xfrm>
          <a:prstGeom prst="rect">
            <a:avLst/>
          </a:prstGeom>
        </p:spPr>
      </p:pic>
      <p:pic>
        <p:nvPicPr>
          <p:cNvPr id="5" name="Рисунок 4" descr="Копия новая папка 03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15536">
            <a:off x="5293132" y="1465758"/>
            <a:ext cx="3543847" cy="2607032"/>
          </a:xfrm>
          <a:prstGeom prst="rect">
            <a:avLst/>
          </a:prstGeom>
        </p:spPr>
      </p:pic>
      <p:pic>
        <p:nvPicPr>
          <p:cNvPr id="6" name="Рисунок 5" descr="Копия новая папка 04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428860" y="3286124"/>
            <a:ext cx="4429156" cy="321468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Участие в проектной деятельности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sz="3200" dirty="0" smtClean="0">
                <a:solidFill>
                  <a:srgbClr val="CC0099"/>
                </a:solidFill>
              </a:rPr>
              <a:t/>
            </a:r>
            <a:br>
              <a:rPr lang="ru-RU" sz="3200" dirty="0" smtClean="0">
                <a:solidFill>
                  <a:srgbClr val="CC0099"/>
                </a:solidFill>
              </a:rPr>
            </a:br>
            <a:r>
              <a:rPr lang="ru-RU" sz="3200" dirty="0" smtClean="0">
                <a:solidFill>
                  <a:srgbClr val="CC0099"/>
                </a:solidFill>
              </a:rPr>
              <a:t>                          </a:t>
            </a:r>
            <a:r>
              <a:rPr lang="ru-RU" dirty="0" smtClean="0">
                <a:solidFill>
                  <a:srgbClr val="CC0099"/>
                </a:solidFill>
              </a:rPr>
              <a:t>  </a:t>
            </a:r>
            <a:endParaRPr lang="ru-RU" sz="3200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214290"/>
            <a:ext cx="83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Интересные события из жизни группы</a:t>
            </a:r>
            <a:endParaRPr lang="ru-RU" sz="3600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4857760"/>
            <a:ext cx="1471594" cy="126840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8" name="Рисунок 7" descr="для максима 04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20" y="2928934"/>
            <a:ext cx="3786214" cy="2571768"/>
          </a:xfrm>
          <a:prstGeom prst="rect">
            <a:avLst/>
          </a:prstGeom>
        </p:spPr>
      </p:pic>
      <p:pic>
        <p:nvPicPr>
          <p:cNvPr id="10" name="Рисунок 9" descr="для максима 06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57818" y="1500174"/>
            <a:ext cx="2571768" cy="2143140"/>
          </a:xfrm>
          <a:prstGeom prst="rect">
            <a:avLst/>
          </a:prstGeom>
        </p:spPr>
      </p:pic>
      <p:pic>
        <p:nvPicPr>
          <p:cNvPr id="11" name="Рисунок 10" descr="для максима 05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429124" y="4000504"/>
            <a:ext cx="4143404" cy="250030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7158" y="1643050"/>
            <a:ext cx="3632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«Огород на окне»</a:t>
            </a:r>
            <a:endParaRPr lang="ru-RU" sz="32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4857760"/>
            <a:ext cx="1471594" cy="126840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 rot="10800000" flipV="1">
            <a:off x="2000223" y="929604"/>
            <a:ext cx="4424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«Обитатели аквариума»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-428660" y="0"/>
            <a:ext cx="957266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b="1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Изображение 15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285784" y="2071678"/>
            <a:ext cx="2714644" cy="2000240"/>
          </a:xfrm>
          <a:prstGeom prst="rect">
            <a:avLst/>
          </a:prstGeom>
        </p:spPr>
      </p:pic>
      <p:pic>
        <p:nvPicPr>
          <p:cNvPr id="16" name="Рисунок 15" descr="Изображение 14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4500570"/>
            <a:ext cx="3000396" cy="2143116"/>
          </a:xfrm>
          <a:prstGeom prst="rect">
            <a:avLst/>
          </a:prstGeom>
        </p:spPr>
      </p:pic>
      <p:pic>
        <p:nvPicPr>
          <p:cNvPr id="17" name="Рисунок 16" descr="Изображение 15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00298" y="1928802"/>
            <a:ext cx="4214842" cy="271462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-428659" y="0"/>
            <a:ext cx="95726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240AC0"/>
                </a:solidFill>
                <a:latin typeface="Times New Roman" pitchFamily="18" charset="0"/>
                <a:cs typeface="Times New Roman" pitchFamily="18" charset="0"/>
              </a:rPr>
              <a:t>Интересные события из жизни группы</a:t>
            </a:r>
          </a:p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Участие в проектной деятельности.</a:t>
            </a:r>
          </a:p>
          <a:p>
            <a:pPr algn="ctr"/>
            <a:r>
              <a:rPr lang="ru-RU" sz="4000" dirty="0" smtClean="0">
                <a:solidFill>
                  <a:srgbClr val="240AC0"/>
                </a:solidFill>
                <a:latin typeface="Times New Roman" pitchFamily="18" charset="0"/>
                <a:cs typeface="Times New Roman" pitchFamily="18" charset="0"/>
              </a:rPr>
              <a:t>«Обитатели аквариума»</a:t>
            </a:r>
            <a:endParaRPr lang="ru-RU" sz="4000" dirty="0">
              <a:solidFill>
                <a:srgbClr val="240A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 descr="Изображение 168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715008" y="4572008"/>
            <a:ext cx="3000396" cy="2071703"/>
          </a:xfrm>
          <a:prstGeom prst="rect">
            <a:avLst/>
          </a:prstGeom>
        </p:spPr>
      </p:pic>
      <p:pic>
        <p:nvPicPr>
          <p:cNvPr id="11" name="Рисунок 10" descr="Изображение 164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000892" y="1714488"/>
            <a:ext cx="1857388" cy="264320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ctr">
              <a:buNone/>
            </a:pPr>
            <a:endParaRPr lang="ru-RU" sz="4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Взаимодействие с педагогами.</a:t>
            </a:r>
          </a:p>
          <a:p>
            <a:pPr algn="ctr">
              <a:buNone/>
            </a:pPr>
            <a:r>
              <a:rPr lang="ru-RU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Принимала участие в педсоветах:</a:t>
            </a:r>
          </a:p>
          <a:p>
            <a:r>
              <a:rPr lang="ru-RU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21.11.2012 «Охрана прав детства».</a:t>
            </a:r>
          </a:p>
          <a:p>
            <a:r>
              <a:rPr lang="ru-RU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30.01.2013 «Игра- ведущая деятельность детей».</a:t>
            </a:r>
          </a:p>
          <a:p>
            <a:r>
              <a:rPr lang="ru-RU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Выступление с сообщением на тему: «Образовательная область «Безопасность»- дидактические игры».</a:t>
            </a:r>
          </a:p>
          <a:p>
            <a:r>
              <a:rPr lang="ru-RU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28.03.2013 «Современный воспитатель».</a:t>
            </a:r>
          </a:p>
          <a:p>
            <a:r>
              <a:rPr lang="ru-RU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Подготовила ответ на вопрос «Каким должен быть современный воспитатель?»</a:t>
            </a:r>
          </a:p>
          <a:p>
            <a:r>
              <a:rPr lang="ru-RU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28.05.2013 «Отчет о работе за год». Подготовила презентацию аналитического отчета.</a:t>
            </a:r>
            <a:endParaRPr lang="en-US" sz="4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Взаимодействие с педагогами.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600076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Провела мастер классы </a:t>
            </a:r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 темам: </a:t>
            </a: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«Правовое воспитание»</a:t>
            </a: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НОД «Моя семья» (интегрированное).</a:t>
            </a:r>
          </a:p>
          <a:p>
            <a:endParaRPr lang="en-US" u="sng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u="sng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u="sng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u="sng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u="sng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u="sng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u="sng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u="sng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Копия новая папка 01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079018">
            <a:off x="5182028" y="3322277"/>
            <a:ext cx="3429024" cy="2643206"/>
          </a:xfrm>
          <a:prstGeom prst="rect">
            <a:avLst/>
          </a:prstGeom>
        </p:spPr>
      </p:pic>
      <p:pic>
        <p:nvPicPr>
          <p:cNvPr id="7" name="Рисунок 6" descr="Копия новая папка 00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1352600">
            <a:off x="403730" y="2928016"/>
            <a:ext cx="4071966" cy="342902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Взаимодействие с педагогами.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600076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Провела мастер классы </a:t>
            </a:r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 темам:  </a:t>
            </a:r>
            <a:r>
              <a:rPr lang="ru-RU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«Использование ИКТ в ДОУ»</a:t>
            </a:r>
          </a:p>
          <a:p>
            <a:pPr algn="ctr">
              <a:buNone/>
            </a:pP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НОД «Мишка в гости к нам пришел».</a:t>
            </a:r>
          </a:p>
        </p:txBody>
      </p:sp>
      <p:pic>
        <p:nvPicPr>
          <p:cNvPr id="4" name="Рисунок 3" descr="для максима 05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260935">
            <a:off x="4891838" y="3284598"/>
            <a:ext cx="3839281" cy="2928958"/>
          </a:xfrm>
          <a:prstGeom prst="rect">
            <a:avLst/>
          </a:prstGeom>
        </p:spPr>
      </p:pic>
      <p:pic>
        <p:nvPicPr>
          <p:cNvPr id="7" name="Рисунок 6" descr="для максима 04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1296048">
            <a:off x="117205" y="3019047"/>
            <a:ext cx="3783937" cy="282206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Взаимодействие с педагогами.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50070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Просмотрела мастер классы: </a:t>
            </a:r>
          </a:p>
          <a:p>
            <a:pPr>
              <a:buNone/>
            </a:pP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«Колобок», НОД с ИКТ, 2 ясельная группа, воспитатель </a:t>
            </a:r>
            <a:r>
              <a:rPr lang="ru-RU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Медкова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М. В.</a:t>
            </a:r>
          </a:p>
          <a:p>
            <a:pPr>
              <a:buNone/>
            </a:pP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«Три поросенка», по правовому воспитанию, средняя группа, воспитатель Ковалева В. Н.</a:t>
            </a:r>
          </a:p>
          <a:p>
            <a:pPr>
              <a:buNone/>
            </a:pP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«Путешествие на математическую галактику», НОД с ИКТ, подготовительная группа, воспитатель Костенко Л. А.</a:t>
            </a:r>
          </a:p>
          <a:p>
            <a:pPr>
              <a:buNone/>
            </a:pP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«Дождик», НОД с ИКТ,  2 ясельная группа, воспитатель Шевченко Т. С. </a:t>
            </a:r>
          </a:p>
          <a:p>
            <a:pPr>
              <a:buNone/>
            </a:pP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«Утята», НОД  с ИКТ, 1 ясельная группа, воспитатель </a:t>
            </a:r>
            <a:r>
              <a:rPr lang="ru-RU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Подстрешная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И. С.</a:t>
            </a:r>
          </a:p>
          <a:p>
            <a:pPr algn="ctr">
              <a:buNone/>
            </a:pPr>
            <a:r>
              <a:rPr lang="ru-RU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Просмотрела сюжетно-ролевые игры:</a:t>
            </a:r>
          </a:p>
          <a:p>
            <a:pPr>
              <a:buNone/>
            </a:pP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«Библиотека», подготовительная группа, воспитатель Костенко Л. А.</a:t>
            </a:r>
          </a:p>
          <a:p>
            <a:pPr>
              <a:buNone/>
            </a:pP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«Путешествие по  поселку», старшая группа, воспитатель Долинская О. А.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Взаимодействие с педагогами.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50070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Участвовала в развлечениях:</a:t>
            </a:r>
          </a:p>
        </p:txBody>
      </p:sp>
      <p:pic>
        <p:nvPicPr>
          <p:cNvPr id="4" name="Рисунок 3" descr="Новая папка 06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2000240"/>
            <a:ext cx="4071966" cy="3000396"/>
          </a:xfrm>
          <a:prstGeom prst="rect">
            <a:avLst/>
          </a:prstGeom>
        </p:spPr>
      </p:pic>
      <p:pic>
        <p:nvPicPr>
          <p:cNvPr id="7" name="Рисунок 6" descr="Изображение 20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00562" y="2857496"/>
            <a:ext cx="4283336" cy="342902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Взаимодействие с родителями.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50070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Провела родительские собрание</a:t>
            </a:r>
          </a:p>
          <a:p>
            <a:pPr algn="ctr">
              <a:buNone/>
            </a:pPr>
            <a:r>
              <a:rPr lang="ru-RU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Сентябрь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- тема:«Возрастные особенности детей 3-      4 лет. Адаптация детей к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/с».</a:t>
            </a:r>
          </a:p>
          <a:p>
            <a:pPr>
              <a:buNone/>
            </a:pP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сентябрь 201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714744" y="3000372"/>
            <a:ext cx="4910819" cy="33575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282" y="3071810"/>
            <a:ext cx="364333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углубить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знания родителей о психических и физических особенностях детей четвертого года жизни, ознакомить с особенностями адаптации детей к детскому саду. </a:t>
            </a:r>
          </a:p>
          <a:p>
            <a:endParaRPr lang="ru-RU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Количество родителей-15чел..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86644" y="285728"/>
            <a:ext cx="164307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3"/>
          <p:cNvPicPr>
            <a:picLocks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357166"/>
            <a:ext cx="164307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Изображение 25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643042" y="1714488"/>
            <a:ext cx="5429288" cy="485778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1538" y="357166"/>
            <a:ext cx="62865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Визитная карточка </a:t>
            </a:r>
          </a:p>
          <a:p>
            <a:pPr algn="ctr"/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группы «Пчелка»</a:t>
            </a:r>
            <a:endParaRPr lang="ru-RU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Взаимодействие с родителями.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50070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Провела родительские собрания:</a:t>
            </a:r>
          </a:p>
          <a:p>
            <a:pPr>
              <a:buNone/>
            </a:pP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Март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-тема «Игра в жизни ребенка»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Цель: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обеспечить понимание родителями необходимости игры в жизни ребенка, как неотъемлемой части его развития. Расширить представления родителей об игре, как основном виде деятельности детей дошкольного возраста.</a:t>
            </a:r>
          </a:p>
          <a:p>
            <a:pPr>
              <a:buNone/>
            </a:pP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Количество родителей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- 11 чел.</a:t>
            </a:r>
          </a:p>
          <a:p>
            <a:pPr>
              <a:buNone/>
            </a:pP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Май-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тема «Вот и стали мы на год взрослей»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Цель: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подвести итоги деятельности за год и наметить новые задачи.</a:t>
            </a:r>
          </a:p>
          <a:p>
            <a:pPr>
              <a:buNone/>
            </a:pP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Количество родителей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чел.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течении года многие родители принимали активное участие в жизни группы. Они помогали в организации утренников, развлечений, участвовали в проектной деятельности детского сада,  принимали участие в выставках.</a:t>
            </a:r>
          </a:p>
          <a:p>
            <a:endParaRPr lang="ru-RU" sz="2000" dirty="0" smtClean="0"/>
          </a:p>
          <a:p>
            <a:r>
              <a:rPr lang="ru-RU" sz="2000" dirty="0" smtClean="0"/>
              <a:t> 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Участие в выставках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«Пасхальное чудо»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для максима 06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215074" y="1714488"/>
            <a:ext cx="2643206" cy="2357454"/>
          </a:xfrm>
          <a:prstGeom prst="rect">
            <a:avLst/>
          </a:prstGeom>
        </p:spPr>
      </p:pic>
      <p:pic>
        <p:nvPicPr>
          <p:cNvPr id="7" name="Рисунок 6" descr="Копия новая папка 06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7158" y="1571612"/>
            <a:ext cx="2143140" cy="24288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57818" y="1000108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«Наша армия»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07220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«Увлечения наших мам и бабушек».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71736" y="1643050"/>
            <a:ext cx="35004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«Мой любимый </a:t>
            </a:r>
          </a:p>
          <a:p>
            <a:pPr algn="ctr"/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детский сад»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Копия новая папка 00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714612" y="2786058"/>
            <a:ext cx="3286148" cy="241558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Перспективы на следующий </a:t>
            </a:r>
            <a:br>
              <a:rPr lang="ru-RU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учебный год.</a:t>
            </a:r>
            <a:endParaRPr lang="ru-RU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lvl="8">
              <a:buNone/>
            </a:pPr>
            <a:endParaRPr lang="ru-RU" sz="1600" dirty="0" smtClean="0"/>
          </a:p>
          <a:p>
            <a:pPr>
              <a:buNone/>
            </a:pPr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Повысить посещаемость детей в 2013-2014 учебном году;</a:t>
            </a:r>
          </a:p>
          <a:p>
            <a:pPr>
              <a:buNone/>
            </a:pPr>
            <a:r>
              <a:rPr lang="ru-RU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понизить заболеваемость детей за счет  увеличения закаливающих мероприятий;- продолжить работу по самообразованию по приоритетному направлению;</a:t>
            </a:r>
          </a:p>
          <a:p>
            <a:pPr>
              <a:buNone/>
            </a:pPr>
            <a:r>
              <a:rPr lang="ru-RU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продолжать привлекать родителей к активному участию в жизни детского сада.</a:t>
            </a:r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Перспективы на следующий </a:t>
            </a:r>
            <a:br>
              <a:rPr lang="ru-RU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учебный год.</a:t>
            </a:r>
            <a:endParaRPr lang="ru-RU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8">
              <a:buNone/>
            </a:pPr>
            <a:endParaRPr lang="ru-RU" sz="2400" dirty="0" smtClean="0"/>
          </a:p>
          <a:p>
            <a:pPr>
              <a:lnSpc>
                <a:spcPct val="80000"/>
              </a:lnSpc>
              <a:buNone/>
              <a:defRPr/>
            </a:pPr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 Для дальнейшего формирования проектно-исследовательских умений и навыков на более высоком уровне, систематизации знаний, стимулирующей развитие познавательных способностей, развития способностей к экспериментированию и моделированию, речевому планированию, логическим операциям в средней группе планирую  продолжать проектную деятельность.</a:t>
            </a:r>
          </a:p>
          <a:p>
            <a:pPr>
              <a:lnSpc>
                <a:spcPct val="80000"/>
              </a:lnSpc>
              <a:buNone/>
              <a:defRPr/>
            </a:pPr>
            <a:endParaRPr lang="ru-RU" sz="2400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 В среднем возрасте для развития осознанного отношения к своему здоровью, формирования потребности в здоровом образе жизни, совершенствования двигательных способностей и качеств, планирую осуществление проектов: «Спортивные праздники», «Неделя здоровья».</a:t>
            </a:r>
            <a:endParaRPr lang="ru-RU" sz="2400" dirty="0"/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Перспективы на следующий </a:t>
            </a:r>
            <a:br>
              <a:rPr lang="ru-RU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учебный год.</a:t>
            </a:r>
            <a:endParaRPr lang="ru-RU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8">
              <a:buNone/>
            </a:pPr>
            <a:endParaRPr lang="ru-RU" sz="2400" dirty="0" smtClean="0"/>
          </a:p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Выбрала тему по самообразованию: «Развитие</a:t>
            </a:r>
            <a:r>
              <a:rPr lang="en-US" sz="28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ru-RU" sz="28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творческого воображения у детей дошкольного возраста».</a:t>
            </a:r>
          </a:p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Планирую дальнейшее формирование проектно-исследовательских умений и навыков.</a:t>
            </a:r>
          </a:p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 работе с родителями планирую включить побольше практических методов: беседы-посиделки, организация и проведение семейных спортивных праздников и т.д.</a:t>
            </a:r>
          </a:p>
          <a:p>
            <a:pPr>
              <a:lnSpc>
                <a:spcPct val="80000"/>
              </a:lnSpc>
              <a:buNone/>
              <a:defRPr/>
            </a:pPr>
            <a:endParaRPr lang="ru-RU" sz="2400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то 6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500034" y="428604"/>
            <a:ext cx="82153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5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ru-RU" sz="5400" b="1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298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Воспитатели группы «Пчелка».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0" y="1356345"/>
            <a:ext cx="9143999" cy="5500702"/>
          </a:xfrm>
          <a:ln w="76200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 algn="just">
              <a:buNone/>
            </a:pPr>
            <a:endParaRPr lang="ru-RU" sz="2400" dirty="0" smtClean="0">
              <a:solidFill>
                <a:srgbClr val="C00000"/>
              </a:solidFill>
            </a:endParaRPr>
          </a:p>
          <a:p>
            <a:pPr algn="just">
              <a:buNone/>
            </a:pP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Романько</a:t>
            </a:r>
            <a:r>
              <a:rPr lang="ru-RU" sz="2400" b="1" dirty="0" smtClean="0">
                <a:solidFill>
                  <a:srgbClr val="C00000"/>
                </a:solidFill>
              </a:rPr>
              <a:t> Елена Николаевна</a:t>
            </a:r>
            <a:r>
              <a:rPr lang="en-US" sz="2400" b="1" dirty="0" smtClean="0">
                <a:solidFill>
                  <a:srgbClr val="C00000"/>
                </a:solidFill>
              </a:rPr>
              <a:t>   </a:t>
            </a:r>
            <a:r>
              <a:rPr lang="ru-RU" sz="2400" b="1" dirty="0" smtClean="0">
                <a:solidFill>
                  <a:srgbClr val="C00000"/>
                </a:solidFill>
              </a:rPr>
              <a:t>        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Подстрешная</a:t>
            </a:r>
            <a:r>
              <a:rPr lang="ru-RU" sz="2400" b="1" dirty="0" smtClean="0">
                <a:solidFill>
                  <a:srgbClr val="C00000"/>
                </a:solidFill>
              </a:rPr>
              <a:t> Ирина Сергеевна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    воспитатель </a:t>
            </a:r>
            <a:r>
              <a:rPr lang="en-US" sz="2400" b="1" dirty="0" smtClean="0">
                <a:solidFill>
                  <a:srgbClr val="C00000"/>
                </a:solidFill>
              </a:rPr>
              <a:t>I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кк</a:t>
            </a:r>
            <a:r>
              <a:rPr lang="en-US" sz="2400" b="1" dirty="0" smtClean="0">
                <a:solidFill>
                  <a:srgbClr val="C00000"/>
                </a:solidFill>
              </a:rPr>
              <a:t>  </a:t>
            </a:r>
            <a:r>
              <a:rPr lang="ru-RU" sz="2400" b="1" dirty="0" smtClean="0">
                <a:solidFill>
                  <a:srgbClr val="C00000"/>
                </a:solidFill>
              </a:rPr>
              <a:t>                                            воспитатель </a:t>
            </a:r>
            <a:r>
              <a:rPr lang="en-US" sz="2400" b="1" dirty="0" smtClean="0">
                <a:solidFill>
                  <a:srgbClr val="C00000"/>
                </a:solidFill>
              </a:rPr>
              <a:t> I</a:t>
            </a:r>
            <a:r>
              <a:rPr lang="ru-RU" sz="2400" b="1" dirty="0" err="1" smtClean="0">
                <a:solidFill>
                  <a:srgbClr val="C00000"/>
                </a:solidFill>
              </a:rPr>
              <a:t>кк</a:t>
            </a:r>
            <a:endParaRPr lang="en-US" sz="2400" b="1" dirty="0">
              <a:solidFill>
                <a:srgbClr val="C00000"/>
              </a:solidFill>
            </a:endParaRPr>
          </a:p>
          <a:p>
            <a:pPr>
              <a:buNone/>
            </a:pPr>
            <a:endParaRPr lang="ru-RU" dirty="0" smtClean="0"/>
          </a:p>
        </p:txBody>
      </p:sp>
      <p:pic>
        <p:nvPicPr>
          <p:cNvPr id="15" name="Рисунок 14" descr="Май 2012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20" y="1357298"/>
            <a:ext cx="3143272" cy="4500594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9058" y="1785926"/>
            <a:ext cx="4714907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357290" y="1571612"/>
            <a:ext cx="6429420" cy="4572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50070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Мальчиков -18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Девочек-15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29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Количество детей в группе-33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571473" y="3357562"/>
            <a:ext cx="4286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3105835"/>
            <a:ext cx="571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9" name="Рисунок 8" descr="для максим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28662" y="1357298"/>
            <a:ext cx="7286676" cy="450059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Средняя  посещаемость, </a:t>
            </a:r>
            <a:b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заболеваемость.</a:t>
            </a:r>
            <a:endParaRPr lang="ru-RU" sz="40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1428750"/>
            <a:ext cx="9144000" cy="54292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0" y="1643050"/>
          <a:ext cx="9144000" cy="52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428736"/>
          <a:ext cx="8501122" cy="5143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Мониторинг навыков и умений</a:t>
            </a:r>
          </a:p>
          <a:p>
            <a:pPr algn="ctr"/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по образовательным областям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Достижения детей</a:t>
            </a:r>
            <a:endParaRPr lang="ru-RU" b="1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концу года дети заметно подросли и окрепли. Стали увереннее в самообслуживании. Проявляют высокую познавательную активность, пользуются разнообразными обследовательскими действиями; умеют группировать объекты по цвету, форме, величине, назначению, количеству; умеют составить целое из 4-6 частей; осваивают счет. Вырос интерес к коллективным играм и общению со сверстниками. Они радуются своим достижениям и новым возможностям.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Наши награды</a:t>
            </a:r>
            <a:endParaRPr lang="ru-RU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для максима 04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 rot="20592392">
            <a:off x="667711" y="430475"/>
            <a:ext cx="1928826" cy="292895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7" name="Рисунок 6" descr="для максима 04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221149">
            <a:off x="6366371" y="3173251"/>
            <a:ext cx="1917869" cy="2857520"/>
          </a:xfrm>
          <a:prstGeom prst="rect">
            <a:avLst/>
          </a:prstGeom>
        </p:spPr>
      </p:pic>
      <p:pic>
        <p:nvPicPr>
          <p:cNvPr id="10" name="Рисунок 9" descr="для максима 07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86248" y="1071546"/>
            <a:ext cx="3714776" cy="2436340"/>
          </a:xfrm>
          <a:prstGeom prst="rect">
            <a:avLst/>
          </a:prstGeom>
        </p:spPr>
      </p:pic>
      <p:pic>
        <p:nvPicPr>
          <p:cNvPr id="11" name="Рисунок 10" descr="для максима 069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000100" y="3500438"/>
            <a:ext cx="3643338" cy="27836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14364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Конкурс «</a:t>
            </a:r>
            <a:r>
              <a:rPr lang="ru-RU" sz="32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Легоград</a:t>
            </a:r>
            <a:r>
              <a:rPr lang="ru-RU" sz="32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32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самостройкино</a:t>
            </a:r>
            <a:r>
              <a:rPr lang="ru-RU" sz="32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1080</TotalTime>
  <Words>1241</Words>
  <Application>Microsoft Office PowerPoint</Application>
  <PresentationFormat>Экран (4:3)</PresentationFormat>
  <Paragraphs>215</Paragraphs>
  <Slides>35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Аналитический отчет за 2012-2013г</vt:lpstr>
      <vt:lpstr>МКОУ Подгоренская СОШ №1. структурное подразделение д/с №1</vt:lpstr>
      <vt:lpstr>  </vt:lpstr>
      <vt:lpstr>Воспитатели группы «Пчелка».</vt:lpstr>
      <vt:lpstr>Количество детей в группе-33</vt:lpstr>
      <vt:lpstr>Средняя  посещаемость,  заболеваемость.</vt:lpstr>
      <vt:lpstr>Слайд 7</vt:lpstr>
      <vt:lpstr>Достижения детей</vt:lpstr>
      <vt:lpstr>Наши награды</vt:lpstr>
      <vt:lpstr>Наши награды</vt:lpstr>
      <vt:lpstr>Приоритетное направление  Познавательно-речевое развитие детей.</vt:lpstr>
      <vt:lpstr>Самообразование</vt:lpstr>
      <vt:lpstr>Самообразование</vt:lpstr>
      <vt:lpstr>Кружок «Бумажные фантазии»</vt:lpstr>
      <vt:lpstr>                   Таинственный мир превращенья бумаги…                             Здесь все чародеи, волшебники, маги.                                       Творят они сказки своими руками.                                          И мир тот чудесный зовут оригами.                   </vt:lpstr>
      <vt:lpstr>                   Оригами, оригами,        Мастерить умеем сами           И фонарик и хлопушку,              И загадочный цветок!</vt:lpstr>
      <vt:lpstr>               Осенний утренник                 Вместе все под Новый год                                                         Заведем мы хоровод!                                                     </vt:lpstr>
      <vt:lpstr>                                     К снегу тянется рука                                     Лепит с самого утра                                     Детвора снеговика.</vt:lpstr>
      <vt:lpstr>                                                                           Посещение музея и знакомство с предметами старины.                           </vt:lpstr>
      <vt:lpstr>           Знают все, что день рожденья –     Это лучший праздник в мире!     Прими наши поздравленья,    Ведь тебе уже четыре!                             </vt:lpstr>
      <vt:lpstr>Слайд 21</vt:lpstr>
      <vt:lpstr> Участие в проектной деятельности                                    </vt:lpstr>
      <vt:lpstr>Слайд 23</vt:lpstr>
      <vt:lpstr>Слайд 24</vt:lpstr>
      <vt:lpstr>Взаимодействие с педагогами.</vt:lpstr>
      <vt:lpstr>Взаимодействие с педагогами.</vt:lpstr>
      <vt:lpstr>Взаимодействие с педагогами.</vt:lpstr>
      <vt:lpstr>Взаимодействие с педагогами.</vt:lpstr>
      <vt:lpstr>Взаимодействие с родителями.</vt:lpstr>
      <vt:lpstr>Взаимодействие с родителями.</vt:lpstr>
      <vt:lpstr>Участие в выставках.</vt:lpstr>
      <vt:lpstr>Перспективы на следующий  учебный год.</vt:lpstr>
      <vt:lpstr>Перспективы на следующий  учебный год.</vt:lpstr>
      <vt:lpstr>Перспективы на следующий  учебный год.</vt:lpstr>
      <vt:lpstr>Слайд 35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МКОУ Подгоренская СОШ №1. структурное подразделение д/с №1</dc:title>
  <dc:creator>User</dc:creator>
  <cp:lastModifiedBy>User</cp:lastModifiedBy>
  <cp:revision>135</cp:revision>
  <dcterms:created xsi:type="dcterms:W3CDTF">2013-03-26T16:36:16Z</dcterms:created>
  <dcterms:modified xsi:type="dcterms:W3CDTF">2016-01-29T20:55:27Z</dcterms:modified>
</cp:coreProperties>
</file>