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76" r:id="rId2"/>
    <p:sldId id="287" r:id="rId3"/>
    <p:sldId id="259" r:id="rId4"/>
    <p:sldId id="277" r:id="rId5"/>
    <p:sldId id="286" r:id="rId6"/>
    <p:sldId id="281" r:id="rId7"/>
    <p:sldId id="262" r:id="rId8"/>
    <p:sldId id="278" r:id="rId9"/>
    <p:sldId id="279" r:id="rId10"/>
    <p:sldId id="280" r:id="rId11"/>
    <p:sldId id="256" r:id="rId12"/>
    <p:sldId id="283" r:id="rId13"/>
    <p:sldId id="282" r:id="rId14"/>
    <p:sldId id="257" r:id="rId15"/>
    <p:sldId id="284" r:id="rId16"/>
    <p:sldId id="285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4DE3A2B-2742-4F9A-B2E2-96325ABB5914}">
          <p14:sldIdLst>
            <p14:sldId id="276"/>
            <p14:sldId id="287"/>
            <p14:sldId id="259"/>
            <p14:sldId id="277"/>
            <p14:sldId id="286"/>
            <p14:sldId id="281"/>
            <p14:sldId id="262"/>
            <p14:sldId id="278"/>
            <p14:sldId id="279"/>
            <p14:sldId id="280"/>
            <p14:sldId id="256"/>
            <p14:sldId id="283"/>
            <p14:sldId id="282"/>
          </p14:sldIdLst>
        </p14:section>
        <p14:section name="Раздел без заголовка" id="{19A3760F-41D0-4362-8399-562C08A0B67A}">
          <p14:sldIdLst>
            <p14:sldId id="257"/>
            <p14:sldId id="284"/>
            <p14:sldId id="285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928B2-C615-4491-9FA0-22FD9CF01BE7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03856-2A06-40E2-A443-CC340727C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58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F8D78-919D-49B0-8959-19FD5B5D94F7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CC033-307C-4B6B-A110-153F902DD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4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7559-55A1-42F0-A795-1DD261309D13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FBA11-E66C-4932-88D8-66AEFDB3F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48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A1F6F-3788-4385-B59C-D1335175DC87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3A3C1-E336-4FEC-A6A8-DF68236F4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02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0CD96-44C2-49BB-B807-96FAD42B4546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F1592-FF42-4926-957D-4948E3DF3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8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7C90-473B-4387-AAF3-4D9CF5F2E33E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B7E3-86B1-4A09-8BF0-54C732065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5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D7C03-F41F-4E32-BB2B-4A047DEFDD78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8CCBF-71E5-41D6-A70B-6B5ACE048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4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89A05-0D56-4AB5-870E-A063AC21D9B3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F9B83-26DD-4469-929C-35F25BA61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8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4CBB4-0DD4-4C7A-BE52-A1099132F51F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4411C-368F-480B-815A-EE5A068C1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7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05B1D-CE8F-4CDE-A1D5-4BDE9EA9D778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8F34-08AB-4398-A2C2-93194C627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6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0C78-CA34-4961-B4EB-F843F895426B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BFCB8-5A21-4E24-8F4C-4DE3E3115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61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C0FB3-9BC4-4541-BD5A-BDCF99897D1E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6454D-30B2-41D3-8170-E5D71B7E2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37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DD0AD4-3BBF-4DFE-851C-72ECBCB97AD3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A3CEB6-5CDD-4F0B-A627-8ED2D83DA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Заголовок 1"/>
          <p:cNvSpPr txBox="1">
            <a:spLocks/>
          </p:cNvSpPr>
          <p:nvPr/>
        </p:nvSpPr>
        <p:spPr bwMode="auto">
          <a:xfrm>
            <a:off x="251519" y="1412875"/>
            <a:ext cx="8749605" cy="259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639763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279525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1554163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011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4685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925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382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русского языка в 5 классе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СЛОВОСОЧЕТАНИЕ</a:t>
            </a:r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3348038" y="5589588"/>
            <a:ext cx="5602287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639763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279525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1554163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011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4685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925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382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buClrTx/>
              <a:buFont typeface="Arial" charset="0"/>
              <a:buNone/>
            </a:pPr>
            <a:r>
              <a:rPr lang="ru-RU" altLang="ru-RU" sz="1500" b="1" dirty="0" smtClean="0">
                <a:solidFill>
                  <a:prstClr val="black"/>
                </a:solidFill>
                <a:latin typeface="Arial Black" pitchFamily="34" charset="0"/>
              </a:rPr>
              <a:t>Выполнила: Пятникова Марина Геннадьевна, </a:t>
            </a:r>
          </a:p>
          <a:p>
            <a:pPr eaLnBrk="1" hangingPunct="1">
              <a:buClrTx/>
              <a:buFont typeface="Arial" charset="0"/>
              <a:buNone/>
            </a:pPr>
            <a:r>
              <a:rPr lang="ru-RU" altLang="ru-RU" sz="1500" b="1" dirty="0" smtClean="0">
                <a:solidFill>
                  <a:prstClr val="black"/>
                </a:solidFill>
                <a:latin typeface="Arial Black" pitchFamily="34" charset="0"/>
              </a:rPr>
              <a:t>учитель русского языка и литературы </a:t>
            </a:r>
          </a:p>
          <a:p>
            <a:pPr eaLnBrk="1" hangingPunct="1">
              <a:buClrTx/>
              <a:buFont typeface="Arial" charset="0"/>
              <a:buNone/>
            </a:pPr>
            <a:r>
              <a:rPr lang="ru-RU" altLang="ru-RU" sz="1500" b="1" dirty="0" smtClean="0">
                <a:solidFill>
                  <a:prstClr val="black"/>
                </a:solidFill>
                <a:latin typeface="Arial Black" pitchFamily="34" charset="0"/>
              </a:rPr>
              <a:t>МБОУ «СОШ №42»</a:t>
            </a:r>
            <a:r>
              <a:rPr lang="en-US" altLang="ru-RU" sz="1500" b="1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altLang="ru-RU" sz="1500" b="1" dirty="0" smtClean="0">
                <a:solidFill>
                  <a:prstClr val="black"/>
                </a:solidFill>
                <a:latin typeface="Arial Black" pitchFamily="34" charset="0"/>
              </a:rPr>
              <a:t>г. Братска Иркутской области</a:t>
            </a:r>
          </a:p>
          <a:p>
            <a:pPr algn="ctr" eaLnBrk="1" hangingPunct="1">
              <a:buClrTx/>
              <a:buFont typeface="Arial" charset="0"/>
              <a:buNone/>
            </a:pPr>
            <a:endParaRPr lang="ru-RU" altLang="ru-RU" sz="15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916832"/>
            <a:ext cx="8928992" cy="4752528"/>
          </a:xfrm>
        </p:spPr>
        <p:txBody>
          <a:bodyPr rtlCol="0">
            <a:normAutofit lnSpcReduction="10000"/>
          </a:bodyPr>
          <a:lstStyle/>
          <a:p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</a:t>
            </a:r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ласточка. </a:t>
            </a:r>
          </a:p>
          <a:p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изко летит. </a:t>
            </a:r>
          </a:p>
          <a:p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Летит над </a:t>
            </a:r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землёй. </a:t>
            </a:r>
            <a:endParaRPr lang="ru-RU" altLang="ru-RU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 польёт. </a:t>
            </a:r>
          </a:p>
          <a:p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ильный </a:t>
            </a:r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дождь. </a:t>
            </a:r>
          </a:p>
          <a:p>
            <a:pPr algn="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0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992888" cy="866527"/>
          </a:xfrm>
        </p:spPr>
        <p:txBody>
          <a:bodyPr/>
          <a:lstStyle/>
          <a:p>
            <a:r>
              <a:rPr lang="uk-UA" altLang="ru-RU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Словосочетание</a:t>
            </a:r>
            <a:endParaRPr lang="ru-RU" altLang="ru-RU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352928" cy="3528392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слово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ание – </a:t>
            </a:r>
            <a:endPara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чёт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чётное </a:t>
            </a:r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(рус.)</a:t>
            </a:r>
          </a:p>
          <a:p>
            <a:pPr algn="l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чета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(слав.)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16216" y="5901787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Стр. 61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928992" cy="5400600"/>
          </a:xfrm>
        </p:spPr>
        <p:txBody>
          <a:bodyPr rtlCol="0">
            <a:normAutofit fontScale="92500" lnSpcReduction="10000"/>
          </a:bodyPr>
          <a:lstStyle/>
          <a:p>
            <a:r>
              <a:rPr lang="ru-RU" altLang="ru-RU" sz="4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 разбор словосочетаний</a:t>
            </a:r>
          </a:p>
          <a:p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ласточка. </a:t>
            </a:r>
          </a:p>
          <a:p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изко летит. </a:t>
            </a:r>
          </a:p>
          <a:p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Летит над </a:t>
            </a:r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землёй. </a:t>
            </a:r>
            <a:endParaRPr lang="ru-RU" altLang="ru-RU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 польёт. </a:t>
            </a:r>
          </a:p>
          <a:p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ильный </a:t>
            </a:r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дождь. </a:t>
            </a:r>
          </a:p>
          <a:p>
            <a:pPr algn="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916832"/>
            <a:ext cx="8928992" cy="4752528"/>
          </a:xfrm>
        </p:spPr>
        <p:txBody>
          <a:bodyPr rtlCol="0">
            <a:normAutofit lnSpcReduction="10000"/>
          </a:bodyPr>
          <a:lstStyle/>
          <a:p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</a:t>
            </a:r>
            <a:r>
              <a:rPr lang="ru-RU" alt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</a:t>
            </a:r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изко </a:t>
            </a:r>
            <a:r>
              <a:rPr lang="ru-RU" alt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летит</a:t>
            </a:r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alt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Летит</a:t>
            </a:r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землёй. </a:t>
            </a:r>
            <a:endParaRPr lang="ru-RU" altLang="ru-RU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 </a:t>
            </a:r>
            <a:r>
              <a:rPr lang="ru-RU" alt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польёт</a:t>
            </a:r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ильный </a:t>
            </a:r>
            <a:r>
              <a:rPr lang="ru-RU" alt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дождь</a:t>
            </a:r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3325010" y="1725400"/>
            <a:ext cx="2271118" cy="322907"/>
          </a:xfrm>
          <a:custGeom>
            <a:avLst/>
            <a:gdLst>
              <a:gd name="connsiteX0" fmla="*/ 2271118 w 2271118"/>
              <a:gd name="connsiteY0" fmla="*/ 267992 h 322907"/>
              <a:gd name="connsiteX1" fmla="*/ 1091542 w 2271118"/>
              <a:gd name="connsiteY1" fmla="*/ 2816 h 322907"/>
              <a:gd name="connsiteX2" fmla="*/ 332590 w 2271118"/>
              <a:gd name="connsiteY2" fmla="*/ 139976 h 322907"/>
              <a:gd name="connsiteX3" fmla="*/ 3406 w 2271118"/>
              <a:gd name="connsiteY3" fmla="*/ 322856 h 322907"/>
              <a:gd name="connsiteX4" fmla="*/ 158854 w 2271118"/>
              <a:gd name="connsiteY4" fmla="*/ 121688 h 322907"/>
              <a:gd name="connsiteX5" fmla="*/ 122278 w 2271118"/>
              <a:gd name="connsiteY5" fmla="*/ 139976 h 32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1118" h="322907">
                <a:moveTo>
                  <a:pt x="2271118" y="267992"/>
                </a:moveTo>
                <a:cubicBezTo>
                  <a:pt x="1842874" y="146072"/>
                  <a:pt x="1414630" y="24152"/>
                  <a:pt x="1091542" y="2816"/>
                </a:cubicBezTo>
                <a:cubicBezTo>
                  <a:pt x="768454" y="-18520"/>
                  <a:pt x="513946" y="86636"/>
                  <a:pt x="332590" y="139976"/>
                </a:cubicBezTo>
                <a:cubicBezTo>
                  <a:pt x="151234" y="193316"/>
                  <a:pt x="32362" y="325904"/>
                  <a:pt x="3406" y="322856"/>
                </a:cubicBezTo>
                <a:cubicBezTo>
                  <a:pt x="-25550" y="319808"/>
                  <a:pt x="139042" y="152168"/>
                  <a:pt x="158854" y="121688"/>
                </a:cubicBezTo>
                <a:cubicBezTo>
                  <a:pt x="178666" y="91208"/>
                  <a:pt x="150472" y="115592"/>
                  <a:pt x="122278" y="13997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364992" y="1964756"/>
            <a:ext cx="239134" cy="92644"/>
          </a:xfrm>
          <a:custGeom>
            <a:avLst/>
            <a:gdLst>
              <a:gd name="connsiteX0" fmla="*/ 0 w 239134"/>
              <a:gd name="connsiteY0" fmla="*/ 92644 h 92644"/>
              <a:gd name="connsiteX1" fmla="*/ 219456 w 239134"/>
              <a:gd name="connsiteY1" fmla="*/ 10348 h 92644"/>
              <a:gd name="connsiteX2" fmla="*/ 228600 w 239134"/>
              <a:gd name="connsiteY2" fmla="*/ 1204 h 9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134" h="92644">
                <a:moveTo>
                  <a:pt x="0" y="92644"/>
                </a:moveTo>
                <a:lnTo>
                  <a:pt x="219456" y="10348"/>
                </a:lnTo>
                <a:cubicBezTo>
                  <a:pt x="257556" y="-4892"/>
                  <a:pt x="228600" y="1204"/>
                  <a:pt x="228600" y="12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556341" y="2601560"/>
            <a:ext cx="1637451" cy="288333"/>
          </a:xfrm>
          <a:custGeom>
            <a:avLst/>
            <a:gdLst>
              <a:gd name="connsiteX0" fmla="*/ 1637451 w 1637451"/>
              <a:gd name="connsiteY0" fmla="*/ 260512 h 288333"/>
              <a:gd name="connsiteX1" fmla="*/ 942507 w 1637451"/>
              <a:gd name="connsiteY1" fmla="*/ 41056 h 288333"/>
              <a:gd name="connsiteX2" fmla="*/ 457875 w 1637451"/>
              <a:gd name="connsiteY2" fmla="*/ 22768 h 288333"/>
              <a:gd name="connsiteX3" fmla="*/ 9819 w 1637451"/>
              <a:gd name="connsiteY3" fmla="*/ 287944 h 288333"/>
              <a:gd name="connsiteX4" fmla="*/ 137835 w 1637451"/>
              <a:gd name="connsiteY4" fmla="*/ 86776 h 288333"/>
              <a:gd name="connsiteX5" fmla="*/ 137835 w 1637451"/>
              <a:gd name="connsiteY5" fmla="*/ 86776 h 28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7451" h="288333">
                <a:moveTo>
                  <a:pt x="1637451" y="260512"/>
                </a:moveTo>
                <a:cubicBezTo>
                  <a:pt x="1388277" y="170596"/>
                  <a:pt x="1139103" y="80680"/>
                  <a:pt x="942507" y="41056"/>
                </a:cubicBezTo>
                <a:cubicBezTo>
                  <a:pt x="745911" y="1432"/>
                  <a:pt x="613323" y="-18380"/>
                  <a:pt x="457875" y="22768"/>
                </a:cubicBezTo>
                <a:cubicBezTo>
                  <a:pt x="302427" y="63916"/>
                  <a:pt x="63159" y="277276"/>
                  <a:pt x="9819" y="287944"/>
                </a:cubicBezTo>
                <a:cubicBezTo>
                  <a:pt x="-43521" y="298612"/>
                  <a:pt x="137835" y="86776"/>
                  <a:pt x="137835" y="86776"/>
                </a:cubicBezTo>
                <a:lnTo>
                  <a:pt x="137835" y="8677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3621024" y="2831254"/>
            <a:ext cx="242782" cy="49106"/>
          </a:xfrm>
          <a:custGeom>
            <a:avLst/>
            <a:gdLst>
              <a:gd name="connsiteX0" fmla="*/ 0 w 242782"/>
              <a:gd name="connsiteY0" fmla="*/ 49106 h 49106"/>
              <a:gd name="connsiteX1" fmla="*/ 228600 w 242782"/>
              <a:gd name="connsiteY1" fmla="*/ 3386 h 49106"/>
              <a:gd name="connsiteX2" fmla="*/ 219456 w 242782"/>
              <a:gd name="connsiteY2" fmla="*/ 3386 h 49106"/>
              <a:gd name="connsiteX3" fmla="*/ 210312 w 242782"/>
              <a:gd name="connsiteY3" fmla="*/ 3386 h 4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782" h="49106">
                <a:moveTo>
                  <a:pt x="0" y="49106"/>
                </a:moveTo>
                <a:lnTo>
                  <a:pt x="228600" y="3386"/>
                </a:lnTo>
                <a:cubicBezTo>
                  <a:pt x="265176" y="-4234"/>
                  <a:pt x="219456" y="3386"/>
                  <a:pt x="219456" y="3386"/>
                </a:cubicBezTo>
                <a:lnTo>
                  <a:pt x="210312" y="338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3264408" y="3318979"/>
            <a:ext cx="2236893" cy="411773"/>
          </a:xfrm>
          <a:custGeom>
            <a:avLst/>
            <a:gdLst>
              <a:gd name="connsiteX0" fmla="*/ 0 w 2236893"/>
              <a:gd name="connsiteY0" fmla="*/ 411773 h 411773"/>
              <a:gd name="connsiteX1" fmla="*/ 731520 w 2236893"/>
              <a:gd name="connsiteY1" fmla="*/ 36869 h 411773"/>
              <a:gd name="connsiteX2" fmla="*/ 1280160 w 2236893"/>
              <a:gd name="connsiteY2" fmla="*/ 46013 h 411773"/>
              <a:gd name="connsiteX3" fmla="*/ 2112264 w 2236893"/>
              <a:gd name="connsiteY3" fmla="*/ 320333 h 411773"/>
              <a:gd name="connsiteX4" fmla="*/ 2231136 w 2236893"/>
              <a:gd name="connsiteY4" fmla="*/ 393485 h 411773"/>
              <a:gd name="connsiteX5" fmla="*/ 2093976 w 2236893"/>
              <a:gd name="connsiteY5" fmla="*/ 183173 h 411773"/>
              <a:gd name="connsiteX6" fmla="*/ 2093976 w 2236893"/>
              <a:gd name="connsiteY6" fmla="*/ 183173 h 41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6893" h="411773">
                <a:moveTo>
                  <a:pt x="0" y="411773"/>
                </a:moveTo>
                <a:cubicBezTo>
                  <a:pt x="259080" y="254801"/>
                  <a:pt x="518160" y="97829"/>
                  <a:pt x="731520" y="36869"/>
                </a:cubicBezTo>
                <a:cubicBezTo>
                  <a:pt x="944880" y="-24091"/>
                  <a:pt x="1050036" y="-1231"/>
                  <a:pt x="1280160" y="46013"/>
                </a:cubicBezTo>
                <a:cubicBezTo>
                  <a:pt x="1510284" y="93257"/>
                  <a:pt x="1953768" y="262421"/>
                  <a:pt x="2112264" y="320333"/>
                </a:cubicBezTo>
                <a:cubicBezTo>
                  <a:pt x="2270760" y="378245"/>
                  <a:pt x="2234184" y="416345"/>
                  <a:pt x="2231136" y="393485"/>
                </a:cubicBezTo>
                <a:cubicBezTo>
                  <a:pt x="2228088" y="370625"/>
                  <a:pt x="2093976" y="183173"/>
                  <a:pt x="2093976" y="183173"/>
                </a:cubicBezTo>
                <a:lnTo>
                  <a:pt x="2093976" y="18317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312664" y="3703320"/>
            <a:ext cx="201168" cy="0"/>
          </a:xfrm>
          <a:custGeom>
            <a:avLst/>
            <a:gdLst>
              <a:gd name="connsiteX0" fmla="*/ 201168 w 201168"/>
              <a:gd name="connsiteY0" fmla="*/ 0 h 0"/>
              <a:gd name="connsiteX1" fmla="*/ 0 w 201168"/>
              <a:gd name="connsiteY1" fmla="*/ 0 h 0"/>
              <a:gd name="connsiteX2" fmla="*/ 0 w 20116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168">
                <a:moveTo>
                  <a:pt x="201168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3828000" y="4241690"/>
            <a:ext cx="1320072" cy="312022"/>
          </a:xfrm>
          <a:custGeom>
            <a:avLst/>
            <a:gdLst>
              <a:gd name="connsiteX0" fmla="*/ 1320072 w 1320072"/>
              <a:gd name="connsiteY0" fmla="*/ 312022 h 312022"/>
              <a:gd name="connsiteX1" fmla="*/ 707424 w 1320072"/>
              <a:gd name="connsiteY1" fmla="*/ 28558 h 312022"/>
              <a:gd name="connsiteX2" fmla="*/ 350808 w 1320072"/>
              <a:gd name="connsiteY2" fmla="*/ 37702 h 312022"/>
              <a:gd name="connsiteX3" fmla="*/ 12480 w 1320072"/>
              <a:gd name="connsiteY3" fmla="*/ 275446 h 312022"/>
              <a:gd name="connsiteX4" fmla="*/ 67344 w 1320072"/>
              <a:gd name="connsiteY4" fmla="*/ 19414 h 312022"/>
              <a:gd name="connsiteX5" fmla="*/ 67344 w 1320072"/>
              <a:gd name="connsiteY5" fmla="*/ 19414 h 31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072" h="312022">
                <a:moveTo>
                  <a:pt x="1320072" y="312022"/>
                </a:moveTo>
                <a:cubicBezTo>
                  <a:pt x="1094520" y="193150"/>
                  <a:pt x="868968" y="74278"/>
                  <a:pt x="707424" y="28558"/>
                </a:cubicBezTo>
                <a:cubicBezTo>
                  <a:pt x="545880" y="-17162"/>
                  <a:pt x="466632" y="-3446"/>
                  <a:pt x="350808" y="37702"/>
                </a:cubicBezTo>
                <a:cubicBezTo>
                  <a:pt x="234984" y="78850"/>
                  <a:pt x="59724" y="278494"/>
                  <a:pt x="12480" y="275446"/>
                </a:cubicBezTo>
                <a:cubicBezTo>
                  <a:pt x="-34764" y="272398"/>
                  <a:pt x="67344" y="19414"/>
                  <a:pt x="67344" y="19414"/>
                </a:cubicBezTo>
                <a:lnTo>
                  <a:pt x="67344" y="1941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867912" y="4489704"/>
            <a:ext cx="310896" cy="27432"/>
          </a:xfrm>
          <a:custGeom>
            <a:avLst/>
            <a:gdLst>
              <a:gd name="connsiteX0" fmla="*/ 0 w 310896"/>
              <a:gd name="connsiteY0" fmla="*/ 27432 h 27432"/>
              <a:gd name="connsiteX1" fmla="*/ 310896 w 310896"/>
              <a:gd name="connsiteY1" fmla="*/ 0 h 27432"/>
              <a:gd name="connsiteX2" fmla="*/ 310896 w 310896"/>
              <a:gd name="connsiteY2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896" h="27432">
                <a:moveTo>
                  <a:pt x="0" y="27432"/>
                </a:moveTo>
                <a:lnTo>
                  <a:pt x="310896" y="0"/>
                </a:lnTo>
                <a:lnTo>
                  <a:pt x="310896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3848156" y="5056628"/>
            <a:ext cx="1720540" cy="291261"/>
          </a:xfrm>
          <a:custGeom>
            <a:avLst/>
            <a:gdLst>
              <a:gd name="connsiteX0" fmla="*/ 1720540 w 1720540"/>
              <a:gd name="connsiteY0" fmla="*/ 274324 h 291261"/>
              <a:gd name="connsiteX1" fmla="*/ 1034740 w 1720540"/>
              <a:gd name="connsiteY1" fmla="*/ 18292 h 291261"/>
              <a:gd name="connsiteX2" fmla="*/ 586684 w 1720540"/>
              <a:gd name="connsiteY2" fmla="*/ 45724 h 291261"/>
              <a:gd name="connsiteX3" fmla="*/ 74620 w 1720540"/>
              <a:gd name="connsiteY3" fmla="*/ 246892 h 291261"/>
              <a:gd name="connsiteX4" fmla="*/ 19756 w 1720540"/>
              <a:gd name="connsiteY4" fmla="*/ 274324 h 291261"/>
              <a:gd name="connsiteX5" fmla="*/ 239212 w 1720540"/>
              <a:gd name="connsiteY5" fmla="*/ 36580 h 291261"/>
              <a:gd name="connsiteX6" fmla="*/ 248356 w 1720540"/>
              <a:gd name="connsiteY6" fmla="*/ 36580 h 29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540" h="291261">
                <a:moveTo>
                  <a:pt x="1720540" y="274324"/>
                </a:moveTo>
                <a:cubicBezTo>
                  <a:pt x="1472128" y="165358"/>
                  <a:pt x="1223716" y="56392"/>
                  <a:pt x="1034740" y="18292"/>
                </a:cubicBezTo>
                <a:cubicBezTo>
                  <a:pt x="845764" y="-19808"/>
                  <a:pt x="746704" y="7624"/>
                  <a:pt x="586684" y="45724"/>
                </a:cubicBezTo>
                <a:cubicBezTo>
                  <a:pt x="426664" y="83824"/>
                  <a:pt x="169108" y="208792"/>
                  <a:pt x="74620" y="246892"/>
                </a:cubicBezTo>
                <a:cubicBezTo>
                  <a:pt x="-19868" y="284992"/>
                  <a:pt x="-7676" y="309376"/>
                  <a:pt x="19756" y="274324"/>
                </a:cubicBezTo>
                <a:cubicBezTo>
                  <a:pt x="47188" y="239272"/>
                  <a:pt x="201112" y="76204"/>
                  <a:pt x="239212" y="36580"/>
                </a:cubicBezTo>
                <a:cubicBezTo>
                  <a:pt x="277312" y="-3044"/>
                  <a:pt x="262834" y="16768"/>
                  <a:pt x="248356" y="365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895344" y="5221224"/>
            <a:ext cx="427519" cy="118872"/>
          </a:xfrm>
          <a:custGeom>
            <a:avLst/>
            <a:gdLst>
              <a:gd name="connsiteX0" fmla="*/ 0 w 427519"/>
              <a:gd name="connsiteY0" fmla="*/ 118872 h 118872"/>
              <a:gd name="connsiteX1" fmla="*/ 384048 w 427519"/>
              <a:gd name="connsiteY1" fmla="*/ 27432 h 118872"/>
              <a:gd name="connsiteX2" fmla="*/ 402336 w 427519"/>
              <a:gd name="connsiteY2" fmla="*/ 0 h 11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519" h="118872">
                <a:moveTo>
                  <a:pt x="0" y="118872"/>
                </a:moveTo>
                <a:cubicBezTo>
                  <a:pt x="158496" y="83058"/>
                  <a:pt x="316992" y="47244"/>
                  <a:pt x="384048" y="27432"/>
                </a:cubicBezTo>
                <a:cubicBezTo>
                  <a:pt x="451104" y="7620"/>
                  <a:pt x="426720" y="3810"/>
                  <a:pt x="40233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6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971600" y="4293096"/>
            <a:ext cx="8003232" cy="1858218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Д/З: упр.132</a:t>
            </a:r>
            <a:b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(Словарные слова выучить)</a:t>
            </a:r>
            <a:endParaRPr lang="ru-RU" alt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4572000" y="2636912"/>
            <a:ext cx="4176464" cy="108012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400" dirty="0" smtClean="0"/>
              <a:t>   </a:t>
            </a:r>
            <a:r>
              <a:rPr lang="ru-RU" alt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Упр. 128</a:t>
            </a:r>
          </a:p>
          <a:p>
            <a:pPr marL="0" indent="0">
              <a:buNone/>
            </a:pPr>
            <a:r>
              <a:rPr lang="ru-RU" altLang="ru-RU" b="1" dirty="0">
                <a:latin typeface="Arial Black" panose="020B0A04020102020204" pitchFamily="34" charset="0"/>
              </a:rPr>
              <a:t> </a:t>
            </a:r>
            <a:r>
              <a:rPr lang="ru-RU" altLang="ru-RU" b="1" dirty="0" smtClean="0">
                <a:latin typeface="Arial Black" panose="020B0A04020102020204" pitchFamily="34" charset="0"/>
              </a:rPr>
              <a:t>                   </a:t>
            </a:r>
            <a:endParaRPr lang="ru-RU" altLang="ru-RU" b="1" i="1" dirty="0" smtClean="0">
              <a:latin typeface="Arial Black" panose="020B0A04020102020204" pitchFamily="34" charset="0"/>
            </a:endParaRPr>
          </a:p>
        </p:txBody>
      </p:sp>
      <p:sp>
        <p:nvSpPr>
          <p:cNvPr id="14340" name="Содержимое 3"/>
          <p:cNvSpPr>
            <a:spLocks noGrp="1"/>
          </p:cNvSpPr>
          <p:nvPr>
            <p:ph sz="half" idx="2"/>
          </p:nvPr>
        </p:nvSpPr>
        <p:spPr>
          <a:xfrm>
            <a:off x="1907704" y="548680"/>
            <a:ext cx="7128792" cy="1252736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400" b="1" i="1" dirty="0" smtClean="0">
                <a:latin typeface="Arial Black" panose="020B0A04020102020204" pitchFamily="34" charset="0"/>
              </a:rPr>
              <a:t> </a:t>
            </a:r>
            <a:r>
              <a:rPr lang="ru-RU" alt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Стр.62</a:t>
            </a:r>
          </a:p>
          <a:p>
            <a:pPr marL="0" indent="0">
              <a:buNone/>
            </a:pPr>
            <a:r>
              <a:rPr lang="ru-RU" alt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отличается словосочетание от слова?</a:t>
            </a:r>
            <a:endParaRPr lang="ru-RU" alt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916832"/>
            <a:ext cx="8928992" cy="2592288"/>
          </a:xfrm>
        </p:spPr>
        <p:txBody>
          <a:bodyPr rtlCol="0">
            <a:normAutofit fontScale="47500" lnSpcReduction="20000"/>
          </a:bodyPr>
          <a:lstStyle/>
          <a:p>
            <a:r>
              <a:rPr lang="ru-RU" sz="87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загадки!</a:t>
            </a:r>
          </a:p>
          <a:p>
            <a:endParaRPr lang="ru-RU" sz="4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изучаю связи слов</a:t>
            </a:r>
          </a:p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знаю их предназначение.</a:t>
            </a:r>
          </a:p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вам всегда помочь готов</a:t>
            </a:r>
          </a:p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слов построить предложение.</a:t>
            </a:r>
          </a:p>
          <a:p>
            <a:pPr algn="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синтаксис</a:t>
            </a:r>
            <a:endParaRPr lang="ru-RU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916832"/>
            <a:ext cx="8928992" cy="2592288"/>
          </a:xfrm>
        </p:spPr>
        <p:txBody>
          <a:bodyPr rtlCol="0"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нем ходят парою слова,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равны у них права.</a:t>
            </a:r>
          </a:p>
          <a:p>
            <a:pPr algn="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35192" y="4277707"/>
            <a:ext cx="5677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словосочетание</a:t>
            </a:r>
            <a:endParaRPr lang="ru-RU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60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835696" y="1988840"/>
            <a:ext cx="6984776" cy="4320480"/>
          </a:xfrm>
        </p:spPr>
        <p:txBody>
          <a:bodyPr/>
          <a:lstStyle/>
          <a:p>
            <a:pPr marL="0" indent="0">
              <a:spcBef>
                <a:spcPts val="8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3600" dirty="0">
              <a:latin typeface="Arial Black" panose="020B0A04020102020204" pitchFamily="34" charset="0"/>
            </a:endParaRPr>
          </a:p>
          <a:p>
            <a:pPr marL="0" indent="0">
              <a:spcBef>
                <a:spcPts val="8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36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30098" y="2348880"/>
            <a:ext cx="55707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Спасибо за внимание!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60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856984" cy="93853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Разминка!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изображено на фото? Подбери красочные выражения типа </a:t>
            </a:r>
            <a:r>
              <a:rPr lang="ru-RU" sz="2000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прилагательное + существительное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76" y="1340768"/>
            <a:ext cx="7200800" cy="540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5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00392" cy="1152128"/>
          </a:xfrm>
        </p:spPr>
        <p:txBody>
          <a:bodyPr/>
          <a:lstStyle/>
          <a:p>
            <a:r>
              <a:rPr lang="ru-RU" altLang="ru-RU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и исправь ошибки!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712968" cy="4176464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 </a:t>
            </a:r>
            <a:r>
              <a:rPr lang="ru-RU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взайдёт</a:t>
            </a:r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лисным</a:t>
            </a:r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ручъём</a:t>
            </a:r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озиром</a:t>
            </a:r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висёлае</a:t>
            </a:r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сонце</a:t>
            </a:r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00392" cy="1152128"/>
          </a:xfrm>
        </p:spPr>
        <p:txBody>
          <a:bodyPr/>
          <a:lstStyle/>
          <a:p>
            <a:r>
              <a:rPr lang="ru-RU" alt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себя!</a:t>
            </a:r>
            <a:br>
              <a:rPr lang="ru-RU" alt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 </a:t>
            </a:r>
            <a:r>
              <a:rPr lang="ru-RU" altLang="ru-RU" sz="4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орофограммы</a:t>
            </a:r>
            <a:endParaRPr lang="ru-RU" altLang="ru-RU" sz="48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212976"/>
            <a:ext cx="8856984" cy="316835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 вз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йдёт над л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сным руч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ём и оз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 в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сёл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нце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96752"/>
            <a:ext cx="871296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диктант: верны ли мои утверждения?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1, нет – 0.</a:t>
            </a:r>
          </a:p>
          <a:p>
            <a:r>
              <a:rPr lang="ru-RU" b="1" dirty="0"/>
              <a:t> 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утверждаю, что: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 изучает правила построения словосочетаний, предложений.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предложения можно поставить только точку.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Пунктуация изучает правила постановки знаков препинания.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Точка, восклицательный и вопросительный знаки – знаки завершения.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– это два и больше предложений, связанных между собой только по смыслу.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предложениями в тексте существует смысловая и грамматическая связь.</a:t>
            </a:r>
          </a:p>
        </p:txBody>
      </p:sp>
    </p:spTree>
    <p:extLst>
      <p:ext uri="{BB962C8B-B14F-4D97-AF65-F5344CB8AC3E}">
        <p14:creationId xmlns:p14="http://schemas.microsoft.com/office/powerpoint/2010/main" val="34715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293097"/>
            <a:ext cx="2592288" cy="1224136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101 101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7772400" cy="1500187"/>
          </a:xfrm>
        </p:spPr>
        <p:txBody>
          <a:bodyPr/>
          <a:lstStyle/>
          <a:p>
            <a:pPr algn="ctr"/>
            <a:endParaRPr lang="ru-RU" sz="4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ru-RU" sz="4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себя!</a:t>
            </a:r>
          </a:p>
        </p:txBody>
      </p:sp>
    </p:spTree>
    <p:extLst>
      <p:ext uri="{BB962C8B-B14F-4D97-AF65-F5344CB8AC3E}">
        <p14:creationId xmlns:p14="http://schemas.microsoft.com/office/powerpoint/2010/main" val="14639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636912"/>
            <a:ext cx="8928992" cy="4032448"/>
          </a:xfrm>
        </p:spPr>
        <p:txBody>
          <a:bodyPr rtlCol="0">
            <a:normAutofit fontScale="92500"/>
          </a:bodyPr>
          <a:lstStyle/>
          <a:p>
            <a:pPr algn="l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</a:t>
            </a:r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над, земля, ласточка,   лететь</a:t>
            </a:r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низко.</a:t>
            </a:r>
            <a:endParaRPr lang="ru-RU" alt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</a:t>
            </a:r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сильный, полить, дождь.</a:t>
            </a:r>
            <a:endParaRPr lang="ru-RU" alt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Нахмуриться, небо.</a:t>
            </a:r>
            <a:endParaRPr lang="ru-RU" alt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8856984" cy="864096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слов составьте предложения</a:t>
            </a: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9036496" cy="3888432"/>
          </a:xfrm>
        </p:spPr>
        <p:txBody>
          <a:bodyPr rtlCol="0">
            <a:normAutofit lnSpcReduction="10000"/>
          </a:bodyPr>
          <a:lstStyle/>
          <a:p>
            <a:pPr algn="l"/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ласточка ни</a:t>
            </a:r>
            <a:r>
              <a:rPr lang="ru-RU" altLang="ru-RU" sz="4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</a:t>
            </a:r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altLang="ru-RU" sz="4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 </a:t>
            </a:r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з</a:t>
            </a:r>
            <a:r>
              <a:rPr lang="ru-RU" altLang="ru-RU" sz="4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млёй. </a:t>
            </a:r>
            <a:endParaRPr lang="ru-RU" altLang="ru-RU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 </a:t>
            </a:r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4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хмурилось.</a:t>
            </a:r>
          </a:p>
          <a:p>
            <a:pPr algn="l"/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 п</a:t>
            </a:r>
            <a:r>
              <a:rPr lang="ru-RU" altLang="ru-RU" sz="4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altLang="ru-RU" sz="4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ёт сильный дождь. </a:t>
            </a:r>
          </a:p>
          <a:p>
            <a:pPr algn="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12776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 орфограммы.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ГО в предложениях.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C00000"/>
                </a:solidFill>
              </a:rPr>
              <a:t> 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2762672"/>
            <a:ext cx="9001000" cy="3906688"/>
          </a:xfrm>
        </p:spPr>
        <p:txBody>
          <a:bodyPr rtlCol="0">
            <a:normAutofit lnSpcReduction="10000"/>
          </a:bodyPr>
          <a:lstStyle/>
          <a:p>
            <a:pPr algn="l"/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</a:t>
            </a:r>
            <a:r>
              <a:rPr lang="ru-RU" altLang="ru-RU" sz="48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</a:t>
            </a:r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низко </a:t>
            </a:r>
            <a:r>
              <a:rPr lang="ru-RU" altLang="ru-RU" sz="48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летит </a:t>
            </a:r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землёй. </a:t>
            </a:r>
            <a:endParaRPr lang="ru-RU" altLang="ru-RU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ru-RU" sz="48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</a:t>
            </a:r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нахмурилось</a:t>
            </a:r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 </a:t>
            </a:r>
            <a:r>
              <a:rPr lang="ru-RU" altLang="ru-RU" sz="48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польёт</a:t>
            </a:r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сильный </a:t>
            </a:r>
            <a:r>
              <a:rPr lang="ru-RU" altLang="ru-RU" sz="48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дождь</a:t>
            </a:r>
            <a:r>
              <a:rPr lang="ru-RU" alt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092280" y="3573016"/>
            <a:ext cx="1512168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650098" y="5013176"/>
            <a:ext cx="36004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51720" y="5805264"/>
            <a:ext cx="1872208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51520" y="1196752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себя!</a:t>
            </a:r>
          </a:p>
          <a:p>
            <a:pPr algn="ctr"/>
            <a:r>
              <a:rPr lang="ru-RU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Выпиши словосочетания</a:t>
            </a:r>
            <a:endParaRPr lang="ru-RU" sz="4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292</Words>
  <Application>Microsoft Office PowerPoint</Application>
  <PresentationFormat>Экран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</vt:lpstr>
      <vt:lpstr>Презентация PowerPoint</vt:lpstr>
      <vt:lpstr>Разминка! Что изображено на фото? Подбери красочные выражения типа прилагательное + существительное</vt:lpstr>
      <vt:lpstr>Найди и исправь ошибки!</vt:lpstr>
      <vt:lpstr>Проверь себя! Объясни орофограммы</vt:lpstr>
      <vt:lpstr>Презентация PowerPoint</vt:lpstr>
      <vt:lpstr>101 101</vt:lpstr>
      <vt:lpstr> Из слов составьте предложения.  </vt:lpstr>
      <vt:lpstr>Презентация PowerPoint</vt:lpstr>
      <vt:lpstr>Презентация PowerPoint</vt:lpstr>
      <vt:lpstr>Презентация PowerPoint</vt:lpstr>
      <vt:lpstr>Словосочетание</vt:lpstr>
      <vt:lpstr>Презентация PowerPoint</vt:lpstr>
      <vt:lpstr>Презентация PowerPoint</vt:lpstr>
      <vt:lpstr>Д/З: упр.132 (Словарные слова выучить)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User</dc:creator>
  <cp:lastModifiedBy>User</cp:lastModifiedBy>
  <cp:revision>134</cp:revision>
  <cp:lastPrinted>2013-10-01T11:47:22Z</cp:lastPrinted>
  <dcterms:created xsi:type="dcterms:W3CDTF">2013-10-01T06:45:41Z</dcterms:created>
  <dcterms:modified xsi:type="dcterms:W3CDTF">2013-11-07T11:42:56Z</dcterms:modified>
</cp:coreProperties>
</file>