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16"/>
  </p:notesMasterIdLst>
  <p:sldIdLst>
    <p:sldId id="269" r:id="rId2"/>
    <p:sldId id="270" r:id="rId3"/>
    <p:sldId id="283" r:id="rId4"/>
    <p:sldId id="288" r:id="rId5"/>
    <p:sldId id="284" r:id="rId6"/>
    <p:sldId id="272" r:id="rId7"/>
    <p:sldId id="282" r:id="rId8"/>
    <p:sldId id="280" r:id="rId9"/>
    <p:sldId id="285" r:id="rId10"/>
    <p:sldId id="281" r:id="rId11"/>
    <p:sldId id="257" r:id="rId12"/>
    <p:sldId id="291" r:id="rId13"/>
    <p:sldId id="289" r:id="rId14"/>
    <p:sldId id="25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792" autoAdjust="0"/>
  </p:normalViewPr>
  <p:slideViewPr>
    <p:cSldViewPr>
      <p:cViewPr varScale="1">
        <p:scale>
          <a:sx n="70" d="100"/>
          <a:sy n="70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fld id="{A7038DCA-DA29-4E12-8110-A63B90AE6947}" type="datetimeFigureOut">
              <a:rPr lang="ru-RU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fld id="{A64B6F9B-345E-4E1B-884D-DA442D2C5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722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AC79-C8C3-4654-86A8-B395F64DBEC3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11CA83-0AF9-497D-81AD-4FFFE1771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9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1707-E58E-4FB7-9E96-20EF8AE0ACFE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05E5-B88B-4800-A784-4D3C2B54F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CAB2-5D47-486D-8F51-604DA060D027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98E8-7685-4D96-955E-F80A76760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E952-DA49-479D-920A-70EDACFD9B9A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FE9AD8-CEBA-483D-B68A-A2AAA51983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22AE-13E4-407E-A011-E2B589AC7467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4EF7-5ACE-4E5F-BDCB-311DF22472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4760-4ACD-483D-9F57-D89E7EF2C5B6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2C4-EC87-4826-83A9-3F4A19F14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35F92-6FC6-4F86-86A4-8A0D7B80E36A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35678AC-959F-4D7D-9AFD-4835CB2E3B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34D1-C1D5-4EC0-8990-F96309F8EBA8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B3C2-CAD5-4702-AA69-C1EB4D8C8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0CC1-F02E-4A4C-9BDA-1604BEC0B619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7B7F-5D97-4D58-A356-CB1354922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9F13-404E-4B70-A161-E6EA6DCA3481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B186-2945-445E-AB5E-6CEFEE2BA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8DF3-DB3A-4381-81D9-D38A7B10CC69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57C6-8427-43D1-9855-4E58E718A3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35FCF8-56E8-472F-B806-D14817E20E29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CDDF94-4423-46EA-9A08-C551721D6E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!!!Festival\Temp\588601\&#1055;&#1088;&#1080;&#1083;&#1086;&#1078;&#1077;&#1085;&#1080;&#1077;\&#1040;&#1085;&#1089;&#1072;&#1084;&#1073;&#1083;&#1100;%20&#1073;&#1072;&#1083;&#1072;&#1083;&#1072;&#1077;&#1082;.mp3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!!!Festival\Temp\588601\&#1055;&#1088;&#1080;&#1083;&#1086;&#1078;&#1077;&#1085;&#1080;&#1077;\&#1057;&#1074;&#1080;&#1088;&#1077;&#1083;&#1100;.mp3" TargetMode="Externa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!!!Festival\Temp\588601\&#1055;&#1088;&#1080;&#1083;&#1086;&#1078;&#1077;&#1085;&#1080;&#1077;\&#1057;&#1074;&#1077;&#1090;&#1080;&#1090;%20&#1084;&#1077;&#1089;&#1103;&#1094;.mp3" TargetMode="Externa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!!!Festival\Temp\588601\&#1055;&#1088;&#1080;&#1083;&#1086;&#1078;&#1077;&#1085;&#1080;&#1077;\&#1057;&#1074;&#1080;&#1088;&#1080;&#1076;&#1086;&#1074;%20&#1053;&#1072;&#1080;&#1075;&#1088;&#1099;&#1096;.mp3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!!!Festival\Temp\588601\&#1055;&#1088;&#1080;&#1083;&#1086;&#1078;&#1077;&#1085;&#1080;&#1077;\&#1041;&#1072;&#1088;&#1099;&#1085;&#1103;.mp3" TargetMode="Externa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!!!Festival\Temp\588601\&#1055;&#1088;&#1080;&#1083;&#1086;&#1078;&#1077;&#1085;&#1080;&#1077;\&#1057;&#1074;&#1080;&#1088;&#1077;&#1083;&#1100;.mp3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!!!Festival\Temp\588601\&#1055;&#1088;&#1080;&#1083;&#1086;&#1078;&#1077;&#1085;&#1080;&#1077;\&#1041;&#1072;&#1083;&#1072;&#1083;&#1072;&#1081;&#1082;&#1072;.mp3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619250" y="692150"/>
            <a:ext cx="3097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71704" name="Group 24"/>
          <p:cNvGraphicFramePr>
            <a:graphicFrameLocks noGrp="1"/>
          </p:cNvGraphicFramePr>
          <p:nvPr/>
        </p:nvGraphicFramePr>
        <p:xfrm>
          <a:off x="2700338" y="476250"/>
          <a:ext cx="2257425" cy="701040"/>
        </p:xfrm>
        <a:graphic>
          <a:graphicData uri="http://schemas.openxmlformats.org/drawingml/2006/table">
            <a:tbl>
              <a:tblPr/>
              <a:tblGrid>
                <a:gridCol w="565150"/>
                <a:gridCol w="563562"/>
                <a:gridCol w="563563"/>
                <a:gridCol w="565150"/>
              </a:tblGrid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742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583540"/>
              </p:ext>
            </p:extLst>
          </p:nvPr>
        </p:nvGraphicFramePr>
        <p:xfrm>
          <a:off x="2195736" y="1196752"/>
          <a:ext cx="2736303" cy="864096"/>
        </p:xfrm>
        <a:graphic>
          <a:graphicData uri="http://schemas.openxmlformats.org/drawingml/2006/table">
            <a:tbl>
              <a:tblPr/>
              <a:tblGrid>
                <a:gridCol w="504056"/>
                <a:gridCol w="576064"/>
                <a:gridCol w="576064"/>
                <a:gridCol w="576063"/>
                <a:gridCol w="504056"/>
              </a:tblGrid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774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447429"/>
              </p:ext>
            </p:extLst>
          </p:nvPr>
        </p:nvGraphicFramePr>
        <p:xfrm>
          <a:off x="3851921" y="2060849"/>
          <a:ext cx="4283718" cy="773048"/>
        </p:xfrm>
        <a:graphic>
          <a:graphicData uri="http://schemas.openxmlformats.org/drawingml/2006/table">
            <a:tbl>
              <a:tblPr/>
              <a:tblGrid>
                <a:gridCol w="576063"/>
                <a:gridCol w="504056"/>
                <a:gridCol w="570101"/>
                <a:gridCol w="582027"/>
                <a:gridCol w="504056"/>
                <a:gridCol w="504056"/>
                <a:gridCol w="477475"/>
                <a:gridCol w="565884"/>
              </a:tblGrid>
              <a:tr h="7730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931" name="Group 251"/>
          <p:cNvGraphicFramePr>
            <a:graphicFrameLocks noGrp="1"/>
          </p:cNvGraphicFramePr>
          <p:nvPr/>
        </p:nvGraphicFramePr>
        <p:xfrm>
          <a:off x="3851275" y="2852738"/>
          <a:ext cx="2822575" cy="701040"/>
        </p:xfrm>
        <a:graphic>
          <a:graphicData uri="http://schemas.openxmlformats.org/drawingml/2006/table">
            <a:tbl>
              <a:tblPr/>
              <a:tblGrid>
                <a:gridCol w="563563"/>
                <a:gridCol w="565150"/>
                <a:gridCol w="563562"/>
                <a:gridCol w="612775"/>
                <a:gridCol w="517525"/>
              </a:tblGrid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838" name="Group 158"/>
          <p:cNvGraphicFramePr>
            <a:graphicFrameLocks noGrp="1"/>
          </p:cNvGraphicFramePr>
          <p:nvPr/>
        </p:nvGraphicFramePr>
        <p:xfrm>
          <a:off x="1619250" y="3573463"/>
          <a:ext cx="5081588" cy="701040"/>
        </p:xfrm>
        <a:graphic>
          <a:graphicData uri="http://schemas.openxmlformats.org/drawingml/2006/table">
            <a:tbl>
              <a:tblPr/>
              <a:tblGrid>
                <a:gridCol w="565150"/>
                <a:gridCol w="565150"/>
                <a:gridCol w="565150"/>
                <a:gridCol w="563563"/>
                <a:gridCol w="563562"/>
                <a:gridCol w="565150"/>
                <a:gridCol w="563563"/>
                <a:gridCol w="565150"/>
                <a:gridCol w="565150"/>
              </a:tblGrid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870" name="Group 190"/>
          <p:cNvGraphicFramePr>
            <a:graphicFrameLocks noGrp="1"/>
          </p:cNvGraphicFramePr>
          <p:nvPr/>
        </p:nvGraphicFramePr>
        <p:xfrm>
          <a:off x="1619250" y="4292600"/>
          <a:ext cx="3951288" cy="701040"/>
        </p:xfrm>
        <a:graphic>
          <a:graphicData uri="http://schemas.openxmlformats.org/drawingml/2006/table">
            <a:tbl>
              <a:tblPr/>
              <a:tblGrid>
                <a:gridCol w="565150"/>
                <a:gridCol w="565150"/>
                <a:gridCol w="565150"/>
                <a:gridCol w="563563"/>
                <a:gridCol w="563562"/>
                <a:gridCol w="565150"/>
                <a:gridCol w="563563"/>
              </a:tblGrid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932" name="Group 252"/>
          <p:cNvGraphicFramePr>
            <a:graphicFrameLocks noGrp="1"/>
          </p:cNvGraphicFramePr>
          <p:nvPr/>
        </p:nvGraphicFramePr>
        <p:xfrm>
          <a:off x="2771775" y="5013325"/>
          <a:ext cx="2257425" cy="701040"/>
        </p:xfrm>
        <a:graphic>
          <a:graphicData uri="http://schemas.openxmlformats.org/drawingml/2006/table">
            <a:tbl>
              <a:tblPr/>
              <a:tblGrid>
                <a:gridCol w="565150"/>
                <a:gridCol w="563563"/>
                <a:gridCol w="527050"/>
                <a:gridCol w="601662"/>
              </a:tblGrid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930" name="Group 250"/>
          <p:cNvGraphicFramePr>
            <a:graphicFrameLocks noGrp="1"/>
          </p:cNvGraphicFramePr>
          <p:nvPr/>
        </p:nvGraphicFramePr>
        <p:xfrm>
          <a:off x="1116013" y="5734050"/>
          <a:ext cx="5080000" cy="701040"/>
        </p:xfrm>
        <a:graphic>
          <a:graphicData uri="http://schemas.openxmlformats.org/drawingml/2006/table">
            <a:tbl>
              <a:tblPr/>
              <a:tblGrid>
                <a:gridCol w="563562"/>
                <a:gridCol w="565150"/>
                <a:gridCol w="565150"/>
                <a:gridCol w="565150"/>
                <a:gridCol w="563563"/>
                <a:gridCol w="563562"/>
                <a:gridCol w="565150"/>
                <a:gridCol w="563563"/>
                <a:gridCol w="565150"/>
              </a:tblGrid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933" name="Picture 253" descr="%F1%EA%F0%E8%EF%E8%F7%ED%FB%E9%20%EA%EB%FE%F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71663" cy="1871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5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балалаек</a:t>
            </a:r>
            <a:endParaRPr lang="ru-RU" sz="5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Ансамбль балалае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857224" y="5286388"/>
            <a:ext cx="304800" cy="304800"/>
          </a:xfrm>
          <a:prstGeom prst="rect">
            <a:avLst/>
          </a:prstGeom>
        </p:spPr>
      </p:pic>
      <p:pic>
        <p:nvPicPr>
          <p:cNvPr id="1026" name="Picture 2" descr="http://www.froster.org/forum/uploads/monthly_11_2009/post-26713-1259020843_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99" y="1435339"/>
            <a:ext cx="360743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rogress-muz.ru/uploadedFiles/eshopimages/icons/350x350/alt_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132" y="2180616"/>
            <a:ext cx="2751390" cy="415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rt-holding.com/images/products_big/balal_9237_b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5459"/>
            <a:ext cx="252748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Игорь\Мои документы\Мои рисунки\museum%20andreeva%2006%2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3799"/>
            <a:ext cx="4608512" cy="3574180"/>
          </a:xfrm>
          <a:prstGeom prst="rect">
            <a:avLst/>
          </a:prstGeom>
          <a:noFill/>
        </p:spPr>
      </p:pic>
      <p:pic>
        <p:nvPicPr>
          <p:cNvPr id="1026" name="Picture 2" descr="C:\Documents and Settings\Игорь\Мои документы\Мои рисунки\музыкан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12976"/>
            <a:ext cx="4790336" cy="350805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7544" y="692696"/>
            <a:ext cx="35076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Домра</a:t>
            </a:r>
            <a:endParaRPr lang="ru-RU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971550" y="908050"/>
            <a:ext cx="6842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340690" y="144145"/>
            <a:ext cx="81038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Игровая минутка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Свирел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428596" y="6215082"/>
            <a:ext cx="304800" cy="304800"/>
          </a:xfrm>
          <a:prstGeom prst="rect">
            <a:avLst/>
          </a:prstGeom>
        </p:spPr>
      </p:pic>
      <p:pic>
        <p:nvPicPr>
          <p:cNvPr id="1026" name="Picture 2" descr="http://img-fotki.yandex.ru/get/4713/4243123.30/0_877f0_c7b3f6ba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70248"/>
            <a:ext cx="3919589" cy="53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19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uzruk.net/wp-content/uploads/2011/09/3ea5863d8e46-300x1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66" y="1675284"/>
            <a:ext cx="511342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uzruk.net/wp-content/uploads/2011/09/45b5e80de612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94535"/>
            <a:ext cx="3504720" cy="35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7035" y="404664"/>
            <a:ext cx="26690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Гусли</a:t>
            </a:r>
            <a:endParaRPr lang="ru-RU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56592" y="404664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ru-RU" sz="4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НОВЫХ ВСТРЕЧ!!!</a:t>
            </a:r>
            <a:endParaRPr lang="ru-RU" sz="4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Светит меся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467544" y="5733256"/>
            <a:ext cx="304800" cy="304800"/>
          </a:xfrm>
          <a:prstGeom prst="rect">
            <a:avLst/>
          </a:prstGeom>
        </p:spPr>
      </p:pic>
      <p:pic>
        <p:nvPicPr>
          <p:cNvPr id="2050" name="Picture 2" descr="http://agronationale.ru/upload/stories/promysly/dimka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460" y="1254989"/>
            <a:ext cx="6108525" cy="491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827088" y="692150"/>
            <a:ext cx="6553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440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827088" y="2924175"/>
            <a:ext cx="7416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4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7712" y="116632"/>
            <a:ext cx="721523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Тема: </a:t>
            </a:r>
            <a:endParaRPr lang="ru-RU" sz="66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66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«Русские народные музыкальные</a:t>
            </a:r>
          </a:p>
          <a:p>
            <a:pPr algn="ctr">
              <a:defRPr/>
            </a:pPr>
            <a:r>
              <a:rPr lang="ru-RU" sz="66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инструменты»</a:t>
            </a:r>
            <a:endParaRPr lang="ru-RU" sz="6600" i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  <p:bldP spid="737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чая\Инструменты\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28"/>
            <a:ext cx="1071570" cy="1850893"/>
          </a:xfrm>
          <a:prstGeom prst="rect">
            <a:avLst/>
          </a:prstGeom>
          <a:noFill/>
        </p:spPr>
      </p:pic>
      <p:pic>
        <p:nvPicPr>
          <p:cNvPr id="5" name="Picture 10" descr="C:\Documents and Settings\СВЕТА\Рабочий стол\уроки музыки по программе В.Алеева\1 класс\12 урок Русские народные музыкальные инструменты. Оркестр русских народных инструментов\домра.bmp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 rot="2548672">
            <a:off x="2641307" y="247341"/>
            <a:ext cx="11049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 descr="C:\Documents and Settings\СВЕТА\Рабочий стол\уроки музыки по программе В.Алеева\1 класс\12 урок Русские народные музыкальные инструменты. Оркестр русских народных инструментов\гармонь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72330" y="285728"/>
            <a:ext cx="1309761" cy="129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File043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2357430"/>
            <a:ext cx="139297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90" descr="Изображение 1083"/>
          <p:cNvPicPr>
            <a:picLocks noChangeAspect="1" noChangeArrowheads="1"/>
          </p:cNvPicPr>
          <p:nvPr/>
        </p:nvPicPr>
        <p:blipFill>
          <a:blip r:embed="rId7" cstate="email">
            <a:lum bright="12000"/>
          </a:blip>
          <a:srcRect/>
          <a:stretch>
            <a:fillRect/>
          </a:stretch>
        </p:blipFill>
        <p:spPr bwMode="auto">
          <a:xfrm rot="-876506">
            <a:off x="2028334" y="2439541"/>
            <a:ext cx="1340823" cy="9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Игорь\Мои документы\Мои рисунки\accor_a_1_1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2071678"/>
            <a:ext cx="1785950" cy="1416336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" y="3857628"/>
            <a:ext cx="2889724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357554" y="3643314"/>
            <a:ext cx="251777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93531" y="734045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7964" y="750924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09258" y="160126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3768" y="142873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242886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61550" y="2920137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6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1934" y="2571744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7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58214" y="250030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8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71604" y="407194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9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00496" y="3714752"/>
            <a:ext cx="47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10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Documents and Settings\Игорь\Мои документы\Мои рисунки\shal4-1-sm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858016" y="1785926"/>
            <a:ext cx="1500198" cy="2171699"/>
          </a:xfrm>
          <a:prstGeom prst="rect">
            <a:avLst/>
          </a:prstGeom>
          <a:noFill/>
        </p:spPr>
      </p:pic>
      <p:pic>
        <p:nvPicPr>
          <p:cNvPr id="10" name="Picture 3" descr="C:\Documents and Settings\Игорь\Мои документы\Мои рисунки\1.bmp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15140" y="4429132"/>
            <a:ext cx="1428760" cy="1857388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7072330" y="457200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11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" name="Picture 2" descr="C:\Documents and Settings\Игорь\Мои документы\Мои рисунки\tresk_b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00034" y="5143512"/>
            <a:ext cx="1905000" cy="146685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643042" y="542926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12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7" name="Picture 8" descr="C:\Documents and Settings\СВЕТА\Рабочий стол\уроки музыки по программе В.Алеева\1 класс\12 урок Русские народные музыкальные инструменты. Оркестр русских народных инструментов\гусли.bm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21925" y="285728"/>
            <a:ext cx="2012931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Свиридов Наигрыш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 cstate="email"/>
          <a:stretch>
            <a:fillRect/>
          </a:stretch>
        </p:blipFill>
        <p:spPr>
          <a:xfrm>
            <a:off x="142844" y="6072206"/>
            <a:ext cx="304800" cy="3048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71472" y="14285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балалайка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21424" y="29624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домра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72066" y="12833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гусли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23520" y="-3544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гармонь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8596" y="2285992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баян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14546" y="235743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ложки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86248" y="3357562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аккордеон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00892" y="2071678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рожок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7158" y="3786190"/>
            <a:ext cx="124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жалейка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00562" y="4929198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свирель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43768" y="6215082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бубен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57422" y="5715016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трещотка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5762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10600" cy="882650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Распределить инструменты по группам</a:t>
            </a:r>
            <a:endParaRPr lang="ru-RU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1357298"/>
            <a:ext cx="3043230" cy="4768865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marL="457200" indent="-457200">
              <a:buNone/>
            </a:pPr>
            <a:r>
              <a:rPr lang="ru-RU" b="1" dirty="0" smtClean="0"/>
              <a:t>1.   Струнные</a:t>
            </a:r>
          </a:p>
          <a:p>
            <a:pPr marL="457200" indent="-457200">
              <a:buNone/>
            </a:pPr>
            <a:endParaRPr lang="ru-RU" b="1" dirty="0" smtClean="0"/>
          </a:p>
          <a:p>
            <a:pPr marL="457200" indent="-457200">
              <a:buNone/>
            </a:pPr>
            <a:r>
              <a:rPr lang="ru-RU" b="1" dirty="0" smtClean="0"/>
              <a:t>2.   Духовые</a:t>
            </a:r>
          </a:p>
          <a:p>
            <a:pPr marL="457200" indent="-457200">
              <a:buAutoNum type="arabicPeriod" startAt="2"/>
            </a:pPr>
            <a:endParaRPr lang="ru-RU" b="1" dirty="0" smtClean="0"/>
          </a:p>
          <a:p>
            <a:pPr marL="457200" indent="-457200">
              <a:buNone/>
            </a:pPr>
            <a:endParaRPr lang="ru-RU" b="1" dirty="0" smtClean="0"/>
          </a:p>
          <a:p>
            <a:pPr marL="457200" indent="-457200">
              <a:buNone/>
            </a:pPr>
            <a:r>
              <a:rPr lang="ru-RU" b="1" dirty="0" smtClean="0"/>
              <a:t>3.   Клавишные</a:t>
            </a:r>
          </a:p>
          <a:p>
            <a:pPr marL="457200" indent="-457200">
              <a:buNone/>
            </a:pPr>
            <a:endParaRPr lang="ru-RU" b="1" dirty="0" smtClean="0"/>
          </a:p>
          <a:p>
            <a:pPr marL="457200" indent="-457200">
              <a:buNone/>
            </a:pPr>
            <a:endParaRPr lang="ru-RU" b="1" dirty="0" smtClean="0"/>
          </a:p>
          <a:p>
            <a:pPr marL="457200" indent="-457200">
              <a:buNone/>
            </a:pPr>
            <a:r>
              <a:rPr lang="ru-RU" b="1" dirty="0" smtClean="0"/>
              <a:t>4.   Ударные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1999" y="1142984"/>
            <a:ext cx="4143405" cy="5214974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Балалайка, домра, гусли.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Свирель, рожок, жалейка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Баян, гармонь, аккордеон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Ложки, трещотка, бубен 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500298" y="2214554"/>
            <a:ext cx="1928826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357422" y="3071810"/>
            <a:ext cx="214314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714612" y="4286256"/>
            <a:ext cx="1714512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357422" y="5572140"/>
            <a:ext cx="1928826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972" y="332656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Плясовая «Ах ты, берёза»</a:t>
            </a:r>
            <a:endParaRPr lang="ru-RU" sz="4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Назвать инструменты, исполняющие плясовую?</a:t>
            </a:r>
          </a:p>
          <a:p>
            <a:pPr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Назвать два ведущих инструмента ансамбля?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Бары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357158" y="5643578"/>
            <a:ext cx="304800" cy="3048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920" y="3356992"/>
            <a:ext cx="5128042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971550" y="908050"/>
            <a:ext cx="6842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428596" y="327502"/>
            <a:ext cx="81038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Танцевальная минутка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1772816"/>
            <a:ext cx="5976664" cy="444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вирел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2859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7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Василий Андреев</a:t>
            </a:r>
            <a:endParaRPr lang="ru-RU" sz="7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://www.nevworker.ru/img/foto/13767/13767_52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032448" cy="53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Балалайка</a:t>
            </a:r>
            <a:endParaRPr lang="ru-RU" sz="6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Балалай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500034" y="5643578"/>
            <a:ext cx="304800" cy="304800"/>
          </a:xfrm>
          <a:prstGeom prst="rect">
            <a:avLst/>
          </a:prstGeom>
        </p:spPr>
      </p:pic>
      <p:pic>
        <p:nvPicPr>
          <p:cNvPr id="3" name="Picture 2" descr="http://www.russian-souvenirs.ru/foto/product/foto15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454149"/>
            <a:ext cx="3540259" cy="498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oshabagpiper.narod.ru/balalaika00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4" y="1454149"/>
            <a:ext cx="3190875" cy="50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8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435280" cy="1139825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Василий Васильевич Андреев</a:t>
            </a:r>
            <a:endParaRPr lang="ru-RU" sz="4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700808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Организатор и руководитель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первого оркестра русских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народных инструментов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«Великорусский»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Documents and Settings\Игорь\Мои документы\Мои рисунки\200px-Andreev_v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44824"/>
            <a:ext cx="3240360" cy="4798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2516</TotalTime>
  <Words>172</Words>
  <Application>Microsoft Office PowerPoint</Application>
  <PresentationFormat>Экран (4:3)</PresentationFormat>
  <Paragraphs>117</Paragraphs>
  <Slides>14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Презентация PowerPoint</vt:lpstr>
      <vt:lpstr>Презентация PowerPoint</vt:lpstr>
      <vt:lpstr>Презентация PowerPoint</vt:lpstr>
      <vt:lpstr>Распределить инструменты по группам</vt:lpstr>
      <vt:lpstr>Плясовая «Ах ты, берёза»</vt:lpstr>
      <vt:lpstr>Презентация PowerPoint</vt:lpstr>
      <vt:lpstr>Василий Андреев</vt:lpstr>
      <vt:lpstr>Балалайка</vt:lpstr>
      <vt:lpstr>Василий Васильевич Андреев</vt:lpstr>
      <vt:lpstr>Семья балалаек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Сад</dc:creator>
  <cp:lastModifiedBy>Сад</cp:lastModifiedBy>
  <cp:revision>172</cp:revision>
  <dcterms:created xsi:type="dcterms:W3CDTF">1601-01-01T00:00:00Z</dcterms:created>
  <dcterms:modified xsi:type="dcterms:W3CDTF">2013-10-17T09:33:53Z</dcterms:modified>
</cp:coreProperties>
</file>