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2" r:id="rId11"/>
    <p:sldId id="273" r:id="rId12"/>
    <p:sldId id="274" r:id="rId13"/>
    <p:sldId id="286" r:id="rId14"/>
    <p:sldId id="275" r:id="rId15"/>
    <p:sldId id="288" r:id="rId16"/>
    <p:sldId id="276" r:id="rId17"/>
    <p:sldId id="289" r:id="rId18"/>
    <p:sldId id="290" r:id="rId19"/>
    <p:sldId id="277" r:id="rId20"/>
    <p:sldId id="278" r:id="rId21"/>
    <p:sldId id="291" r:id="rId22"/>
    <p:sldId id="279" r:id="rId23"/>
    <p:sldId id="292" r:id="rId24"/>
    <p:sldId id="280" r:id="rId25"/>
    <p:sldId id="281" r:id="rId26"/>
    <p:sldId id="293" r:id="rId27"/>
    <p:sldId id="285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ладелец\Рабочий стол\пррс\img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1027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9792" y="2060848"/>
            <a:ext cx="5976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Развивающая предметно-пространственная среда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( ФГОС)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группа «Улыбка»</a:t>
            </a:r>
          </a:p>
          <a:p>
            <a:r>
              <a:rPr lang="ru-RU" sz="4000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Леснополянская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НШ</a:t>
            </a:r>
            <a:endParaRPr lang="ru-RU" sz="4000" b="1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2348880"/>
            <a:ext cx="5742384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13" name="Овал 12"/>
          <p:cNvSpPr/>
          <p:nvPr/>
        </p:nvSpPr>
        <p:spPr>
          <a:xfrm>
            <a:off x="4067944" y="0"/>
            <a:ext cx="3672408" cy="1368152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ФГОС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К  РАЗВИВАЮЩЕЙ ПРЕДМЕТНО-ПРОСТРАНСТВЕННОЙ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СРЕДЕ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827584" y="188640"/>
            <a:ext cx="2281741" cy="996096"/>
          </a:xfrm>
          <a:custGeom>
            <a:avLst/>
            <a:gdLst>
              <a:gd name="connsiteX0" fmla="*/ 0 w 3160946"/>
              <a:gd name="connsiteY0" fmla="*/ 723223 h 1446445"/>
              <a:gd name="connsiteX1" fmla="*/ 1580473 w 3160946"/>
              <a:gd name="connsiteY1" fmla="*/ 0 h 1446445"/>
              <a:gd name="connsiteX2" fmla="*/ 3160946 w 3160946"/>
              <a:gd name="connsiteY2" fmla="*/ 723223 h 1446445"/>
              <a:gd name="connsiteX3" fmla="*/ 1580473 w 3160946"/>
              <a:gd name="connsiteY3" fmla="*/ 1446446 h 1446445"/>
              <a:gd name="connsiteX4" fmla="*/ 0 w 3160946"/>
              <a:gd name="connsiteY4" fmla="*/ 723223 h 14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0946" h="1446445">
                <a:moveTo>
                  <a:pt x="0" y="723223"/>
                </a:moveTo>
                <a:cubicBezTo>
                  <a:pt x="0" y="323798"/>
                  <a:pt x="707602" y="0"/>
                  <a:pt x="1580473" y="0"/>
                </a:cubicBezTo>
                <a:cubicBezTo>
                  <a:pt x="2453344" y="0"/>
                  <a:pt x="3160946" y="323798"/>
                  <a:pt x="3160946" y="723223"/>
                </a:cubicBezTo>
                <a:cubicBezTo>
                  <a:pt x="3160946" y="1122648"/>
                  <a:pt x="2453344" y="1446446"/>
                  <a:pt x="1580473" y="1446446"/>
                </a:cubicBezTo>
                <a:cubicBezTo>
                  <a:pt x="707602" y="1446446"/>
                  <a:pt x="0" y="1122648"/>
                  <a:pt x="0" y="723223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0690" tIns="229607" rIns="480690" bIns="229607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ДОСТУПНОСТЬ СРЕДЫ</a:t>
            </a:r>
            <a:endParaRPr lang="ru-RU" sz="1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843808" y="4293096"/>
            <a:ext cx="2376265" cy="960335"/>
          </a:xfrm>
          <a:custGeom>
            <a:avLst/>
            <a:gdLst>
              <a:gd name="connsiteX0" fmla="*/ 0 w 3057109"/>
              <a:gd name="connsiteY0" fmla="*/ 702501 h 1405002"/>
              <a:gd name="connsiteX1" fmla="*/ 1528555 w 3057109"/>
              <a:gd name="connsiteY1" fmla="*/ 0 h 1405002"/>
              <a:gd name="connsiteX2" fmla="*/ 3057110 w 3057109"/>
              <a:gd name="connsiteY2" fmla="*/ 702501 h 1405002"/>
              <a:gd name="connsiteX3" fmla="*/ 1528555 w 3057109"/>
              <a:gd name="connsiteY3" fmla="*/ 1405002 h 1405002"/>
              <a:gd name="connsiteX4" fmla="*/ 0 w 3057109"/>
              <a:gd name="connsiteY4" fmla="*/ 702501 h 140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109" h="1405002">
                <a:moveTo>
                  <a:pt x="0" y="702501"/>
                </a:moveTo>
                <a:cubicBezTo>
                  <a:pt x="0" y="314520"/>
                  <a:pt x="684357" y="0"/>
                  <a:pt x="1528555" y="0"/>
                </a:cubicBezTo>
                <a:cubicBezTo>
                  <a:pt x="2372753" y="0"/>
                  <a:pt x="3057110" y="314520"/>
                  <a:pt x="3057110" y="702501"/>
                </a:cubicBezTo>
                <a:cubicBezTo>
                  <a:pt x="3057110" y="1090482"/>
                  <a:pt x="2372753" y="1405002"/>
                  <a:pt x="1528555" y="1405002"/>
                </a:cubicBezTo>
                <a:cubicBezTo>
                  <a:pt x="684357" y="1405002"/>
                  <a:pt x="0" y="1090482"/>
                  <a:pt x="0" y="70250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5483" tIns="223538" rIns="465483" bIns="22353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ВАРИАТИВНОСТЬ СРЕДЫ</a:t>
            </a:r>
            <a:endParaRPr lang="ru-RU" sz="1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5796136" y="1412776"/>
            <a:ext cx="3168352" cy="933125"/>
          </a:xfrm>
          <a:custGeom>
            <a:avLst/>
            <a:gdLst>
              <a:gd name="connsiteX0" fmla="*/ 0 w 3270700"/>
              <a:gd name="connsiteY0" fmla="*/ 754594 h 1509188"/>
              <a:gd name="connsiteX1" fmla="*/ 1635350 w 3270700"/>
              <a:gd name="connsiteY1" fmla="*/ 0 h 1509188"/>
              <a:gd name="connsiteX2" fmla="*/ 3270700 w 3270700"/>
              <a:gd name="connsiteY2" fmla="*/ 754594 h 1509188"/>
              <a:gd name="connsiteX3" fmla="*/ 1635350 w 3270700"/>
              <a:gd name="connsiteY3" fmla="*/ 1509188 h 1509188"/>
              <a:gd name="connsiteX4" fmla="*/ 0 w 3270700"/>
              <a:gd name="connsiteY4" fmla="*/ 754594 h 150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700" h="1509188">
                <a:moveTo>
                  <a:pt x="0" y="754594"/>
                </a:moveTo>
                <a:cubicBezTo>
                  <a:pt x="0" y="337843"/>
                  <a:pt x="732171" y="0"/>
                  <a:pt x="1635350" y="0"/>
                </a:cubicBezTo>
                <a:cubicBezTo>
                  <a:pt x="2538529" y="0"/>
                  <a:pt x="3270700" y="337843"/>
                  <a:pt x="3270700" y="754594"/>
                </a:cubicBezTo>
                <a:cubicBezTo>
                  <a:pt x="3270700" y="1171345"/>
                  <a:pt x="2538529" y="1509188"/>
                  <a:pt x="1635350" y="1509188"/>
                </a:cubicBezTo>
                <a:cubicBezTo>
                  <a:pt x="732171" y="1509188"/>
                  <a:pt x="0" y="1171345"/>
                  <a:pt x="0" y="75459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6763" tIns="238795" rIns="496763" bIns="238795" numCol="1" spcCol="1270" anchor="ctr" anchorCtr="0">
            <a:noAutofit/>
          </a:bodyPr>
          <a:lstStyle/>
          <a:p>
            <a:pPr lvl="0" algn="ctr" defTabSz="622300" rt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ПОЛИФУНКЦИОНАЛЬНОСТЬ МАТЕРИАЛОВ</a:t>
            </a:r>
            <a:endParaRPr lang="ru-RU" sz="11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4644008" y="2996952"/>
            <a:ext cx="3024336" cy="957351"/>
          </a:xfrm>
          <a:custGeom>
            <a:avLst/>
            <a:gdLst>
              <a:gd name="connsiteX0" fmla="*/ 0 w 3274338"/>
              <a:gd name="connsiteY0" fmla="*/ 747404 h 1494808"/>
              <a:gd name="connsiteX1" fmla="*/ 1637169 w 3274338"/>
              <a:gd name="connsiteY1" fmla="*/ 0 h 1494808"/>
              <a:gd name="connsiteX2" fmla="*/ 3274338 w 3274338"/>
              <a:gd name="connsiteY2" fmla="*/ 747404 h 1494808"/>
              <a:gd name="connsiteX3" fmla="*/ 1637169 w 3274338"/>
              <a:gd name="connsiteY3" fmla="*/ 1494808 h 1494808"/>
              <a:gd name="connsiteX4" fmla="*/ 0 w 3274338"/>
              <a:gd name="connsiteY4" fmla="*/ 747404 h 149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338" h="1494808">
                <a:moveTo>
                  <a:pt x="0" y="747404"/>
                </a:moveTo>
                <a:cubicBezTo>
                  <a:pt x="0" y="334624"/>
                  <a:pt x="732986" y="0"/>
                  <a:pt x="1637169" y="0"/>
                </a:cubicBezTo>
                <a:cubicBezTo>
                  <a:pt x="2541352" y="0"/>
                  <a:pt x="3274338" y="334624"/>
                  <a:pt x="3274338" y="747404"/>
                </a:cubicBezTo>
                <a:cubicBezTo>
                  <a:pt x="3274338" y="1160184"/>
                  <a:pt x="2541352" y="1494808"/>
                  <a:pt x="1637169" y="1494808"/>
                </a:cubicBezTo>
                <a:cubicBezTo>
                  <a:pt x="732986" y="1494808"/>
                  <a:pt x="0" y="1160184"/>
                  <a:pt x="0" y="74740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296" tIns="236690" rIns="497296" bIns="236690" numCol="1" spcCol="1270" anchor="ctr" anchorCtr="0">
            <a:noAutofit/>
          </a:bodyPr>
          <a:lstStyle/>
          <a:p>
            <a:pPr lvl="0" algn="ctr" defTabSz="622300" rt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i="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sz="1200" b="1" i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ПРОСТРАНСТВА</a:t>
            </a:r>
            <a:endParaRPr lang="ru-RU" sz="1200" b="1" i="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179512" y="1772816"/>
            <a:ext cx="3168352" cy="1224136"/>
          </a:xfrm>
          <a:custGeom>
            <a:avLst/>
            <a:gdLst>
              <a:gd name="connsiteX0" fmla="*/ 0 w 3092698"/>
              <a:gd name="connsiteY0" fmla="*/ 701190 h 1402379"/>
              <a:gd name="connsiteX1" fmla="*/ 1546349 w 3092698"/>
              <a:gd name="connsiteY1" fmla="*/ 0 h 1402379"/>
              <a:gd name="connsiteX2" fmla="*/ 3092698 w 3092698"/>
              <a:gd name="connsiteY2" fmla="*/ 701190 h 1402379"/>
              <a:gd name="connsiteX3" fmla="*/ 1546349 w 3092698"/>
              <a:gd name="connsiteY3" fmla="*/ 1402380 h 1402379"/>
              <a:gd name="connsiteX4" fmla="*/ 0 w 3092698"/>
              <a:gd name="connsiteY4" fmla="*/ 701190 h 140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698" h="1402379">
                <a:moveTo>
                  <a:pt x="0" y="701190"/>
                </a:moveTo>
                <a:cubicBezTo>
                  <a:pt x="0" y="313933"/>
                  <a:pt x="692324" y="0"/>
                  <a:pt x="1546349" y="0"/>
                </a:cubicBezTo>
                <a:cubicBezTo>
                  <a:pt x="2400374" y="0"/>
                  <a:pt x="3092698" y="313933"/>
                  <a:pt x="3092698" y="701190"/>
                </a:cubicBezTo>
                <a:cubicBezTo>
                  <a:pt x="3092698" y="1088447"/>
                  <a:pt x="2400374" y="1402380"/>
                  <a:pt x="1546349" y="1402380"/>
                </a:cubicBezTo>
                <a:cubicBezTo>
                  <a:pt x="692324" y="1402380"/>
                  <a:pt x="0" y="1088447"/>
                  <a:pt x="0" y="70119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0695" tIns="223154" rIns="470695" bIns="223154" numCol="1" spcCol="1270" anchor="ctr" anchorCtr="0">
            <a:noAutofit/>
          </a:bodyPr>
          <a:lstStyle/>
          <a:p>
            <a:pPr lvl="0" algn="ctr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БЕЗОПАСНОСТЬ ПРЕДМЕТНО – ПРОСТРАНСТВЕННОЙ СРЕДЫ</a:t>
            </a:r>
            <a:endParaRPr lang="ru-RU" sz="1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>
            <a:endCxn id="16" idx="1"/>
          </p:cNvCxnSpPr>
          <p:nvPr/>
        </p:nvCxnSpPr>
        <p:spPr>
          <a:xfrm>
            <a:off x="6948264" y="112474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436096" y="1268760"/>
            <a:ext cx="14401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995936" y="1268760"/>
            <a:ext cx="108012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627784" y="980728"/>
            <a:ext cx="172819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843808" y="548680"/>
            <a:ext cx="144016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1763688" y="2996952"/>
            <a:ext cx="2376265" cy="960335"/>
          </a:xfrm>
          <a:custGeom>
            <a:avLst/>
            <a:gdLst>
              <a:gd name="connsiteX0" fmla="*/ 0 w 3057109"/>
              <a:gd name="connsiteY0" fmla="*/ 702501 h 1405002"/>
              <a:gd name="connsiteX1" fmla="*/ 1528555 w 3057109"/>
              <a:gd name="connsiteY1" fmla="*/ 0 h 1405002"/>
              <a:gd name="connsiteX2" fmla="*/ 3057110 w 3057109"/>
              <a:gd name="connsiteY2" fmla="*/ 702501 h 1405002"/>
              <a:gd name="connsiteX3" fmla="*/ 1528555 w 3057109"/>
              <a:gd name="connsiteY3" fmla="*/ 1405002 h 1405002"/>
              <a:gd name="connsiteX4" fmla="*/ 0 w 3057109"/>
              <a:gd name="connsiteY4" fmla="*/ 702501 h 140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109" h="1405002">
                <a:moveTo>
                  <a:pt x="0" y="702501"/>
                </a:moveTo>
                <a:cubicBezTo>
                  <a:pt x="0" y="314520"/>
                  <a:pt x="684357" y="0"/>
                  <a:pt x="1528555" y="0"/>
                </a:cubicBezTo>
                <a:cubicBezTo>
                  <a:pt x="2372753" y="0"/>
                  <a:pt x="3057110" y="314520"/>
                  <a:pt x="3057110" y="702501"/>
                </a:cubicBezTo>
                <a:cubicBezTo>
                  <a:pt x="3057110" y="1090482"/>
                  <a:pt x="2372753" y="1405002"/>
                  <a:pt x="1528555" y="1405002"/>
                </a:cubicBezTo>
                <a:cubicBezTo>
                  <a:pt x="684357" y="1405002"/>
                  <a:pt x="0" y="1090482"/>
                  <a:pt x="0" y="70250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5483" tIns="223538" rIns="465483" bIns="22353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насыщенность</a:t>
            </a:r>
            <a:r>
              <a:rPr lang="ru-RU" sz="12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1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>
            <a:stCxn id="13" idx="3"/>
          </p:cNvCxnSpPr>
          <p:nvPr/>
        </p:nvCxnSpPr>
        <p:spPr>
          <a:xfrm flipH="1">
            <a:off x="3419872" y="1167791"/>
            <a:ext cx="1185884" cy="1829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2348880"/>
            <a:ext cx="57606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Функции предметно-развивающей среды во второй младшей группе:</a:t>
            </a:r>
          </a:p>
          <a:p>
            <a:r>
              <a:rPr lang="ru-RU" u="sng" dirty="0" smtClean="0"/>
              <a:t>Познавательная </a:t>
            </a:r>
            <a:r>
              <a:rPr lang="ru-RU" dirty="0" smtClean="0"/>
              <a:t>– удовлетворяет потребность ребенка в освоении</a:t>
            </a:r>
          </a:p>
          <a:p>
            <a:r>
              <a:rPr lang="ru-RU" dirty="0" smtClean="0"/>
              <a:t>окружающего мира, стимулирует познавательную активность;</a:t>
            </a:r>
          </a:p>
          <a:p>
            <a:r>
              <a:rPr lang="ru-RU" u="sng" dirty="0" smtClean="0"/>
              <a:t>Коммуникативная </a:t>
            </a:r>
            <a:r>
              <a:rPr lang="ru-RU" dirty="0" smtClean="0"/>
              <a:t>– стимулирует речевое развитие, позволяет ребенку</a:t>
            </a:r>
          </a:p>
          <a:p>
            <a:r>
              <a:rPr lang="ru-RU" dirty="0" smtClean="0"/>
              <a:t>познать азы общения и взаимодействия;</a:t>
            </a:r>
          </a:p>
          <a:p>
            <a:r>
              <a:rPr lang="ru-RU" u="sng" dirty="0" smtClean="0"/>
              <a:t>Оздоровительная</a:t>
            </a:r>
            <a:r>
              <a:rPr lang="ru-RU" dirty="0" smtClean="0"/>
              <a:t> – стимулирует двигательную активность, обогащает</a:t>
            </a:r>
          </a:p>
          <a:p>
            <a:r>
              <a:rPr lang="ru-RU" dirty="0" smtClean="0"/>
              <a:t>двигательный опыт, приобщает к культуре здоровья;</a:t>
            </a:r>
          </a:p>
          <a:p>
            <a:r>
              <a:rPr lang="ru-RU" u="sng" dirty="0" smtClean="0"/>
              <a:t>Творческая </a:t>
            </a:r>
            <a:r>
              <a:rPr lang="ru-RU" dirty="0" smtClean="0"/>
              <a:t>– приобщает детей к творческой деятельности, способствует</a:t>
            </a:r>
          </a:p>
          <a:p>
            <a:r>
              <a:rPr lang="ru-RU" dirty="0" smtClean="0"/>
              <a:t>саморазвитию и самореализации.</a:t>
            </a:r>
            <a:endParaRPr lang="ru-RU" alt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47667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Центр сюжетно-ролевой игры.</a:t>
            </a:r>
            <a:endParaRPr lang="ru-RU" alt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2276872"/>
            <a:ext cx="59766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способствовать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возникновению игры;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умение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выбирать роль,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выполнять в игре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несколько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взаимосвязанных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действий;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коммуникативных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навыков в игре; развитие подражательности и творческих способностей.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Учить использовать в играх строительный материал.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Оборудование и материалы: кукольная мебель для комнаты и кухни;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гладильная доска; атрибуты для игры в «Дом», «Магазин»,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«Парикмахерскую», «Больницу»; куклы ; игрушечные дикие и домашние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животные; наборы кухонной и чайной посуды; набор овощей и фруктов;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машины крупные и средние; грузовые и легковые; телефон, ведёрки, утюг,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молоток и др. ; кукольные коляски; игрушки-забавы; одежда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ряжения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2276872"/>
            <a:ext cx="5976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Documents and Settings\Владелец\Рабочий стол\зимние игру\imag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3603">
            <a:off x="552796" y="447706"/>
            <a:ext cx="1669674" cy="2980928"/>
          </a:xfrm>
          <a:prstGeom prst="rect">
            <a:avLst/>
          </a:prstGeom>
          <a:noFill/>
        </p:spPr>
      </p:pic>
      <p:pic>
        <p:nvPicPr>
          <p:cNvPr id="16" name="Picture 3" descr="C:\Documents and Settings\Владелец\Рабочий стол\зимние игру\image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4043">
            <a:off x="5194171" y="327854"/>
            <a:ext cx="1924765" cy="3264652"/>
          </a:xfrm>
          <a:prstGeom prst="rect">
            <a:avLst/>
          </a:prstGeom>
          <a:noFill/>
        </p:spPr>
      </p:pic>
      <p:pic>
        <p:nvPicPr>
          <p:cNvPr id="17" name="Picture 4" descr="C:\Documents and Settings\Владелец\Рабочий стол\зимние игру\image (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47024">
            <a:off x="7266914" y="1066646"/>
            <a:ext cx="1506966" cy="2791682"/>
          </a:xfrm>
          <a:prstGeom prst="rect">
            <a:avLst/>
          </a:prstGeom>
          <a:noFill/>
        </p:spPr>
      </p:pic>
      <p:pic>
        <p:nvPicPr>
          <p:cNvPr id="18" name="Picture 5" descr="C:\Documents and Settings\Владелец\Рабочий стол\зимние игру\image (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14394">
            <a:off x="2966107" y="2619485"/>
            <a:ext cx="2216831" cy="3755071"/>
          </a:xfrm>
          <a:prstGeom prst="rect">
            <a:avLst/>
          </a:prstGeom>
          <a:noFill/>
        </p:spPr>
      </p:pic>
      <p:pic>
        <p:nvPicPr>
          <p:cNvPr id="19" name="Picture 12" descr="C:\Documents and Settings\Владелец\Рабочий стол\зимние игру\image (10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99756">
            <a:off x="5652120" y="4149080"/>
            <a:ext cx="295232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2276872"/>
            <a:ext cx="64807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физического развития  и сохранения здоровья ребенка: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условия для занятия физическими упражнениями в группе,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стимулировать желание детей заниматься двигательной деятельностью.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у детей осознанное отношение к своему здоровью. Укрепление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мышц нижних и верхних конечностей, профилактика плоскостопия 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профилактика простудных заболеваний; укрепление мышц спинного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позвоночника, предупреждение сколиоза.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Оборудование и материалы: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мячи; обручи; скакалки; кегли; мешочки с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грузом; ленты разных цветов; флажки; атрибуты для проведения подвижных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игр, утренней гимнастики.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2276872"/>
            <a:ext cx="6480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C:\Documents and Settings\Владелец\Рабочий стол\зимние игру\image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348880"/>
            <a:ext cx="2821331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2492896"/>
            <a:ext cx="6030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изобразительной деятельности 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интерес, внимание, любознательность, эмоциональный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отклик детей на отдельные эстетические свойства и качества предметов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окружающей действительности.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Оборудование и материалы: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наборы цветных карандашей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гуашь; цветные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восковые мелки и т. п. ; кисточки - тонкие и толстые; баночки для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промывания кисти от краски; бумага для рисования; трафареты по темам;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пластилин; стеки; салфетки из ткани.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" name="Picture 7" descr="C:\Documents and Settings\Владелец\Рабочий стол\зимние игру\image.jpg"/>
          <p:cNvPicPr>
            <a:picLocks noChangeAspect="1" noChangeArrowheads="1"/>
          </p:cNvPicPr>
          <p:nvPr/>
        </p:nvPicPr>
        <p:blipFill>
          <a:blip r:embed="rId4" cstate="print"/>
          <a:srcRect b="17209"/>
          <a:stretch>
            <a:fillRect/>
          </a:stretch>
        </p:blipFill>
        <p:spPr bwMode="auto">
          <a:xfrm>
            <a:off x="4067944" y="2060848"/>
            <a:ext cx="2533299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2492896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134076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музыкально-театрализованной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1700808"/>
            <a:ext cx="6606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Задачи: Развитие</a:t>
            </a:r>
          </a:p>
          <a:p>
            <a:r>
              <a:rPr lang="ru-RU" dirty="0" smtClean="0"/>
              <a:t>слухового восприятия</a:t>
            </a:r>
          </a:p>
          <a:p>
            <a:r>
              <a:rPr lang="ru-RU" dirty="0" smtClean="0"/>
              <a:t>и внимания;</a:t>
            </a:r>
          </a:p>
          <a:p>
            <a:r>
              <a:rPr lang="ru-RU" dirty="0" smtClean="0"/>
              <a:t>формирование</a:t>
            </a:r>
          </a:p>
          <a:p>
            <a:r>
              <a:rPr lang="ru-RU" dirty="0" smtClean="0"/>
              <a:t>исполнительских</a:t>
            </a:r>
          </a:p>
          <a:p>
            <a:r>
              <a:rPr lang="ru-RU" dirty="0" smtClean="0"/>
              <a:t>навыков; развитие</a:t>
            </a:r>
          </a:p>
          <a:p>
            <a:r>
              <a:rPr lang="ru-RU" dirty="0" smtClean="0"/>
              <a:t>творчества детей на</a:t>
            </a:r>
          </a:p>
          <a:p>
            <a:r>
              <a:rPr lang="ru-RU" dirty="0" smtClean="0"/>
              <a:t>основе литературных</a:t>
            </a:r>
          </a:p>
          <a:p>
            <a:r>
              <a:rPr lang="ru-RU" dirty="0" smtClean="0"/>
              <a:t>произведений.</a:t>
            </a:r>
          </a:p>
          <a:p>
            <a:r>
              <a:rPr lang="ru-RU" i="1" dirty="0" smtClean="0"/>
              <a:t>Оборудование и материалы: набор шумовых коробочек; звучащие игрушки,</a:t>
            </a:r>
          </a:p>
          <a:p>
            <a:r>
              <a:rPr lang="ru-RU" dirty="0" smtClean="0"/>
              <a:t>контрастные по тембру и характеру </a:t>
            </a:r>
            <a:r>
              <a:rPr lang="ru-RU" dirty="0" err="1" smtClean="0"/>
              <a:t>звукоизвлечения</a:t>
            </a:r>
            <a:r>
              <a:rPr lang="ru-RU" dirty="0" smtClean="0"/>
              <a:t> (колокольчики, бубен,</a:t>
            </a:r>
          </a:p>
          <a:p>
            <a:r>
              <a:rPr lang="ru-RU" dirty="0" smtClean="0"/>
              <a:t>дудочки, металлофон, барабан, погремушки и др.) ; музыкальные</a:t>
            </a:r>
          </a:p>
          <a:p>
            <a:r>
              <a:rPr lang="ru-RU" dirty="0" smtClean="0"/>
              <a:t>дидактические игры; театр настольный, небольшая ширма и наборы кукол.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2492896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Documents and Settings\Владелец\Рабочий стол\зимние игру\image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08920"/>
            <a:ext cx="489654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Владелец\Рабочий стол\пррс\img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74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772816"/>
            <a:ext cx="6624736" cy="4680520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4000" kern="0" dirty="0" smtClean="0">
                <a:solidFill>
                  <a:srgbClr val="FF0000"/>
                </a:solidFill>
                <a:latin typeface="Comic Sans MS" pitchFamily="66" charset="0"/>
                <a:cs typeface="Estrangelo Edessa" pitchFamily="66"/>
              </a:rPr>
              <a:t>Развивающая среда – система материальных объектов деятельности ребенка, функционально моделирующая содержание развития его духовного и физического облика</a:t>
            </a:r>
            <a:r>
              <a:rPr lang="ru-RU" sz="2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273630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2492896"/>
            <a:ext cx="60304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навыка слушания, умения обращаться с книгой;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и расширение представлений об окружающем.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Оборудование и материалы 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стеллаж для книг; книжки по программе,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любимые книжки детей; альбомы для рассматривания: «Профессии»,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«Времена года»; наборы сюжетных и предметных картинок ; игры по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познавательному и речевому развитию и т. д</a:t>
            </a:r>
            <a:r>
              <a:rPr lang="ru-RU" sz="2000" dirty="0" smtClean="0"/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141277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Центр развития речи: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2492896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141277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 descr="C:\Documents and Settings\Владелец\Рабочий стол\зимние игру\image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420888"/>
            <a:ext cx="309634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1916832"/>
            <a:ext cx="67504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конструктивной деятельности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представления об основных свойствах объемных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геометрических, в основном крупных, форм (устойчивость, неустойчивость,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прочность, шершавости –гладкости их поверхности, в приобретении умений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воссоздать знакомые предметы горизонтальной плоскости (дорожки,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лесенки, стульчики и т. д., развивать навыки сотворчества со взрослыми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самостоятельного творчества, развивать мелкую моторику пальцев, рук, 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приобретении умения строить мебель, горки, дома. Учить понимать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видоизменяемость, вариативность конструкции, возможность строительства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только по горизонтали, но и по вертикали. Уметь анализировать объект,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видеть основные части детали, составляющие сооружения, возможность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создания их из различных форм.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Оборудование и материалы : пластмассовые конструкторы с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разнообразными способами крепления деталей ; строительные наборы с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деталями разных форм и размеров; маленькие игрушечные персонажи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(котята, собачки и др.), машинки, для обыгрывания.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2348880"/>
            <a:ext cx="60841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природы и экспериментирования: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Экологическое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воспитание и образование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детей. Воспитывать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любовь и бережное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отношение к природе.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Оборудование и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комнатные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растения; подобраны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картинки по временам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года, муляжи овощей 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фруктов; лейки,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распылитель для цветов,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палочки для рыхления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земли.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должны узнавать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растения и называть основные части растения (стебель и листья).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" name="Picture 10" descr="C:\Documents and Settings\Владелец\Рабочий стол\зимние игру\imag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72816"/>
            <a:ext cx="432048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1700808"/>
            <a:ext cx="658822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Учебный центр: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мышления и пальчиковой моторики, освоение операций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вкладывания, наложения, соединения частей в целое; развитие зрительного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восприятия и внимания; формирование обследовательских навыков;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знакомство с геометрическими фигурами и формами предметов; обучение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группировки предметов по цвету, размеру, форме; выявление отношения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 предметов по количеству и числу (много, мало, один) ; развитие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способности использовать речь для определения смысла своих действий;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умения группировать предметы, последовательно составлять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картинки; обогащение активного словаря детей; формирование умения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описывать и называть предметы на картинках; ознакомление со светофором.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Взрослый организует действия с различными объектами: мокрым и сухим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песком, рассматривают различные состояния воды. др.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Оборудование и материалы: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игрушки, пирамидки (из 6-10 элементов, игры с элементами моделирования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замещения, лото, парные картинки и другие настольно-печатные игры.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Магнитная доска.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Счетные палочки.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Материалы по развитию речи и познавательной деятельности.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Серии из 4 картинок: времена года (природа и сезонная деятельность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людей) 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-Сюжетные картинки крупного формата (с различной тематикой, близкой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ребенку, - сказочной,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социобытовой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844824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" name="Picture 11" descr="C:\Documents and Settings\Владелец\Рабочий стол\зимние игру\image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8068">
            <a:off x="3167883" y="3071239"/>
            <a:ext cx="1800200" cy="2808312"/>
          </a:xfrm>
          <a:prstGeom prst="rect">
            <a:avLst/>
          </a:prstGeom>
          <a:noFill/>
        </p:spPr>
      </p:pic>
      <p:pic>
        <p:nvPicPr>
          <p:cNvPr id="15" name="Picture 13" descr="C:\Documents and Settings\Владелец\Рабочий стол\зимние игру\image (6).jpg"/>
          <p:cNvPicPr>
            <a:picLocks noChangeAspect="1" noChangeArrowheads="1"/>
          </p:cNvPicPr>
          <p:nvPr/>
        </p:nvPicPr>
        <p:blipFill>
          <a:blip r:embed="rId5" cstate="print"/>
          <a:srcRect l="25065" t="24147" b="29362"/>
          <a:stretch>
            <a:fillRect/>
          </a:stretch>
        </p:blipFill>
        <p:spPr bwMode="auto">
          <a:xfrm rot="340028">
            <a:off x="6058371" y="3090407"/>
            <a:ext cx="2016224" cy="2494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Прямоугольник 133"/>
          <p:cNvSpPr/>
          <p:nvPr/>
        </p:nvSpPr>
        <p:spPr>
          <a:xfrm>
            <a:off x="5076056" y="1412776"/>
            <a:ext cx="690846" cy="432048"/>
          </a:xfrm>
          <a:prstGeom prst="rect">
            <a:avLst/>
          </a:prstGeom>
          <a:solidFill>
            <a:srgbClr val="CDF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4357686" y="1428736"/>
            <a:ext cx="714380" cy="428628"/>
          </a:xfrm>
          <a:prstGeom prst="rect">
            <a:avLst/>
          </a:prstGeom>
          <a:solidFill>
            <a:srgbClr val="CDF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214678" y="1428736"/>
            <a:ext cx="1143008" cy="428628"/>
          </a:xfrm>
          <a:prstGeom prst="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</a:t>
            </a:r>
            <a:endParaRPr lang="ru-RU" dirty="0"/>
          </a:p>
        </p:txBody>
      </p:sp>
      <p:sp>
        <p:nvSpPr>
          <p:cNvPr id="132" name="Прямоугольник 131"/>
          <p:cNvSpPr/>
          <p:nvPr/>
        </p:nvSpPr>
        <p:spPr>
          <a:xfrm rot="5400000">
            <a:off x="6091165" y="4963405"/>
            <a:ext cx="2275022" cy="560824"/>
          </a:xfrm>
          <a:prstGeom prst="rect">
            <a:avLst/>
          </a:prstGeom>
          <a:solidFill>
            <a:srgbClr val="CDF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 rot="5400000">
            <a:off x="7145995" y="4931877"/>
            <a:ext cx="21602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Приемная комната(раздевалка)</a:t>
            </a:r>
            <a:endParaRPr lang="ru-RU" sz="1400" dirty="0" smtClean="0"/>
          </a:p>
          <a:p>
            <a:pPr eaLnBrk="0" hangingPunct="0"/>
            <a:endParaRPr lang="ru-RU" sz="1400" dirty="0"/>
          </a:p>
        </p:txBody>
      </p:sp>
      <p:sp>
        <p:nvSpPr>
          <p:cNvPr id="3" name="Rectangle 159"/>
          <p:cNvSpPr>
            <a:spLocks noChangeArrowheads="1"/>
          </p:cNvSpPr>
          <p:nvPr/>
        </p:nvSpPr>
        <p:spPr bwMode="auto">
          <a:xfrm>
            <a:off x="8532440" y="5013176"/>
            <a:ext cx="432048" cy="1733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Rectangle 159"/>
          <p:cNvSpPr>
            <a:spLocks noChangeArrowheads="1"/>
          </p:cNvSpPr>
          <p:nvPr/>
        </p:nvSpPr>
        <p:spPr bwMode="auto">
          <a:xfrm flipH="1" flipV="1">
            <a:off x="8532440" y="4869160"/>
            <a:ext cx="432048" cy="1440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Rectangle 159"/>
          <p:cNvSpPr>
            <a:spLocks noChangeArrowheads="1"/>
          </p:cNvSpPr>
          <p:nvPr/>
        </p:nvSpPr>
        <p:spPr bwMode="auto">
          <a:xfrm flipH="1">
            <a:off x="8532440" y="4725144"/>
            <a:ext cx="432048" cy="1440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50"/>
          <p:cNvSpPr>
            <a:spLocks noChangeArrowheads="1"/>
          </p:cNvSpPr>
          <p:nvPr/>
        </p:nvSpPr>
        <p:spPr bwMode="auto">
          <a:xfrm rot="10800000" flipH="1" flipV="1">
            <a:off x="8532441" y="4509120"/>
            <a:ext cx="432048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Rectangle 150"/>
          <p:cNvSpPr>
            <a:spLocks noChangeArrowheads="1"/>
          </p:cNvSpPr>
          <p:nvPr/>
        </p:nvSpPr>
        <p:spPr bwMode="auto">
          <a:xfrm rot="10800000" flipH="1" flipV="1">
            <a:off x="8532440" y="4293096"/>
            <a:ext cx="432048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Rectangle 150"/>
          <p:cNvSpPr>
            <a:spLocks noChangeArrowheads="1"/>
          </p:cNvSpPr>
          <p:nvPr/>
        </p:nvSpPr>
        <p:spPr bwMode="auto">
          <a:xfrm rot="10800000" flipH="1" flipV="1">
            <a:off x="8532440" y="4077072"/>
            <a:ext cx="432048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Rectangle 150"/>
          <p:cNvSpPr>
            <a:spLocks noChangeArrowheads="1"/>
          </p:cNvSpPr>
          <p:nvPr/>
        </p:nvSpPr>
        <p:spPr bwMode="auto">
          <a:xfrm rot="10800000" flipH="1" flipV="1">
            <a:off x="8532440" y="3861048"/>
            <a:ext cx="432048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Rectangle 150"/>
          <p:cNvSpPr>
            <a:spLocks noChangeArrowheads="1"/>
          </p:cNvSpPr>
          <p:nvPr/>
        </p:nvSpPr>
        <p:spPr bwMode="auto">
          <a:xfrm rot="10800000" flipH="1" flipV="1">
            <a:off x="8532440" y="3645024"/>
            <a:ext cx="432048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Rectangle 150"/>
          <p:cNvSpPr>
            <a:spLocks noChangeArrowheads="1"/>
          </p:cNvSpPr>
          <p:nvPr/>
        </p:nvSpPr>
        <p:spPr bwMode="auto">
          <a:xfrm rot="10800000" flipH="1" flipV="1">
            <a:off x="8532440" y="5157192"/>
            <a:ext cx="432048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Rectangle 150"/>
          <p:cNvSpPr>
            <a:spLocks noChangeArrowheads="1"/>
          </p:cNvSpPr>
          <p:nvPr/>
        </p:nvSpPr>
        <p:spPr bwMode="auto">
          <a:xfrm rot="10800000" flipH="1" flipV="1">
            <a:off x="8316416" y="3284984"/>
            <a:ext cx="216024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Rectangle 150"/>
          <p:cNvSpPr>
            <a:spLocks noChangeArrowheads="1"/>
          </p:cNvSpPr>
          <p:nvPr/>
        </p:nvSpPr>
        <p:spPr bwMode="auto">
          <a:xfrm rot="10800000" flipH="1" flipV="1">
            <a:off x="8100392" y="3284984"/>
            <a:ext cx="216024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Rectangle 150"/>
          <p:cNvSpPr>
            <a:spLocks noChangeArrowheads="1"/>
          </p:cNvSpPr>
          <p:nvPr/>
        </p:nvSpPr>
        <p:spPr bwMode="auto">
          <a:xfrm rot="10800000" flipH="1" flipV="1">
            <a:off x="7884368" y="3284984"/>
            <a:ext cx="216024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Rectangle 150"/>
          <p:cNvSpPr>
            <a:spLocks noChangeArrowheads="1"/>
          </p:cNvSpPr>
          <p:nvPr/>
        </p:nvSpPr>
        <p:spPr bwMode="auto">
          <a:xfrm rot="10800000" flipH="1" flipV="1">
            <a:off x="7668344" y="3284984"/>
            <a:ext cx="216024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Rectangle 150"/>
          <p:cNvSpPr>
            <a:spLocks noChangeArrowheads="1"/>
          </p:cNvSpPr>
          <p:nvPr/>
        </p:nvSpPr>
        <p:spPr bwMode="auto">
          <a:xfrm rot="10800000" flipH="1" flipV="1">
            <a:off x="7668344" y="3789040"/>
            <a:ext cx="288032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339752" y="4365104"/>
            <a:ext cx="4680520" cy="1989584"/>
          </a:xfrm>
          <a:prstGeom prst="rect">
            <a:avLst/>
          </a:prstGeom>
          <a:solidFill>
            <a:srgbClr val="CDF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</a:t>
            </a:r>
            <a:endParaRPr lang="ru-RU" dirty="0"/>
          </a:p>
        </p:txBody>
      </p:sp>
      <p:sp>
        <p:nvSpPr>
          <p:cNvPr id="40" name="AutoShape 84"/>
          <p:cNvSpPr>
            <a:spLocks noChangeArrowheads="1"/>
          </p:cNvSpPr>
          <p:nvPr/>
        </p:nvSpPr>
        <p:spPr bwMode="auto">
          <a:xfrm rot="10800000">
            <a:off x="4427984" y="4437112"/>
            <a:ext cx="617984" cy="2160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AutoShape 84"/>
          <p:cNvSpPr>
            <a:spLocks noChangeArrowheads="1"/>
          </p:cNvSpPr>
          <p:nvPr/>
        </p:nvSpPr>
        <p:spPr bwMode="auto">
          <a:xfrm>
            <a:off x="4427984" y="4653136"/>
            <a:ext cx="617984" cy="21602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AutoShape 84"/>
          <p:cNvSpPr>
            <a:spLocks noChangeArrowheads="1"/>
          </p:cNvSpPr>
          <p:nvPr/>
        </p:nvSpPr>
        <p:spPr bwMode="auto">
          <a:xfrm rot="10800000">
            <a:off x="5652120" y="4365104"/>
            <a:ext cx="617984" cy="2160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AutoShape 84"/>
          <p:cNvSpPr>
            <a:spLocks noChangeArrowheads="1"/>
          </p:cNvSpPr>
          <p:nvPr/>
        </p:nvSpPr>
        <p:spPr bwMode="auto">
          <a:xfrm>
            <a:off x="5652120" y="4581128"/>
            <a:ext cx="617984" cy="2160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AutoShape 84"/>
          <p:cNvSpPr>
            <a:spLocks noChangeArrowheads="1"/>
          </p:cNvSpPr>
          <p:nvPr/>
        </p:nvSpPr>
        <p:spPr bwMode="auto">
          <a:xfrm rot="10800000">
            <a:off x="4427984" y="5157192"/>
            <a:ext cx="617984" cy="2160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" name="AutoShape 84"/>
          <p:cNvSpPr>
            <a:spLocks noChangeArrowheads="1"/>
          </p:cNvSpPr>
          <p:nvPr/>
        </p:nvSpPr>
        <p:spPr bwMode="auto">
          <a:xfrm rot="10800000">
            <a:off x="5724128" y="5229200"/>
            <a:ext cx="617984" cy="2160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AutoShape 84"/>
          <p:cNvSpPr>
            <a:spLocks noChangeArrowheads="1"/>
          </p:cNvSpPr>
          <p:nvPr/>
        </p:nvSpPr>
        <p:spPr bwMode="auto">
          <a:xfrm>
            <a:off x="4427984" y="5373216"/>
            <a:ext cx="617984" cy="2160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" name="AutoShape 84"/>
          <p:cNvSpPr>
            <a:spLocks noChangeArrowheads="1"/>
          </p:cNvSpPr>
          <p:nvPr/>
        </p:nvSpPr>
        <p:spPr bwMode="auto">
          <a:xfrm>
            <a:off x="5724128" y="5445224"/>
            <a:ext cx="617984" cy="2160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" name="AutoShape 84"/>
          <p:cNvSpPr>
            <a:spLocks noChangeArrowheads="1"/>
          </p:cNvSpPr>
          <p:nvPr/>
        </p:nvSpPr>
        <p:spPr bwMode="auto">
          <a:xfrm rot="10800000">
            <a:off x="5004048" y="6021288"/>
            <a:ext cx="617984" cy="22440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" name="AutoShape 84"/>
          <p:cNvSpPr>
            <a:spLocks noChangeArrowheads="1"/>
          </p:cNvSpPr>
          <p:nvPr/>
        </p:nvSpPr>
        <p:spPr bwMode="auto">
          <a:xfrm rot="10800000">
            <a:off x="6228184" y="6093296"/>
            <a:ext cx="617984" cy="2160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 rot="16200000">
            <a:off x="4907868" y="4173252"/>
            <a:ext cx="432048" cy="3984104"/>
          </a:xfrm>
          <a:prstGeom prst="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</a:t>
            </a:r>
            <a:endParaRPr lang="ru-RU" dirty="0"/>
          </a:p>
        </p:txBody>
      </p:sp>
      <p:sp>
        <p:nvSpPr>
          <p:cNvPr id="51" name="AutoShape 84"/>
          <p:cNvSpPr>
            <a:spLocks noChangeArrowheads="1"/>
          </p:cNvSpPr>
          <p:nvPr/>
        </p:nvSpPr>
        <p:spPr bwMode="auto">
          <a:xfrm rot="10800000">
            <a:off x="6156176" y="6093296"/>
            <a:ext cx="617984" cy="2160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" name="AutoShape 84"/>
          <p:cNvSpPr>
            <a:spLocks noChangeArrowheads="1"/>
          </p:cNvSpPr>
          <p:nvPr/>
        </p:nvSpPr>
        <p:spPr bwMode="auto">
          <a:xfrm rot="10800000">
            <a:off x="5508104" y="6093296"/>
            <a:ext cx="617984" cy="2160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" name="AutoShape 84"/>
          <p:cNvSpPr>
            <a:spLocks noChangeArrowheads="1"/>
          </p:cNvSpPr>
          <p:nvPr/>
        </p:nvSpPr>
        <p:spPr bwMode="auto">
          <a:xfrm rot="10800000">
            <a:off x="4860032" y="6093296"/>
            <a:ext cx="617984" cy="20764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Rectangle 67"/>
          <p:cNvSpPr>
            <a:spLocks noChangeArrowheads="1"/>
          </p:cNvSpPr>
          <p:nvPr/>
        </p:nvSpPr>
        <p:spPr bwMode="auto">
          <a:xfrm flipH="1">
            <a:off x="2915816" y="5805264"/>
            <a:ext cx="200980" cy="4170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" name="AutoShape 84"/>
          <p:cNvSpPr>
            <a:spLocks noChangeArrowheads="1"/>
          </p:cNvSpPr>
          <p:nvPr/>
        </p:nvSpPr>
        <p:spPr bwMode="auto">
          <a:xfrm rot="16200000">
            <a:off x="2214111" y="5282833"/>
            <a:ext cx="617984" cy="22268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" name="Oval 72"/>
          <p:cNvSpPr>
            <a:spLocks noChangeArrowheads="1"/>
          </p:cNvSpPr>
          <p:nvPr/>
        </p:nvSpPr>
        <p:spPr bwMode="auto">
          <a:xfrm>
            <a:off x="5004048" y="4653136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" name="Oval 72"/>
          <p:cNvSpPr>
            <a:spLocks noChangeArrowheads="1"/>
          </p:cNvSpPr>
          <p:nvPr/>
        </p:nvSpPr>
        <p:spPr bwMode="auto">
          <a:xfrm>
            <a:off x="4283968" y="4437112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" name="Oval 72"/>
          <p:cNvSpPr>
            <a:spLocks noChangeArrowheads="1"/>
          </p:cNvSpPr>
          <p:nvPr/>
        </p:nvSpPr>
        <p:spPr bwMode="auto">
          <a:xfrm>
            <a:off x="4355976" y="4725144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" name="Oval 72"/>
          <p:cNvSpPr>
            <a:spLocks noChangeArrowheads="1"/>
          </p:cNvSpPr>
          <p:nvPr/>
        </p:nvSpPr>
        <p:spPr bwMode="auto">
          <a:xfrm>
            <a:off x="5940152" y="4797152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" name="Oval 72"/>
          <p:cNvSpPr>
            <a:spLocks noChangeArrowheads="1"/>
          </p:cNvSpPr>
          <p:nvPr/>
        </p:nvSpPr>
        <p:spPr bwMode="auto">
          <a:xfrm>
            <a:off x="6228184" y="4725144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" name="Oval 72"/>
          <p:cNvSpPr>
            <a:spLocks noChangeArrowheads="1"/>
          </p:cNvSpPr>
          <p:nvPr/>
        </p:nvSpPr>
        <p:spPr bwMode="auto">
          <a:xfrm>
            <a:off x="5580112" y="4653136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" name="Oval 72"/>
          <p:cNvSpPr>
            <a:spLocks noChangeArrowheads="1"/>
          </p:cNvSpPr>
          <p:nvPr/>
        </p:nvSpPr>
        <p:spPr bwMode="auto">
          <a:xfrm>
            <a:off x="6228184" y="4365104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" name="Oval 72"/>
          <p:cNvSpPr>
            <a:spLocks noChangeArrowheads="1"/>
          </p:cNvSpPr>
          <p:nvPr/>
        </p:nvSpPr>
        <p:spPr bwMode="auto">
          <a:xfrm>
            <a:off x="5580112" y="4365104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Oval 72"/>
          <p:cNvSpPr>
            <a:spLocks noChangeArrowheads="1"/>
          </p:cNvSpPr>
          <p:nvPr/>
        </p:nvSpPr>
        <p:spPr bwMode="auto">
          <a:xfrm>
            <a:off x="6300192" y="5229200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" name="Oval 72"/>
          <p:cNvSpPr>
            <a:spLocks noChangeArrowheads="1"/>
          </p:cNvSpPr>
          <p:nvPr/>
        </p:nvSpPr>
        <p:spPr bwMode="auto">
          <a:xfrm>
            <a:off x="5652120" y="5229200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" name="Oval 72"/>
          <p:cNvSpPr>
            <a:spLocks noChangeArrowheads="1"/>
          </p:cNvSpPr>
          <p:nvPr/>
        </p:nvSpPr>
        <p:spPr bwMode="auto">
          <a:xfrm>
            <a:off x="4355976" y="5085184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" name="Oval 72"/>
          <p:cNvSpPr>
            <a:spLocks noChangeArrowheads="1"/>
          </p:cNvSpPr>
          <p:nvPr/>
        </p:nvSpPr>
        <p:spPr bwMode="auto">
          <a:xfrm>
            <a:off x="6012160" y="5013176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" name="Oval 72"/>
          <p:cNvSpPr>
            <a:spLocks noChangeArrowheads="1"/>
          </p:cNvSpPr>
          <p:nvPr/>
        </p:nvSpPr>
        <p:spPr bwMode="auto">
          <a:xfrm>
            <a:off x="6300192" y="5517232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5652120" y="5517232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" name="Oval 72"/>
          <p:cNvSpPr>
            <a:spLocks noChangeArrowheads="1"/>
          </p:cNvSpPr>
          <p:nvPr/>
        </p:nvSpPr>
        <p:spPr bwMode="auto">
          <a:xfrm>
            <a:off x="4644008" y="5589240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" name="Oval 72"/>
          <p:cNvSpPr>
            <a:spLocks noChangeArrowheads="1"/>
          </p:cNvSpPr>
          <p:nvPr/>
        </p:nvSpPr>
        <p:spPr bwMode="auto">
          <a:xfrm>
            <a:off x="5004048" y="5085184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4427984" y="5517232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" name="Oval 72"/>
          <p:cNvSpPr>
            <a:spLocks noChangeArrowheads="1"/>
          </p:cNvSpPr>
          <p:nvPr/>
        </p:nvSpPr>
        <p:spPr bwMode="auto">
          <a:xfrm>
            <a:off x="5076056" y="5445224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 rot="5400000">
            <a:off x="6443626" y="5013757"/>
            <a:ext cx="17281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Центр природы и экспериментирования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67"/>
          <p:cNvSpPr>
            <a:spLocks noChangeArrowheads="1"/>
          </p:cNvSpPr>
          <p:nvPr/>
        </p:nvSpPr>
        <p:spPr bwMode="auto">
          <a:xfrm flipH="1">
            <a:off x="7452320" y="4509120"/>
            <a:ext cx="72008" cy="17281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2500298" y="1857364"/>
            <a:ext cx="5024030" cy="250774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227"/>
          <p:cNvSpPr>
            <a:spLocks noChangeArrowheads="1"/>
          </p:cNvSpPr>
          <p:nvPr/>
        </p:nvSpPr>
        <p:spPr bwMode="auto">
          <a:xfrm rot="19177912">
            <a:off x="3416440" y="2992887"/>
            <a:ext cx="2599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Центр сюжетно-ролевых игр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7020272" y="1484784"/>
            <a:ext cx="576064" cy="187220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 rot="5400000">
            <a:off x="6405963" y="2084801"/>
            <a:ext cx="1800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Центр физического развития  и сохранения здоровья ребенка</a:t>
            </a:r>
            <a:endParaRPr lang="ru-RU" sz="11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5076056" y="1844824"/>
            <a:ext cx="10081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Центр конструктивной деятельности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67"/>
          <p:cNvSpPr>
            <a:spLocks noChangeArrowheads="1"/>
          </p:cNvSpPr>
          <p:nvPr/>
        </p:nvSpPr>
        <p:spPr bwMode="auto">
          <a:xfrm flipH="1">
            <a:off x="3995936" y="1484784"/>
            <a:ext cx="576064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6" name="Rectangle 67"/>
          <p:cNvSpPr>
            <a:spLocks noChangeArrowheads="1"/>
          </p:cNvSpPr>
          <p:nvPr/>
        </p:nvSpPr>
        <p:spPr bwMode="auto">
          <a:xfrm flipH="1">
            <a:off x="4572000" y="1484784"/>
            <a:ext cx="576064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" name="Rectangle 67"/>
          <p:cNvSpPr>
            <a:spLocks noChangeArrowheads="1"/>
          </p:cNvSpPr>
          <p:nvPr/>
        </p:nvSpPr>
        <p:spPr bwMode="auto">
          <a:xfrm flipH="1">
            <a:off x="5148064" y="1484784"/>
            <a:ext cx="576064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" name="Rectangle 67"/>
          <p:cNvSpPr>
            <a:spLocks noChangeArrowheads="1"/>
          </p:cNvSpPr>
          <p:nvPr/>
        </p:nvSpPr>
        <p:spPr bwMode="auto">
          <a:xfrm flipH="1">
            <a:off x="3419872" y="1484784"/>
            <a:ext cx="576064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3779912" y="1785926"/>
            <a:ext cx="720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Центр музыкально-театрализованной деятельности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106"/>
          <p:cNvSpPr>
            <a:spLocks noChangeArrowheads="1"/>
          </p:cNvSpPr>
          <p:nvPr/>
        </p:nvSpPr>
        <p:spPr bwMode="auto">
          <a:xfrm>
            <a:off x="7308304" y="3356992"/>
            <a:ext cx="3048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" name="Rectangle 106"/>
          <p:cNvSpPr>
            <a:spLocks noChangeArrowheads="1"/>
          </p:cNvSpPr>
          <p:nvPr/>
        </p:nvSpPr>
        <p:spPr bwMode="auto">
          <a:xfrm>
            <a:off x="2411760" y="2852936"/>
            <a:ext cx="3048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" name="Rectangle 106"/>
          <p:cNvSpPr>
            <a:spLocks noChangeArrowheads="1"/>
          </p:cNvSpPr>
          <p:nvPr/>
        </p:nvSpPr>
        <p:spPr bwMode="auto">
          <a:xfrm>
            <a:off x="5724128" y="1484784"/>
            <a:ext cx="144016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" name="Rectangle 67"/>
          <p:cNvSpPr>
            <a:spLocks noChangeArrowheads="1"/>
          </p:cNvSpPr>
          <p:nvPr/>
        </p:nvSpPr>
        <p:spPr bwMode="auto">
          <a:xfrm flipH="1">
            <a:off x="5868144" y="1484784"/>
            <a:ext cx="144016" cy="1440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7596336" y="0"/>
            <a:ext cx="0" cy="148478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5724128" y="0"/>
            <a:ext cx="0" cy="1412776"/>
          </a:xfrm>
          <a:prstGeom prst="line">
            <a:avLst/>
          </a:prstGeom>
          <a:ln w="317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6444208" y="188640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Туалетная</a:t>
            </a:r>
            <a:endParaRPr lang="ru-RU" sz="1200" dirty="0" smtClean="0"/>
          </a:p>
          <a:p>
            <a:pPr eaLnBrk="0" hangingPunct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комната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67"/>
          <p:cNvSpPr>
            <a:spLocks noChangeArrowheads="1"/>
          </p:cNvSpPr>
          <p:nvPr/>
        </p:nvSpPr>
        <p:spPr bwMode="auto">
          <a:xfrm flipH="1">
            <a:off x="7380312" y="1052736"/>
            <a:ext cx="200980" cy="4170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08" name="Прямая соединительная линия 107"/>
          <p:cNvCxnSpPr>
            <a:stCxn id="105" idx="1"/>
          </p:cNvCxnSpPr>
          <p:nvPr/>
        </p:nvCxnSpPr>
        <p:spPr>
          <a:xfrm>
            <a:off x="6444208" y="419473"/>
            <a:ext cx="0" cy="99330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105" idx="1"/>
          </p:cNvCxnSpPr>
          <p:nvPr/>
        </p:nvCxnSpPr>
        <p:spPr>
          <a:xfrm flipH="1" flipV="1">
            <a:off x="5724128" y="404664"/>
            <a:ext cx="720080" cy="1480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41"/>
          <p:cNvSpPr>
            <a:spLocks noChangeArrowheads="1"/>
          </p:cNvSpPr>
          <p:nvPr/>
        </p:nvSpPr>
        <p:spPr bwMode="auto">
          <a:xfrm>
            <a:off x="6516216" y="1268760"/>
            <a:ext cx="1651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" name="Oval 41"/>
          <p:cNvSpPr>
            <a:spLocks noChangeArrowheads="1"/>
          </p:cNvSpPr>
          <p:nvPr/>
        </p:nvSpPr>
        <p:spPr bwMode="auto">
          <a:xfrm>
            <a:off x="6516216" y="1052736"/>
            <a:ext cx="1651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" name="Oval 41"/>
          <p:cNvSpPr>
            <a:spLocks noChangeArrowheads="1"/>
          </p:cNvSpPr>
          <p:nvPr/>
        </p:nvSpPr>
        <p:spPr bwMode="auto">
          <a:xfrm>
            <a:off x="6516216" y="836712"/>
            <a:ext cx="1651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5" name="Oval 41"/>
          <p:cNvSpPr>
            <a:spLocks noChangeArrowheads="1"/>
          </p:cNvSpPr>
          <p:nvPr/>
        </p:nvSpPr>
        <p:spPr bwMode="auto">
          <a:xfrm>
            <a:off x="6516216" y="620688"/>
            <a:ext cx="1651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6" name="Oval 41"/>
          <p:cNvSpPr>
            <a:spLocks noChangeArrowheads="1"/>
          </p:cNvSpPr>
          <p:nvPr/>
        </p:nvSpPr>
        <p:spPr bwMode="auto">
          <a:xfrm>
            <a:off x="5724128" y="620688"/>
            <a:ext cx="288032" cy="1440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7" name="Oval 41"/>
          <p:cNvSpPr>
            <a:spLocks noChangeArrowheads="1"/>
          </p:cNvSpPr>
          <p:nvPr/>
        </p:nvSpPr>
        <p:spPr bwMode="auto">
          <a:xfrm>
            <a:off x="5724128" y="980728"/>
            <a:ext cx="288032" cy="1440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8" name="Oval 41"/>
          <p:cNvSpPr>
            <a:spLocks noChangeArrowheads="1"/>
          </p:cNvSpPr>
          <p:nvPr/>
        </p:nvSpPr>
        <p:spPr bwMode="auto">
          <a:xfrm>
            <a:off x="5724128" y="1268760"/>
            <a:ext cx="288032" cy="1440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Rectangle 106"/>
          <p:cNvSpPr>
            <a:spLocks noChangeArrowheads="1"/>
          </p:cNvSpPr>
          <p:nvPr/>
        </p:nvSpPr>
        <p:spPr bwMode="auto">
          <a:xfrm>
            <a:off x="6156176" y="1196752"/>
            <a:ext cx="304800" cy="2579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" name="Rectangle 106"/>
          <p:cNvSpPr>
            <a:spLocks noChangeArrowheads="1"/>
          </p:cNvSpPr>
          <p:nvPr/>
        </p:nvSpPr>
        <p:spPr bwMode="auto">
          <a:xfrm>
            <a:off x="6012160" y="0"/>
            <a:ext cx="1512168" cy="1166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3347864" y="548680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спальная  комната</a:t>
            </a:r>
            <a:endParaRPr lang="ru-RU" sz="1400" dirty="0"/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>
            <a:off x="2411760" y="0"/>
            <a:ext cx="0" cy="14127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5004048" y="0"/>
            <a:ext cx="288032" cy="1886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V="1">
            <a:off x="2411760" y="1268760"/>
            <a:ext cx="288032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V="1">
            <a:off x="6876256" y="1196752"/>
            <a:ext cx="288032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flipH="1" flipV="1">
            <a:off x="7236296" y="4149080"/>
            <a:ext cx="216024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H="1" flipV="1">
            <a:off x="8676456" y="5733256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06"/>
          <p:cNvSpPr>
            <a:spLocks noChangeArrowheads="1"/>
          </p:cNvSpPr>
          <p:nvPr/>
        </p:nvSpPr>
        <p:spPr bwMode="auto">
          <a:xfrm>
            <a:off x="3203848" y="0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0" name="Rectangle 106"/>
          <p:cNvSpPr>
            <a:spLocks noChangeArrowheads="1"/>
          </p:cNvSpPr>
          <p:nvPr/>
        </p:nvSpPr>
        <p:spPr bwMode="auto">
          <a:xfrm>
            <a:off x="3347864" y="0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" name="Rectangle 106"/>
          <p:cNvSpPr>
            <a:spLocks noChangeArrowheads="1"/>
          </p:cNvSpPr>
          <p:nvPr/>
        </p:nvSpPr>
        <p:spPr bwMode="auto">
          <a:xfrm>
            <a:off x="5580112" y="692696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2" name="Rectangle 106"/>
          <p:cNvSpPr>
            <a:spLocks noChangeArrowheads="1"/>
          </p:cNvSpPr>
          <p:nvPr/>
        </p:nvSpPr>
        <p:spPr bwMode="auto">
          <a:xfrm>
            <a:off x="5580112" y="332656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" name="Rectangle 106"/>
          <p:cNvSpPr>
            <a:spLocks noChangeArrowheads="1"/>
          </p:cNvSpPr>
          <p:nvPr/>
        </p:nvSpPr>
        <p:spPr bwMode="auto">
          <a:xfrm>
            <a:off x="5580112" y="0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" name="Rectangle 106"/>
          <p:cNvSpPr>
            <a:spLocks noChangeArrowheads="1"/>
          </p:cNvSpPr>
          <p:nvPr/>
        </p:nvSpPr>
        <p:spPr bwMode="auto">
          <a:xfrm>
            <a:off x="4427984" y="0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5" name="Rectangle 106"/>
          <p:cNvSpPr>
            <a:spLocks noChangeArrowheads="1"/>
          </p:cNvSpPr>
          <p:nvPr/>
        </p:nvSpPr>
        <p:spPr bwMode="auto">
          <a:xfrm>
            <a:off x="4283968" y="0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6" name="Rectangle 106"/>
          <p:cNvSpPr>
            <a:spLocks noChangeArrowheads="1"/>
          </p:cNvSpPr>
          <p:nvPr/>
        </p:nvSpPr>
        <p:spPr bwMode="auto">
          <a:xfrm>
            <a:off x="3203848" y="332656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7" name="Rectangle 106"/>
          <p:cNvSpPr>
            <a:spLocks noChangeArrowheads="1"/>
          </p:cNvSpPr>
          <p:nvPr/>
        </p:nvSpPr>
        <p:spPr bwMode="auto">
          <a:xfrm>
            <a:off x="3347864" y="332656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8" name="Rectangle 106"/>
          <p:cNvSpPr>
            <a:spLocks noChangeArrowheads="1"/>
          </p:cNvSpPr>
          <p:nvPr/>
        </p:nvSpPr>
        <p:spPr bwMode="auto">
          <a:xfrm>
            <a:off x="4283968" y="332656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9" name="Rectangle 106"/>
          <p:cNvSpPr>
            <a:spLocks noChangeArrowheads="1"/>
          </p:cNvSpPr>
          <p:nvPr/>
        </p:nvSpPr>
        <p:spPr bwMode="auto">
          <a:xfrm>
            <a:off x="4427984" y="332656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" name="Rectangle 106"/>
          <p:cNvSpPr>
            <a:spLocks noChangeArrowheads="1"/>
          </p:cNvSpPr>
          <p:nvPr/>
        </p:nvSpPr>
        <p:spPr bwMode="auto">
          <a:xfrm>
            <a:off x="5508104" y="1124744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1" name="Rectangle 106"/>
          <p:cNvSpPr>
            <a:spLocks noChangeArrowheads="1"/>
          </p:cNvSpPr>
          <p:nvPr/>
        </p:nvSpPr>
        <p:spPr bwMode="auto">
          <a:xfrm>
            <a:off x="5220072" y="1124744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2" name="Rectangle 106"/>
          <p:cNvSpPr>
            <a:spLocks noChangeArrowheads="1"/>
          </p:cNvSpPr>
          <p:nvPr/>
        </p:nvSpPr>
        <p:spPr bwMode="auto">
          <a:xfrm>
            <a:off x="4860032" y="1124744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" name="Rectangle 106"/>
          <p:cNvSpPr>
            <a:spLocks noChangeArrowheads="1"/>
          </p:cNvSpPr>
          <p:nvPr/>
        </p:nvSpPr>
        <p:spPr bwMode="auto">
          <a:xfrm>
            <a:off x="4427984" y="1124744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" name="Rectangle 106"/>
          <p:cNvSpPr>
            <a:spLocks noChangeArrowheads="1"/>
          </p:cNvSpPr>
          <p:nvPr/>
        </p:nvSpPr>
        <p:spPr bwMode="auto">
          <a:xfrm>
            <a:off x="2411760" y="0"/>
            <a:ext cx="304800" cy="620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" name="Rectangle 67"/>
          <p:cNvSpPr>
            <a:spLocks noChangeArrowheads="1"/>
          </p:cNvSpPr>
          <p:nvPr/>
        </p:nvSpPr>
        <p:spPr bwMode="auto">
          <a:xfrm flipH="1">
            <a:off x="3563888" y="1124744"/>
            <a:ext cx="576064" cy="216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" name="Rectangle 106"/>
          <p:cNvSpPr>
            <a:spLocks noChangeArrowheads="1"/>
          </p:cNvSpPr>
          <p:nvPr/>
        </p:nvSpPr>
        <p:spPr bwMode="auto">
          <a:xfrm>
            <a:off x="3203848" y="620688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7" name="Rectangle 106"/>
          <p:cNvSpPr>
            <a:spLocks noChangeArrowheads="1"/>
          </p:cNvSpPr>
          <p:nvPr/>
        </p:nvSpPr>
        <p:spPr bwMode="auto">
          <a:xfrm>
            <a:off x="4427984" y="620688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8" name="Rectangle 106"/>
          <p:cNvSpPr>
            <a:spLocks noChangeArrowheads="1"/>
          </p:cNvSpPr>
          <p:nvPr/>
        </p:nvSpPr>
        <p:spPr bwMode="auto">
          <a:xfrm>
            <a:off x="4283968" y="620688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9" name="Rectangle 106"/>
          <p:cNvSpPr>
            <a:spLocks noChangeArrowheads="1"/>
          </p:cNvSpPr>
          <p:nvPr/>
        </p:nvSpPr>
        <p:spPr bwMode="auto">
          <a:xfrm>
            <a:off x="3347864" y="620688"/>
            <a:ext cx="144016" cy="3154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63" name="Прямая соединительная линия 162"/>
          <p:cNvCxnSpPr/>
          <p:nvPr/>
        </p:nvCxnSpPr>
        <p:spPr>
          <a:xfrm>
            <a:off x="7596336" y="3140968"/>
            <a:ext cx="1547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>
            <a:off x="7524328" y="6309320"/>
            <a:ext cx="1619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Прямоугольник 165"/>
          <p:cNvSpPr/>
          <p:nvPr/>
        </p:nvSpPr>
        <p:spPr>
          <a:xfrm>
            <a:off x="4427984" y="1785926"/>
            <a:ext cx="648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Центр математического и сенсорного развития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3635896" y="5877272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Центр изобразительной деятельности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Rectangle 67"/>
          <p:cNvSpPr>
            <a:spLocks noChangeArrowheads="1"/>
          </p:cNvSpPr>
          <p:nvPr/>
        </p:nvSpPr>
        <p:spPr bwMode="auto">
          <a:xfrm flipH="1">
            <a:off x="2411760" y="2132856"/>
            <a:ext cx="200980" cy="4170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" name="Oval 72"/>
          <p:cNvSpPr>
            <a:spLocks noChangeArrowheads="1"/>
          </p:cNvSpPr>
          <p:nvPr/>
        </p:nvSpPr>
        <p:spPr bwMode="auto">
          <a:xfrm>
            <a:off x="2699792" y="2276872"/>
            <a:ext cx="1143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" name="Прямоугольник 169"/>
          <p:cNvSpPr/>
          <p:nvPr/>
        </p:nvSpPr>
        <p:spPr>
          <a:xfrm>
            <a:off x="4788024" y="0"/>
            <a:ext cx="7200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Балкон</a:t>
            </a:r>
            <a:endParaRPr lang="ru-RU" sz="1100" dirty="0"/>
          </a:p>
        </p:txBody>
      </p:sp>
      <p:sp>
        <p:nvSpPr>
          <p:cNvPr id="171" name="Прямоугольник 170"/>
          <p:cNvSpPr/>
          <p:nvPr/>
        </p:nvSpPr>
        <p:spPr>
          <a:xfrm>
            <a:off x="3203848" y="1785926"/>
            <a:ext cx="64807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Центр «Будем говорить правильно»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50" dirty="0"/>
          </a:p>
        </p:txBody>
      </p:sp>
      <p:sp>
        <p:nvSpPr>
          <p:cNvPr id="172" name="Прямоугольник 171"/>
          <p:cNvSpPr/>
          <p:nvPr/>
        </p:nvSpPr>
        <p:spPr>
          <a:xfrm>
            <a:off x="2411760" y="4221088"/>
            <a:ext cx="936104" cy="864096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106"/>
          <p:cNvSpPr>
            <a:spLocks noChangeArrowheads="1"/>
          </p:cNvSpPr>
          <p:nvPr/>
        </p:nvSpPr>
        <p:spPr bwMode="auto">
          <a:xfrm>
            <a:off x="2411760" y="3789040"/>
            <a:ext cx="3048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3" name="Прямоугольник 172"/>
          <p:cNvSpPr/>
          <p:nvPr/>
        </p:nvSpPr>
        <p:spPr>
          <a:xfrm rot="16200000">
            <a:off x="2318557" y="4026259"/>
            <a:ext cx="1224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Центр «ПДД и безопасность  </a:t>
            </a:r>
            <a:endParaRPr lang="ru-RU" sz="1200" dirty="0"/>
          </a:p>
        </p:txBody>
      </p:sp>
      <p:sp>
        <p:nvSpPr>
          <p:cNvPr id="174" name="Прямоугольник 173"/>
          <p:cNvSpPr/>
          <p:nvPr/>
        </p:nvSpPr>
        <p:spPr>
          <a:xfrm>
            <a:off x="323528" y="332656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Обозначения</a:t>
            </a:r>
            <a:r>
              <a:rPr lang="ru-RU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sp>
        <p:nvSpPr>
          <p:cNvPr id="175" name="Прямоугольник 174"/>
          <p:cNvSpPr/>
          <p:nvPr/>
        </p:nvSpPr>
        <p:spPr>
          <a:xfrm>
            <a:off x="827584" y="1052736"/>
            <a:ext cx="381000" cy="304800"/>
          </a:xfrm>
          <a:prstGeom prst="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251520" y="1412776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Зона для спокойной 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755576" y="2564904"/>
            <a:ext cx="381000" cy="3048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8" name="Прямоугольник 177"/>
          <p:cNvSpPr/>
          <p:nvPr/>
        </p:nvSpPr>
        <p:spPr>
          <a:xfrm>
            <a:off x="251520" y="2852936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Зона для деятельности, связанной с интенсивным использованием пространства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755576" y="4869160"/>
            <a:ext cx="381000" cy="304800"/>
          </a:xfrm>
          <a:prstGeom prst="rect">
            <a:avLst/>
          </a:prstGeom>
          <a:solidFill>
            <a:srgbClr val="CDF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>
            <a:off x="539553" y="5157192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Рабочая зона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81" name="Oval 16"/>
          <p:cNvSpPr>
            <a:spLocks noChangeArrowheads="1"/>
          </p:cNvSpPr>
          <p:nvPr/>
        </p:nvSpPr>
        <p:spPr bwMode="auto">
          <a:xfrm rot="5400000">
            <a:off x="4860032" y="2780930"/>
            <a:ext cx="1800200" cy="108012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187624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31640" y="2060848"/>
            <a:ext cx="72728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Активный сектор (занимает самую большую площадь в группе), включающий в себя: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-центр игры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-центр двигательной деятельности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-центр конструирования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-центр музыкально театрализованной деятельности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Спокойный сектор: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-центр книги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-центр отдыха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-центр природы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Рабочий сектор: (Рабочий сектор занимает 25% всей группы, так как там предполагается размещение оборудования для организации совместной и регламентированной деятельности. Все части группового пространства имеют условные границы в зависимости от конкретных задач момента, при необходимости можно вместить всех желающих, так как дошкольники «заражаются» текущими интересами сверстников и присоединяются к ним.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-центр познавательной и исследовательской деятельности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центр продуктивной и творческой деятельности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-центр правильной речи и моторики.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ru-RU" b="1" dirty="0" smtClean="0">
                <a:solidFill>
                  <a:srgbClr val="FF0000"/>
                </a:solidFill>
                <a:latin typeface="Comic Sans MS" pitchFamily="66" charset="0"/>
              </a:rPr>
              <a:t>Требования к развивающей предметно-пространственной среде.</a:t>
            </a:r>
          </a:p>
          <a:p>
            <a:pPr>
              <a:lnSpc>
                <a:spcPct val="120000"/>
              </a:lnSpc>
            </a:pPr>
            <a:r>
              <a:rPr lang="ru-RU" altLang="ru-RU" dirty="0" smtClean="0"/>
              <a:t>Развивающая предметно-пространственная среда обеспечивает максимальную реализацию образовательного потенциала пространства Организации, Группы, а также территории, прилегающей к Организации или находящейся на небольшом удалении, приспособленной для реализации Программы (далее - участок),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развития.</a:t>
            </a:r>
            <a:endParaRPr lang="ru-RU" alt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dirty="0" smtClean="0"/>
              <a:t>Развивающая предметно-пространственная среда должна обеспечивать возможность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уединения.</a:t>
            </a:r>
          </a:p>
          <a:p>
            <a:pPr>
              <a:lnSpc>
                <a:spcPct val="120000"/>
              </a:lnSpc>
            </a:pPr>
            <a:r>
              <a:rPr lang="ru-RU" altLang="ru-RU" dirty="0" smtClean="0"/>
              <a:t> Развивающая предметно-пространственная среда должна обеспечивать: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ru-RU" dirty="0" smtClean="0"/>
              <a:t>реализацию различных образовательных программ;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ru-RU" dirty="0" smtClean="0"/>
              <a:t>в случае организации инклюзивного образования - необходимые для него условия;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ru-RU" dirty="0" smtClean="0"/>
              <a:t>учет национально-культурных, климатических условий, в которых осуществляется образовательная деятельность; 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ru-RU" dirty="0" smtClean="0"/>
              <a:t>учет возрастных особенностей детей.</a:t>
            </a:r>
            <a:endParaRPr lang="ru-RU" alt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dirty="0" smtClean="0"/>
              <a:t>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безопасной.</a:t>
            </a:r>
          </a:p>
          <a:p>
            <a:pPr>
              <a:lnSpc>
                <a:spcPct val="130000"/>
              </a:lnSpc>
            </a:pPr>
            <a:r>
              <a:rPr lang="ru-RU" altLang="ru-RU" dirty="0" smtClean="0"/>
              <a:t>1)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</a:rPr>
              <a:t>Насыщенность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  <a:r>
              <a:rPr lang="ru-RU" altLang="ru-RU" dirty="0" smtClean="0"/>
              <a:t>среды должна соответствовать возрастным возможностям детей и содержанию Программы.</a:t>
            </a:r>
          </a:p>
          <a:p>
            <a:pPr>
              <a:lnSpc>
                <a:spcPct val="130000"/>
              </a:lnSpc>
            </a:pPr>
            <a:r>
              <a:rPr lang="ru-RU" altLang="ru-RU" dirty="0" smtClean="0"/>
              <a:t>Образовательное пространство должно быть оснащено средствами обучения и воспитания (в том числе техническими), соответствующими материалами, в том числе расходным игровым, спортивным, оздоровительным оборудованием, инвентарем (в соответствии со спецификой Программы).</a:t>
            </a:r>
            <a:endParaRPr lang="ru-RU" alt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dirty="0" smtClean="0"/>
              <a:t>Организация образовательного пространства и разнообразие материалов, оборудования и инвентаря (в здании и на участке) должны обеспечивать: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dirty="0" smtClean="0"/>
              <a:t>игровую, познавательную, исследовательскую и творческую активность всех воспитанников, экспериментирование с доступными детям материалами (в том числе с песком и водой);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dirty="0" smtClean="0"/>
              <a:t>двигательную активность, в том числе развитие крупной и мелкой моторики, участие в подвижных играх и соревнованиях;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dirty="0" smtClean="0"/>
              <a:t>эмоциональное благополучие детей во взаимодействии с предметно-пространственным окружением;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dirty="0" smtClean="0"/>
              <a:t>возможность самовыражения детей.</a:t>
            </a:r>
          </a:p>
          <a:p>
            <a:r>
              <a:rPr lang="ru-RU" altLang="ru-RU" dirty="0" smtClean="0"/>
              <a:t>Для детей младенческого и раннего возраста образовательное пространство должно предоставлять необходимые и достаточные возможности для движения, предметной и игровой деятельности с разными материалами.</a:t>
            </a:r>
            <a:endParaRPr lang="ru-RU" alt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1772816"/>
            <a:ext cx="648072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dirty="0" smtClean="0"/>
              <a:t>2)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  <a:r>
              <a:rPr lang="ru-RU" altLang="ru-RU" b="1" dirty="0" err="1" smtClean="0">
                <a:solidFill>
                  <a:srgbClr val="FF0000"/>
                </a:solidFill>
              </a:rPr>
              <a:t>Трансформируемость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  <a:r>
              <a:rPr lang="ru-RU" altLang="ru-RU" dirty="0" smtClean="0"/>
              <a:t>пространства 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детей;</a:t>
            </a:r>
          </a:p>
          <a:p>
            <a:pPr>
              <a:lnSpc>
                <a:spcPct val="110000"/>
              </a:lnSpc>
            </a:pPr>
            <a:r>
              <a:rPr lang="ru-RU" altLang="ru-RU" dirty="0" smtClean="0"/>
              <a:t>3) </a:t>
            </a:r>
            <a:r>
              <a:rPr lang="ru-RU" altLang="ru-RU" b="1" dirty="0" err="1" smtClean="0">
                <a:solidFill>
                  <a:srgbClr val="FF0000"/>
                </a:solidFill>
              </a:rPr>
              <a:t>Полифункциональность</a:t>
            </a:r>
            <a:r>
              <a:rPr lang="ru-RU" altLang="ru-RU" dirty="0" smtClean="0"/>
              <a:t> материалов предполагает: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v"/>
            </a:pPr>
            <a:r>
              <a:rPr lang="ru-RU" altLang="ru-RU" dirty="0" smtClean="0"/>
              <a:t>возможность разнообразного использования различных составляющих предметной среды, например, детской мебели, матов, мягких модулей, ширм и т.д.; 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v"/>
            </a:pPr>
            <a:r>
              <a:rPr lang="ru-RU" altLang="ru-RU" dirty="0" smtClean="0"/>
              <a:t>наличие в Организации или Группе полифункциональных (не обладающих жестко закрепленным способом употребления) предметов, в том числе природных материалов, пригодных для использования в разных видах детской активности (в том числе в качестве предметов-заместителей в детской игре).</a:t>
            </a:r>
            <a:endParaRPr lang="ru-RU" alt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 smtClean="0"/>
              <a:t>4) </a:t>
            </a:r>
            <a:r>
              <a:rPr lang="ru-RU" altLang="ru-RU" b="1" dirty="0" smtClean="0">
                <a:solidFill>
                  <a:srgbClr val="FF0000"/>
                </a:solidFill>
              </a:rPr>
              <a:t>Вариативность</a:t>
            </a:r>
            <a:r>
              <a:rPr lang="ru-RU" altLang="ru-RU" dirty="0" smtClean="0"/>
              <a:t> среды предполагает: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altLang="ru-RU" dirty="0" smtClean="0"/>
              <a:t>наличие в Организации или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 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altLang="ru-RU" dirty="0" smtClean="0"/>
              <a:t>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</a:p>
          <a:p>
            <a:pPr>
              <a:lnSpc>
                <a:spcPct val="90000"/>
              </a:lnSpc>
            </a:pPr>
            <a:r>
              <a:rPr lang="ru-RU" altLang="ru-RU" dirty="0" smtClean="0"/>
              <a:t>5) </a:t>
            </a:r>
            <a:r>
              <a:rPr lang="ru-RU" altLang="ru-RU" b="1" dirty="0" smtClean="0">
                <a:solidFill>
                  <a:srgbClr val="FF0000"/>
                </a:solidFill>
              </a:rPr>
              <a:t>Доступность</a:t>
            </a:r>
            <a:r>
              <a:rPr lang="ru-RU" altLang="ru-RU" dirty="0" smtClean="0"/>
              <a:t> среды предполагает: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altLang="ru-RU" dirty="0" smtClean="0"/>
              <a:t>доступность для воспитанников, в том числе детей с ограниченными возможностями здоровья и детей-инвалидов, всех помещений, где осуществляется образовательная деятельность;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altLang="ru-RU" dirty="0" smtClean="0"/>
              <a:t>свободный доступ детей, в том числе детей с ограниченными возможностями здоровья, к играм, игрушкам, материалам, пособиям, обеспечивающим все основные виды детской активности;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altLang="ru-RU" dirty="0" smtClean="0"/>
              <a:t>исправность и сохранность материалов и оборудования.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рс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пррс\0_9b894_4c633289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73630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1628800"/>
            <a:ext cx="6048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72816"/>
            <a:ext cx="6858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72816"/>
            <a:ext cx="583264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7281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916832"/>
            <a:ext cx="6858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2348880"/>
            <a:ext cx="5742384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dirty="0" smtClean="0"/>
              <a:t>6) </a:t>
            </a:r>
            <a:r>
              <a:rPr lang="ru-RU" altLang="ru-RU" b="1" dirty="0" smtClean="0">
                <a:solidFill>
                  <a:srgbClr val="FF0000"/>
                </a:solidFill>
              </a:rPr>
              <a:t>Безопасность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  <a:r>
              <a:rPr lang="ru-RU" altLang="ru-RU" dirty="0" smtClean="0"/>
              <a:t>предметно-пространственной среды предполагает соответствие всех ее элементов требованиям по обеспечению надежности и безопасности их использования.</a:t>
            </a:r>
          </a:p>
          <a:p>
            <a:pPr>
              <a:lnSpc>
                <a:spcPct val="130000"/>
              </a:lnSpc>
            </a:pPr>
            <a:r>
              <a:rPr lang="ru-RU" altLang="ru-RU" dirty="0" smtClean="0"/>
              <a:t> Организация самостоятельно определяет средства обучения, в том числе технические, соответствующие материалы (в том числе расходные), игровое, спортивное, оздоровительное оборудование, инвентарь, необходимые для реализации Программы.</a:t>
            </a:r>
            <a:endParaRPr lang="ru-RU" alt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1615</Words>
  <Application>Microsoft Office PowerPoint</Application>
  <PresentationFormat>Экран (4:3)</PresentationFormat>
  <Paragraphs>195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Развивающая среда – система материальных объектов деятельности ребенка, функционально моделирующая содержание развития его духовного и физического облика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AnGeL</cp:lastModifiedBy>
  <cp:revision>32</cp:revision>
  <dcterms:modified xsi:type="dcterms:W3CDTF">2015-12-09T21:35:03Z</dcterms:modified>
</cp:coreProperties>
</file>