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2" r:id="rId3"/>
    <p:sldId id="259" r:id="rId4"/>
    <p:sldId id="260" r:id="rId5"/>
    <p:sldId id="261" r:id="rId6"/>
    <p:sldId id="264" r:id="rId7"/>
    <p:sldId id="266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37" autoAdjust="0"/>
  </p:normalViewPr>
  <p:slideViewPr>
    <p:cSldViewPr>
      <p:cViewPr varScale="1">
        <p:scale>
          <a:sx n="78" d="100"/>
          <a:sy n="7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6762-C324-4679-845D-D2D82E343BC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8B3A-2F06-467B-B48B-AEB5C52F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9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8B3A-2F06-467B-B48B-AEB5C52F65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5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8B3A-2F06-467B-B48B-AEB5C52F65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7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8B3A-2F06-467B-B48B-AEB5C52F65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3856" y="185626"/>
            <a:ext cx="6040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Сло́во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полку́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И́гореве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название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о походе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Игоря, сына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внука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 др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.-рус.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Сло́во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плъку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И́горєвѣ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И́горѧ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Свѧ́тъславлѧ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вну́ка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О́льгова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известный памятник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Древней Руси. </a:t>
            </a:r>
          </a:p>
        </p:txBody>
      </p:sp>
      <p:pic>
        <p:nvPicPr>
          <p:cNvPr id="1026" name="Picture 2" descr="C:\Users\bjatecim\Pictures\4oER0sZSV5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1" y="175720"/>
            <a:ext cx="3104722" cy="35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11" y="3749457"/>
            <a:ext cx="61080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основе сюжета—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неудачный поход русских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половцев,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предпринятый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новгород-северским князем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Игорем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1185 году. «Слово» было написано в конце XII века,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описываемого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6211669"/>
            <a:ext cx="46440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черепу.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Всеволода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Буй-тура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bjatecim\Pictures\766K3PEIj9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624" y="3559060"/>
            <a:ext cx="2140482" cy="2853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1200" y="181248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1637" y="303386"/>
            <a:ext cx="5562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«Слово»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поэтической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смелым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князьям, языческой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образностью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мозаичной композицией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 степени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особняком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древнерусской литературе, являясь 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вершиной.</a:t>
            </a:r>
            <a:endParaRPr lang="ru-RU" sz="2800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637" y="3789040"/>
            <a:ext cx="53802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Некоторые исследователи предполагают, что «Слово» — случайно уцелевший осколок большой традиции, в которой создавалось много подобных произведений.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jatecim\Pictures\c69ec8708ef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65" y="303386"/>
            <a:ext cx="3378467" cy="44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717" y="4923230"/>
            <a:ext cx="339291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"Игорь едет по Боричеву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 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Р.Л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jatecim\Pictures\I1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095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46115"/>
            <a:ext cx="2655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А.И. Мусин-Пушкин, 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ортрет Й.-Б.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Лампи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88640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«Слова» сохранилась только в одном списке, входившем в сборник древнерусских летописей, принадлежавший одному из наиболее известных и удачливых коллекционеров памятников русских древностей,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Алексею Мусину-Пушкину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«Слова»  произошло в 1800 году и было подготовлено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Мусиным-Пушкиным,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заглавием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Ироическая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песнь о походе на половцев удельного князя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Новогорода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-Северского Игоря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492446"/>
            <a:ext cx="6444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известный науке средневековый список «Слова», хранившийся во дворце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Мусина-Пушкина,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 московского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1812 года,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дало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 сомневаться в подлинности произведения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  первоисточник дошел в виде копии, снятой для Екатерины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издания, подготовленного Мусиным-Пушкиным для публикации в 1800г.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bjatecim\Pictures\3b3dcbd7edefbf86b60e72a70ee9ee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3" y="3348727"/>
            <a:ext cx="233362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99" y="12460"/>
            <a:ext cx="88569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 «Слова» с древнерусского языка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bjatecim\Pictures\image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18" y="754483"/>
            <a:ext cx="3073662" cy="55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3707904" y="700847"/>
            <a:ext cx="4896544" cy="5600001"/>
          </a:xfrm>
          <a:prstGeom prst="verticalScroll">
            <a:avLst/>
          </a:prstGeom>
          <a:solidFill>
            <a:schemeClr val="bg2">
              <a:lumMod val="7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лепо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бяшетъ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братие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начяти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старыми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словесы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повестий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пълку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Игореве, Игоря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Святъславлича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Начати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песни</a:t>
            </a:r>
          </a:p>
          <a:p>
            <a:pPr lvl="0" algn="just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былинамь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сего времени,</a:t>
            </a:r>
          </a:p>
          <a:p>
            <a:pPr lvl="0" algn="just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по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замышлению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Бояню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Боянъ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вещий, аще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хотяше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песнь </a:t>
            </a:r>
            <a:r>
              <a:rPr lang="ru-RU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творити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растекашется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мыслию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древу,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серымъ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вълкомъ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земли,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шизымъ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орломъ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облакы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Помняшеть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първыхъ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временъ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усобице.</a:t>
            </a:r>
          </a:p>
          <a:p>
            <a:pPr lvl="0" algn="just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пущашеть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соколовь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стадо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лебедей…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161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оригинальный древнерусский текст в современной орфографии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300848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396334"/>
            <a:ext cx="2838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</a:t>
            </a:r>
            <a:r>
              <a:rPr lang="ru-RU" b="1" i="1" dirty="0" smtClean="0"/>
              <a:t>опия первоисточника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517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2596" y="650453"/>
            <a:ext cx="90364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Переложение В.А.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Жуковского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Жуковского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А.Н.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Майкова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Н.А. Заболоцкого						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Д.С. Лихачева						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Переложения В.И. Стеллецкого			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С.В.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Ботвинника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М.Д.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К.Д.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Бальмонта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Н.И.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Рыленкова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английский язык В.В. Набокова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А. Степанова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Шкляревского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Шторма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Н.А.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Мещерского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Шервинского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626" y="3114"/>
            <a:ext cx="8949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арианты переводов и переложений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bjatecim\Pictures\Bryullov_portrait_of_Zhukovs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429" y="970339"/>
            <a:ext cx="1418511" cy="1933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jatecim\Pictures\photo2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973" y="865776"/>
            <a:ext cx="1577726" cy="20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jatecim\Pictures\скачанные файлы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267" y="2720710"/>
            <a:ext cx="1443633" cy="2057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jatecim\Pictures\Likhachev_portrait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584" y="4628744"/>
            <a:ext cx="1511346" cy="2053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jatecim\Pictures\92896289_b_3744779485a3d4d317e94211d088a1d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973" y="4701795"/>
            <a:ext cx="1577726" cy="200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bjatecim\Pictures\DngTczUe50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005" y="2720710"/>
            <a:ext cx="1465207" cy="2021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252" y="0"/>
            <a:ext cx="2947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bjatecim\Pictures\748b99272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613" y="247634"/>
            <a:ext cx="2755747" cy="35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0930" y="3816327"/>
            <a:ext cx="488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Слову», 1980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Р.Л. Белоусов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460" y="670604"/>
            <a:ext cx="35063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автор «Слова…» несколько раз обращается к своим читателям и слушателям со словом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Затем следуют предания 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походах князей и их противостоянии, начиная от  Владимира Святославовича до Всеслава Полоцкого.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:\Users\bjatecim\Pictures\Mstislav_and_Red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492" y="4608449"/>
            <a:ext cx="4435674" cy="20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5848" y="5128737"/>
            <a:ext cx="2027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Н.К. Рерих</a:t>
            </a:r>
          </a:p>
          <a:p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«Единоборство</a:t>
            </a:r>
          </a:p>
          <a:p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Мстислава с </a:t>
            </a:r>
          </a:p>
          <a:p>
            <a:r>
              <a:rPr lang="ru-RU" sz="2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Редедей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1943г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jatecim\Pictures\карна и жел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524924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509" y="2437584"/>
            <a:ext cx="2729140" cy="443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16632"/>
            <a:ext cx="51845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вечно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печальные сестры, сопровождающие всякого человека в его первых подступах к потустороннему миру.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Имя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со словами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«кара» и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оплакивать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 словом «жалость».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источается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огненного рога,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тихое, смиренное, тогда как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стенает,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3789040"/>
            <a:ext cx="6120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скорбные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девы,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черные, зловещие птицы, летят вслед за всяким войском, выступившим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поход. Однако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пожива не приносит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счастья.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 — горькие слезы над убитыми, беспредельная жалость к умершим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ведь в древности кладбище называлось "жальник".</a:t>
            </a:r>
          </a:p>
        </p:txBody>
      </p:sp>
    </p:spTree>
    <p:extLst>
      <p:ext uri="{BB962C8B-B14F-4D97-AF65-F5344CB8AC3E}">
        <p14:creationId xmlns:p14="http://schemas.microsoft.com/office/powerpoint/2010/main" val="4003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3204" y="64013"/>
            <a:ext cx="36617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Гнездо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Ольговичей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092" y="707886"/>
            <a:ext cx="4737196" cy="704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Олег </a:t>
            </a:r>
            <a:r>
              <a:rPr lang="ru-RU" b="1" u="sng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Святославич</a:t>
            </a:r>
            <a:r>
              <a:rPr lang="ru-RU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(«</a:t>
            </a:r>
            <a:r>
              <a:rPr lang="ru-RU" b="1" u="sng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Гориславич</a:t>
            </a:r>
            <a:r>
              <a:rPr lang="ru-RU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»)</a:t>
            </a:r>
            <a:endParaRPr lang="ru-RU" b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03648"/>
            <a:ext cx="210356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Всеволод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1668" y="1603982"/>
            <a:ext cx="201622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Игорь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7786" y="1553631"/>
            <a:ext cx="197971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Святослав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(ум.1164г)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9006106">
            <a:off x="1440642" y="1257434"/>
            <a:ext cx="978408" cy="79668"/>
          </a:xfrm>
          <a:prstGeom prst="rightArrow">
            <a:avLst>
              <a:gd name="adj1" fmla="val 6433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85204">
            <a:off x="7205043" y="1013900"/>
            <a:ext cx="9017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46087">
            <a:off x="4551585" y="1349124"/>
            <a:ext cx="377266" cy="4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83979">
            <a:off x="5963728" y="2789218"/>
            <a:ext cx="903728" cy="56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08888">
            <a:off x="4009574" y="3132521"/>
            <a:ext cx="2731033" cy="6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94286">
            <a:off x="1976243" y="2518381"/>
            <a:ext cx="9017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05" y="2518048"/>
            <a:ext cx="9017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28570">
            <a:off x="6458712" y="2706728"/>
            <a:ext cx="842296" cy="5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0332" y="3140968"/>
            <a:ext cx="200175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Святослав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3115482"/>
            <a:ext cx="185687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Ярослав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5331" y="4460021"/>
            <a:ext cx="201622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Игорь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1555" y="3603511"/>
            <a:ext cx="186522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Всеволод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Буй-тур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6974" y="2627585"/>
            <a:ext cx="191623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Олег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9494" y="35428"/>
            <a:ext cx="5185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Рюриковичи в 7,8,9 колене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1668" y="6165304"/>
            <a:ext cx="5633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*Приведено с сокращениями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2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3" y="-10324"/>
            <a:ext cx="91095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Гнездо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Мономаховичей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Рюриковичи в 7-11 коленах.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3904" y="636007"/>
            <a:ext cx="4071187" cy="488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Владимир Мономах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24717" y="2541492"/>
            <a:ext cx="2119283" cy="15643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Ольга+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Ярослав </a:t>
            </a:r>
            <a:r>
              <a:rPr lang="ru-RU" u="sng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Осмомысл</a:t>
            </a:r>
            <a:endParaRPr lang="ru-RU" u="sng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(отец Ярославны)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2612925"/>
            <a:ext cx="2016224" cy="5051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Ростислав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83" y="2590056"/>
            <a:ext cx="2088232" cy="528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Изяслав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4432" y="1340768"/>
            <a:ext cx="2661855" cy="5529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Юрий Долгорукий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7234" y="1340768"/>
            <a:ext cx="2607445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Мстислав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3613596" flipH="1">
            <a:off x="1954177" y="497995"/>
            <a:ext cx="7858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95658">
            <a:off x="6566746" y="805648"/>
            <a:ext cx="901700" cy="43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5739">
            <a:off x="5329138" y="1733722"/>
            <a:ext cx="8905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3790">
            <a:off x="3507309" y="3202602"/>
            <a:ext cx="2064378" cy="10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0873">
            <a:off x="442803" y="3070199"/>
            <a:ext cx="829345" cy="9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1564">
            <a:off x="7812360" y="1706531"/>
            <a:ext cx="8905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474" y="1735359"/>
            <a:ext cx="8905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61938">
            <a:off x="462728" y="1760540"/>
            <a:ext cx="8905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52887" y="2524977"/>
            <a:ext cx="2304256" cy="9528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Всеволод Большое Гнездо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626" y="3916812"/>
            <a:ext cx="1940911" cy="5923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Ярослав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13" y="4797152"/>
            <a:ext cx="2016224" cy="5923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Мстислав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83" y="6021288"/>
            <a:ext cx="2139696" cy="576064"/>
          </a:xfrm>
          <a:prstGeom prst="round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Роман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20608">
            <a:off x="2408561" y="2956675"/>
            <a:ext cx="1411776" cy="116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Выгнутая влево стрелка 13"/>
          <p:cNvSpPr/>
          <p:nvPr/>
        </p:nvSpPr>
        <p:spPr>
          <a:xfrm>
            <a:off x="40759" y="3179667"/>
            <a:ext cx="470550" cy="16375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85" y="5154501"/>
            <a:ext cx="1073619" cy="11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531756" y="3913250"/>
            <a:ext cx="2007741" cy="5614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Рюрик</a:t>
            </a:r>
            <a:endParaRPr lang="ru-RU" b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1982" y="4474027"/>
            <a:ext cx="2157564" cy="619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Давид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009" y="6021288"/>
            <a:ext cx="59753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7298" y="0"/>
            <a:ext cx="4267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Побег князя Игоря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6004" y="641198"/>
            <a:ext cx="4690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оставляет праведника в руках грешников, говорит летописное сказание об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Игоре, и путь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земли Половецкой в землю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русскую.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Становясь частью природного мира (образы горностая, сокола, серого волка), черпая в нём силы, Игорь мчится в родные земли, надежно укрытый сочувствующей природой.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173869"/>
            <a:ext cx="42839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 половецких ханов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99" y="3863476"/>
            <a:ext cx="4120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Преследуя беглеца по следу,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Гзак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Кончаком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примиряются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бегством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Игоря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старого знакомого,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 человеком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степняков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родственным связям. 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Гзак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предчувствует,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ближе всего к русской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земле, поэтому его не удержать на чужбине.</a:t>
            </a:r>
            <a:r>
              <a:rPr lang="ru-RU" sz="2000" dirty="0"/>
              <a:t> </a:t>
            </a:r>
          </a:p>
        </p:txBody>
      </p:sp>
      <p:pic>
        <p:nvPicPr>
          <p:cNvPr id="7" name="Picture 2" descr="C:\Users\bjatecim\Pictures\6e5e46879a5646c261152592ac8c97d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64" y="439797"/>
            <a:ext cx="4113247" cy="26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98177" y="3445473"/>
            <a:ext cx="494582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Мать Игоря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оловчанка, дочь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Аепы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в плену, он договорился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ханом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Кончаком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и, выписав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вященника, обвенчал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15-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сына Владимира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половецкой княжной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Свободой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Кончаковной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627</Words>
  <Application>Microsoft Office PowerPoint</Application>
  <PresentationFormat>Экран (4:3)</PresentationFormat>
  <Paragraphs>113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Ах! Плачу я, горько плачу я, слёзы лью Да к милому на море шлю рано по утрам. Я кукушкой перелётной полечу к реке Дунаю, Окуну в реку Каялу мой рукав бобровый. Я омою князю раны на его кровавом теле.  А.П. Бородин. Опера "Князь Игорь" - Плач Ярославны</dc:title>
  <dc:creator>Бятец И.М.</dc:creator>
  <cp:lastModifiedBy>Бятец И.М.</cp:lastModifiedBy>
  <cp:revision>62</cp:revision>
  <dcterms:created xsi:type="dcterms:W3CDTF">2015-09-05T11:23:55Z</dcterms:created>
  <dcterms:modified xsi:type="dcterms:W3CDTF">2015-09-23T14:47:32Z</dcterms:modified>
</cp:coreProperties>
</file>