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sldIdLst>
    <p:sldId id="258" r:id="rId2"/>
    <p:sldId id="302" r:id="rId3"/>
    <p:sldId id="303" r:id="rId4"/>
    <p:sldId id="330" r:id="rId5"/>
    <p:sldId id="331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09" r:id="rId15"/>
    <p:sldId id="259" r:id="rId16"/>
    <p:sldId id="260" r:id="rId17"/>
    <p:sldId id="261" r:id="rId18"/>
    <p:sldId id="262" r:id="rId19"/>
    <p:sldId id="265" r:id="rId20"/>
    <p:sldId id="351" r:id="rId21"/>
    <p:sldId id="343" r:id="rId22"/>
    <p:sldId id="344" r:id="rId23"/>
    <p:sldId id="346" r:id="rId24"/>
    <p:sldId id="345" r:id="rId25"/>
    <p:sldId id="347" r:id="rId26"/>
    <p:sldId id="349" r:id="rId27"/>
    <p:sldId id="348" r:id="rId28"/>
    <p:sldId id="308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322" r:id="rId39"/>
    <p:sldId id="292" r:id="rId40"/>
    <p:sldId id="293" r:id="rId41"/>
    <p:sldId id="294" r:id="rId42"/>
    <p:sldId id="295" r:id="rId43"/>
    <p:sldId id="341" r:id="rId44"/>
    <p:sldId id="350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433F0F"/>
    <a:srgbClr val="F04500"/>
    <a:srgbClr val="F0F3FE"/>
    <a:srgbClr val="F09E70"/>
    <a:srgbClr val="492109"/>
    <a:srgbClr val="F1F6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88976" autoAdjust="0"/>
  </p:normalViewPr>
  <p:slideViewPr>
    <p:cSldViewPr>
      <p:cViewPr varScale="1">
        <p:scale>
          <a:sx n="90" d="100"/>
          <a:sy n="90" d="100"/>
        </p:scale>
        <p:origin x="-114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2A0F23E-3654-4E21-8588-1FEDFD360C26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726D4BD-CD3A-45F0-8675-5563BE771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419975" y="0"/>
            <a:ext cx="1730375" cy="6858000"/>
            <a:chOff x="4667" y="0"/>
            <a:chExt cx="109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4973" y="0"/>
              <a:ext cx="783" cy="20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6" name="Picture 4" descr="C:\abitbetter\MS-039\graphics\hokusai2.GIF"/>
            <p:cNvPicPr>
              <a:picLocks noChangeAspect="1" noChangeArrowheads="1"/>
            </p:cNvPicPr>
            <p:nvPr/>
          </p:nvPicPr>
          <p:blipFill>
            <a:blip r:embed="rId3" cstate="print"/>
            <a:srcRect r="13902" b="31862"/>
            <a:stretch>
              <a:fillRect/>
            </a:stretch>
          </p:blipFill>
          <p:spPr bwMode="auto">
            <a:xfrm>
              <a:off x="4667" y="293"/>
              <a:ext cx="1090" cy="4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52400" y="99060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1752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438400" y="6248400"/>
            <a:ext cx="3200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19800" y="62484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D65EE-ABA7-43C2-980C-C59DFBB53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F6980-FB84-4A61-890A-DE64AD0F3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772150" y="609600"/>
            <a:ext cx="184785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609600"/>
            <a:ext cx="539115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1BBA-7A6E-4997-844D-122C4EF60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D57BA-39E8-462E-8C1F-734E4B831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9B5F6-EBF5-4BB6-81D0-78791698E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5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45D76-1833-4FB2-B50A-41C607099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CA417-F026-4B9D-901B-CF28CC65C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873B9-C02B-4E7F-91AD-8D33DEA62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EDB59-7F63-4624-93EB-D644078B6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4DB82-2289-4C9C-B58B-6616C5E1B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5FE8C-A319-410E-B432-FD4BE51D3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7419975" y="0"/>
            <a:ext cx="1730375" cy="6858000"/>
            <a:chOff x="4667" y="0"/>
            <a:chExt cx="109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4973" y="0"/>
              <a:ext cx="783" cy="20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033" name="Picture 4" descr="C:\abitbetter\MS-039\graphics\hokusai2.GIF"/>
            <p:cNvPicPr>
              <a:picLocks noChangeAspect="1" noChangeArrowheads="1"/>
            </p:cNvPicPr>
            <p:nvPr/>
          </p:nvPicPr>
          <p:blipFill>
            <a:blip r:embed="rId14" cstate="print"/>
            <a:srcRect r="13902" b="31862"/>
            <a:stretch>
              <a:fillRect/>
            </a:stretch>
          </p:blipFill>
          <p:spPr bwMode="auto">
            <a:xfrm>
              <a:off x="4667" y="293"/>
              <a:ext cx="1090" cy="4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6096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739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24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248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EACD7C8-0F34-47D6-946A-0E35EB6C1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pull/>
    <p:sndAc>
      <p:stSnd>
        <p:snd r:embed="rId13" name="applause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©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©"/>
        <a:defRPr sz="2800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©"/>
        <a:defRPr sz="24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©"/>
        <a:defRPr sz="2000" 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©"/>
        <a:defRPr sz="2000" i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©"/>
        <a:defRPr sz="2000" i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©"/>
        <a:defRPr sz="2000" i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©"/>
        <a:defRPr sz="2000" i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©"/>
        <a:defRPr sz="2000" i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" Target="slide15.xml"/><Relationship Id="rId7" Type="http://schemas.openxmlformats.org/officeDocument/2006/relationships/slide" Target="slide1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28.xml"/><Relationship Id="rId4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slide" Target="slide3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image" Target="../media/image34.gif"/><Relationship Id="rId3" Type="http://schemas.openxmlformats.org/officeDocument/2006/relationships/image" Target="../media/image9.gif"/><Relationship Id="rId7" Type="http://schemas.openxmlformats.org/officeDocument/2006/relationships/slide" Target="slide32.xml"/><Relationship Id="rId12" Type="http://schemas.openxmlformats.org/officeDocument/2006/relationships/slide" Target="slide3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11" Type="http://schemas.openxmlformats.org/officeDocument/2006/relationships/slide" Target="slide36.xml"/><Relationship Id="rId5" Type="http://schemas.openxmlformats.org/officeDocument/2006/relationships/slide" Target="slide30.xml"/><Relationship Id="rId10" Type="http://schemas.openxmlformats.org/officeDocument/2006/relationships/slide" Target="slide35.xml"/><Relationship Id="rId4" Type="http://schemas.openxmlformats.org/officeDocument/2006/relationships/slide" Target="slide29.xml"/><Relationship Id="rId9" Type="http://schemas.openxmlformats.org/officeDocument/2006/relationships/slide" Target="slide34.xml"/><Relationship Id="rId14" Type="http://schemas.openxmlformats.org/officeDocument/2006/relationships/slide" Target="slide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slide" Target="slide39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5" Type="http://schemas.openxmlformats.org/officeDocument/2006/relationships/slide" Target="slide41.xml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12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7.gif"/><Relationship Id="rId5" Type="http://schemas.openxmlformats.org/officeDocument/2006/relationships/slide" Target="slide8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3"/>
          <p:cNvSpPr>
            <a:spLocks noChangeArrowheads="1" noChangeShapeType="1" noTextEdit="1"/>
          </p:cNvSpPr>
          <p:nvPr/>
        </p:nvSpPr>
        <p:spPr bwMode="auto">
          <a:xfrm>
            <a:off x="285720" y="3000372"/>
            <a:ext cx="8174712" cy="2714644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 smtClean="0">
                <a:ln w="38100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Comic Sans MS"/>
              </a:rPr>
              <a:t>ПУТЕШЕСТВИЕ НА КОРАБЛЯХ</a:t>
            </a:r>
            <a:endParaRPr lang="ru-RU" sz="3600" b="1" kern="10" dirty="0">
              <a:ln w="381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/>
                </a:outerShdw>
              </a:effectLst>
              <a:latin typeface="Comic Sans MS"/>
            </a:endParaRPr>
          </a:p>
        </p:txBody>
      </p:sp>
      <p:sp>
        <p:nvSpPr>
          <p:cNvPr id="3076" name="WordArt 5"/>
          <p:cNvSpPr>
            <a:spLocks noChangeArrowheads="1" noChangeShapeType="1" noTextEdit="1"/>
          </p:cNvSpPr>
          <p:nvPr/>
        </p:nvSpPr>
        <p:spPr bwMode="auto">
          <a:xfrm>
            <a:off x="1143000" y="285750"/>
            <a:ext cx="6215063" cy="10715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37"/>
              </a:avLst>
            </a:prstTxWarp>
          </a:bodyPr>
          <a:lstStyle/>
          <a:p>
            <a:pPr algn="r"/>
            <a:endParaRPr lang="ru-RU" sz="1100" b="1" kern="10">
              <a:ln w="50800">
                <a:solidFill>
                  <a:srgbClr val="FFFF0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pic>
        <p:nvPicPr>
          <p:cNvPr id="3077" name="Picture 7" descr="C:\Documents and Settings\teacher\Рабочий стол\рисунки - корабль\19496206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32004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357166"/>
            <a:ext cx="821537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MS Mincho" pitchFamily="49" charset="-128"/>
              </a:rPr>
              <a:t>   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433F0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 Black" pitchFamily="34" charset="0"/>
              <a:ea typeface="MS Mincho" pitchFamily="49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0100" y="2967038"/>
            <a:ext cx="1857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83" name="Picture 25" descr="j02905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285750"/>
            <a:ext cx="137160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85720" y="0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 - СОРЕВНОВАНИЕ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14290"/>
            <a:ext cx="6400800" cy="4091010"/>
          </a:xfrm>
        </p:spPr>
        <p:txBody>
          <a:bodyPr/>
          <a:lstStyle/>
          <a:p>
            <a:pPr eaLnBrk="1" hangingPunct="1"/>
            <a:r>
              <a:rPr lang="ru-RU" sz="9600" b="1" i="0" dirty="0" smtClean="0">
                <a:latin typeface="Comic Sans MS" pitchFamily="66" charset="0"/>
              </a:rPr>
              <a:t>ПОБЕДА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2071670" y="5214950"/>
            <a:ext cx="5167330" cy="114300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</p:txBody>
      </p:sp>
      <p:sp>
        <p:nvSpPr>
          <p:cNvPr id="11269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43813" y="4929188"/>
            <a:ext cx="1247775" cy="1371600"/>
          </a:xfrm>
          <a:prstGeom prst="actionButtonBackPrevious">
            <a:avLst/>
          </a:prstGeom>
          <a:solidFill>
            <a:srgbClr val="FFFF00"/>
          </a:solidFill>
          <a:ln w="603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8" descr="http://funforkids.ru/pictures/ship/ship2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714488"/>
            <a:ext cx="4857784" cy="478632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1905000" y="5143512"/>
            <a:ext cx="5334000" cy="17144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85728"/>
            <a:ext cx="69565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УДАЧА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2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43813" y="4929188"/>
            <a:ext cx="1247775" cy="1371600"/>
          </a:xfrm>
          <a:prstGeom prst="actionButtonBackPrevious">
            <a:avLst/>
          </a:prstGeom>
          <a:solidFill>
            <a:srgbClr val="FFFF00"/>
          </a:solidFill>
          <a:ln w="603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8" descr="http://funforkids.ru/pictures/ship/ship2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714488"/>
            <a:ext cx="4857784" cy="478632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14338"/>
            <a:ext cx="7391400" cy="1966938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sz="9600" b="1" dirty="0" smtClean="0">
                <a:latin typeface="Comic Sans MS" pitchFamily="66" charset="0"/>
              </a:rPr>
              <a:t>УРАГАН</a:t>
            </a:r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1714480" y="4929198"/>
            <a:ext cx="5334000" cy="175259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</p:txBody>
      </p:sp>
      <p:sp>
        <p:nvSpPr>
          <p:cNvPr id="1331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43813" y="4929188"/>
            <a:ext cx="1247775" cy="1371600"/>
          </a:xfrm>
          <a:prstGeom prst="actionButtonBackPrevious">
            <a:avLst/>
          </a:prstGeom>
          <a:solidFill>
            <a:srgbClr val="FFFF00"/>
          </a:solidFill>
          <a:ln w="603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8" descr="http://funforkids.ru/pictures/ship/ship2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714488"/>
            <a:ext cx="4857784" cy="478632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1844675" y="2043113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4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357158" y="571481"/>
            <a:ext cx="764386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latin typeface="Comic Sans MS" pitchFamily="66" charset="0"/>
              </a:rPr>
              <a:t>СТРЕМИТЕЛЬНЫЙ</a:t>
            </a:r>
            <a:endParaRPr lang="ru-RU" sz="4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488" name="WordArt 8"/>
          <p:cNvSpPr>
            <a:spLocks noChangeArrowheads="1" noChangeShapeType="1" noTextEdit="1"/>
          </p:cNvSpPr>
          <p:nvPr/>
        </p:nvSpPr>
        <p:spPr bwMode="auto">
          <a:xfrm>
            <a:off x="1285852" y="4357694"/>
            <a:ext cx="6105548" cy="18573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</p:txBody>
      </p:sp>
      <p:sp>
        <p:nvSpPr>
          <p:cNvPr id="1536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43813" y="4929188"/>
            <a:ext cx="1247775" cy="1371600"/>
          </a:xfrm>
          <a:prstGeom prst="actionButtonBackPrevious">
            <a:avLst/>
          </a:prstGeom>
          <a:solidFill>
            <a:srgbClr val="FFFF00"/>
          </a:solidFill>
          <a:ln w="603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8" descr="http://funforkids.ru/pictures/ship/ship2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714488"/>
            <a:ext cx="4857784" cy="478632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Багетная рамка 16"/>
          <p:cNvSpPr>
            <a:spLocks noChangeArrowheads="1"/>
          </p:cNvSpPr>
          <p:nvPr/>
        </p:nvSpPr>
        <p:spPr bwMode="auto">
          <a:xfrm>
            <a:off x="1071538" y="285728"/>
            <a:ext cx="6715172" cy="164306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" name="Cloud">
            <a:hlinkClick r:id="rId3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142844" y="1928802"/>
            <a:ext cx="2408520" cy="177483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4" name="Cloud">
            <a:hlinkClick r:id="rId4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785786" y="4557848"/>
            <a:ext cx="2714644" cy="180011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5" name="Cloud">
            <a:hlinkClick r:id="rId5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2714612" y="2643182"/>
            <a:ext cx="2571435" cy="200026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5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6" name="Cloud">
            <a:hlinkClick r:id="rId6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4071934" y="4572008"/>
            <a:ext cx="3061250" cy="17859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7" name="Cloud">
            <a:hlinkClick r:id="rId7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5429256" y="1928802"/>
            <a:ext cx="2322803" cy="163671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4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42852"/>
            <a:ext cx="6929454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endParaRPr lang="ru-RU" sz="36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70" name="Рисунок 50" descr="blest168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13" y="214313"/>
            <a:ext cx="11525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428860" y="0"/>
            <a:ext cx="52943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         </a:t>
            </a:r>
            <a:r>
              <a:rPr lang="ru-RU" sz="3600" b="1" i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            РАСПРЕДЕЛЕНИЕ                       ОБЯЗАННОСТЕЙ на корабле</a:t>
            </a:r>
            <a:endParaRPr lang="ru-RU" b="1" dirty="0">
              <a:ln w="1905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2-конечная звезда 17"/>
          <p:cNvSpPr/>
          <p:nvPr/>
        </p:nvSpPr>
        <p:spPr bwMode="auto">
          <a:xfrm>
            <a:off x="785786" y="214290"/>
            <a:ext cx="1485900" cy="1428750"/>
          </a:xfrm>
          <a:prstGeom prst="star12">
            <a:avLst/>
          </a:prstGeom>
          <a:solidFill>
            <a:srgbClr val="FF0000"/>
          </a:solidFill>
          <a:ln w="1016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5" name="Багетная рамка 2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072438" y="5929313"/>
            <a:ext cx="857250" cy="78581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6" grpId="0" animBg="1"/>
      <p:bldP spid="6" grpId="1" animBg="1"/>
      <p:bldP spid="6" grpId="2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7391400" cy="1066800"/>
          </a:xfrm>
        </p:spPr>
        <p:txBody>
          <a:bodyPr/>
          <a:lstStyle/>
          <a:p>
            <a:pPr eaLnBrk="1" hangingPunct="1"/>
            <a:r>
              <a:rPr lang="ru-RU" b="1" dirty="0" smtClean="0"/>
              <a:t>КТО САМЫЙ СТАРШИЙ НА КОРАБЛЕ?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3857628"/>
            <a:ext cx="7391400" cy="1714512"/>
          </a:xfrm>
        </p:spPr>
        <p:txBody>
          <a:bodyPr/>
          <a:lstStyle/>
          <a:p>
            <a:pPr eaLnBrk="1" hangingPunct="1">
              <a:buNone/>
            </a:pPr>
            <a:endParaRPr lang="ru-RU" sz="4800" b="1" dirty="0" smtClean="0"/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1857356" y="1714488"/>
            <a:ext cx="5334000" cy="2571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КАПИТАН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</p:txBody>
      </p:sp>
      <p:sp>
        <p:nvSpPr>
          <p:cNvPr id="20485" name="Багетная рамка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858125" y="5429250"/>
            <a:ext cx="1042988" cy="1042988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603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6" name="Рисунок 5" descr="1250847071_9.jpg"/>
          <p:cNvPicPr>
            <a:picLocks noChangeAspect="1"/>
          </p:cNvPicPr>
          <p:nvPr/>
        </p:nvPicPr>
        <p:blipFill>
          <a:blip r:embed="rId3" cstate="print"/>
          <a:srcRect l="53978"/>
          <a:stretch>
            <a:fillRect/>
          </a:stretch>
        </p:blipFill>
        <p:spPr>
          <a:xfrm>
            <a:off x="2143108" y="4286256"/>
            <a:ext cx="3529002" cy="2007112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129614" cy="1071546"/>
          </a:xfrm>
        </p:spPr>
        <p:txBody>
          <a:bodyPr/>
          <a:lstStyle/>
          <a:p>
            <a:pPr eaLnBrk="1" hangingPunct="1"/>
            <a:r>
              <a:rPr lang="ru-RU" b="1" dirty="0" smtClean="0"/>
              <a:t>ПОМОЩНИК КАПИТАНА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857232"/>
            <a:ext cx="7391400" cy="4114800"/>
          </a:xfrm>
        </p:spPr>
        <p:txBody>
          <a:bodyPr/>
          <a:lstStyle/>
          <a:p>
            <a:pPr eaLnBrk="1" hangingPunct="1">
              <a:buNone/>
            </a:pPr>
            <a:r>
              <a:rPr lang="ru-RU" sz="2000" b="1" dirty="0" smtClean="0"/>
              <a:t>1) </a:t>
            </a:r>
            <a:r>
              <a:rPr lang="ru-RU" sz="2000" b="1" i="0" dirty="0" smtClean="0"/>
              <a:t>Лоцман</a:t>
            </a:r>
            <a:r>
              <a:rPr lang="ru-RU" sz="2000" i="0" dirty="0" smtClean="0"/>
              <a:t> (от </a:t>
            </a:r>
            <a:r>
              <a:rPr lang="ru-RU" sz="2000" i="0" dirty="0" err="1" smtClean="0"/>
              <a:t>нидерл</a:t>
            </a:r>
            <a:r>
              <a:rPr lang="ru-RU" sz="2000" i="0" dirty="0" smtClean="0"/>
              <a:t>. </a:t>
            </a:r>
            <a:r>
              <a:rPr lang="ru-RU" sz="2000" i="0" dirty="0" err="1" smtClean="0"/>
              <a:t>loodsman</a:t>
            </a:r>
            <a:r>
              <a:rPr lang="ru-RU" sz="2000" i="0" dirty="0" smtClean="0"/>
              <a:t>) — помощник капитана, по квалификации — капитан-судоводитель, хорошо знакомый с опасными местами в море или реке, знающий местный фарватер и  проводящий по нему морские или речные суда.</a:t>
            </a:r>
          </a:p>
          <a:p>
            <a:pPr eaLnBrk="1" hangingPunct="1">
              <a:buNone/>
            </a:pPr>
            <a:r>
              <a:rPr lang="ru-RU" sz="2000" i="0" dirty="0" smtClean="0"/>
              <a:t> 2) </a:t>
            </a:r>
            <a:r>
              <a:rPr lang="ru-RU" sz="2000" i="0" dirty="0" err="1" smtClean="0"/>
              <a:t>Лоцман-рыба,водится</a:t>
            </a:r>
            <a:r>
              <a:rPr lang="ru-RU" sz="2000" i="0" dirty="0" smtClean="0"/>
              <a:t> в Атлантическом океане.</a:t>
            </a:r>
            <a:endParaRPr lang="ru-RU" sz="2000" b="1" dirty="0" smtClean="0"/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1785918" y="2500306"/>
            <a:ext cx="5334000" cy="214312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ЛОЦМАН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</p:txBody>
      </p:sp>
      <p:sp>
        <p:nvSpPr>
          <p:cNvPr id="23557" name="Багетная рамка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858125" y="5429250"/>
            <a:ext cx="1042988" cy="1042988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603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36866" name="Picture 2" descr="http://mil.ru/images/military/military/photo/IGOR8941_raket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929198"/>
            <a:ext cx="2438281" cy="1928802"/>
          </a:xfrm>
          <a:prstGeom prst="rect">
            <a:avLst/>
          </a:prstGeom>
          <a:noFill/>
        </p:spPr>
      </p:pic>
      <p:pic>
        <p:nvPicPr>
          <p:cNvPr id="8" name="Picture 4" descr="http://img-fotki.yandex.ru/get/5108/valenta-mog.31/0_5f6f8_c78a9e04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786058"/>
            <a:ext cx="1186665" cy="1643074"/>
          </a:xfrm>
          <a:prstGeom prst="rect">
            <a:avLst/>
          </a:prstGeom>
          <a:noFill/>
        </p:spPr>
      </p:pic>
      <p:pic>
        <p:nvPicPr>
          <p:cNvPr id="36870" name="Picture 6" descr="http://animalreader.ru/wp-content/uploads/2015/01/locman-animal-reader.ru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929174"/>
            <a:ext cx="3173230" cy="1928826"/>
          </a:xfrm>
          <a:prstGeom prst="rect">
            <a:avLst/>
          </a:prstGeom>
          <a:noFill/>
        </p:spPr>
      </p:pic>
      <p:pic>
        <p:nvPicPr>
          <p:cNvPr id="39938" name="Picture 2" descr="http://www.mexfish.com/fish/gdjk/gdjkbu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4929198"/>
            <a:ext cx="2302002" cy="192880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357166"/>
            <a:ext cx="7391400" cy="857256"/>
          </a:xfrm>
        </p:spPr>
        <p:txBody>
          <a:bodyPr/>
          <a:lstStyle/>
          <a:p>
            <a:pPr eaLnBrk="1" hangingPunct="1"/>
            <a:r>
              <a:rPr lang="ru-RU" sz="5400" b="1" dirty="0" smtClean="0"/>
              <a:t>КТО ТАКОЙ КОК?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571612"/>
            <a:ext cx="7391400" cy="4114800"/>
          </a:xfrm>
        </p:spPr>
        <p:txBody>
          <a:bodyPr/>
          <a:lstStyle/>
          <a:p>
            <a:pPr algn="ctr" eaLnBrk="1" hangingPunct="1">
              <a:buNone/>
            </a:pPr>
            <a:endParaRPr lang="ru-RU" sz="5400" b="1" dirty="0" smtClean="0"/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214282" y="3857628"/>
            <a:ext cx="7429552" cy="217647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ПОВАР НА СУДНЕ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</p:txBody>
      </p:sp>
      <p:sp>
        <p:nvSpPr>
          <p:cNvPr id="24581" name="Багетная рамка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858125" y="5429250"/>
            <a:ext cx="1042988" cy="1042988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603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6" name="Рисунок 5" descr="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1428736"/>
            <a:ext cx="3469845" cy="2428892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b="1" dirty="0" smtClean="0"/>
              <a:t>Кто лечит больных?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800" b="1" dirty="0" smtClean="0"/>
              <a:t>                       </a:t>
            </a: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285720" y="2928934"/>
            <a:ext cx="7643866" cy="2571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Судовой   врач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</p:txBody>
      </p:sp>
      <p:sp>
        <p:nvSpPr>
          <p:cNvPr id="25605" name="Багетная рамка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858125" y="5429250"/>
            <a:ext cx="1042988" cy="1042988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603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27650" name="Picture 2" descr="http://shatsk-sad.narod.ru/_si/0/924484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929198"/>
            <a:ext cx="1428760" cy="1785950"/>
          </a:xfrm>
          <a:prstGeom prst="rect">
            <a:avLst/>
          </a:prstGeom>
          <a:noFill/>
        </p:spPr>
      </p:pic>
      <p:pic>
        <p:nvPicPr>
          <p:cNvPr id="27652" name="Picture 4" descr="http://auroramortera.com/wp-content/uploads/2012/05/dreamstimecomp_111157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57166"/>
            <a:ext cx="1921425" cy="2728904"/>
          </a:xfrm>
          <a:prstGeom prst="rect">
            <a:avLst/>
          </a:prstGeom>
          <a:noFill/>
        </p:spPr>
      </p:pic>
      <p:pic>
        <p:nvPicPr>
          <p:cNvPr id="27654" name="Picture 6" descr="http://shop.normoprotein.ru/upload/bc025d67dc104482a8cc2f51bca39c6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57166"/>
            <a:ext cx="1769419" cy="264320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85852" y="5786454"/>
            <a:ext cx="289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фонендоскоп</a:t>
            </a:r>
            <a:endParaRPr lang="ru-RU" sz="3600" b="1" dirty="0"/>
          </a:p>
        </p:txBody>
      </p:sp>
      <p:pic>
        <p:nvPicPr>
          <p:cNvPr id="27656" name="Picture 8" descr="http://www.vectorfreak.com/images/preview/thumb/stethoscope-vector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5000635"/>
            <a:ext cx="1714512" cy="1741443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85728"/>
            <a:ext cx="7391400" cy="1357322"/>
          </a:xfrm>
        </p:spPr>
        <p:txBody>
          <a:bodyPr/>
          <a:lstStyle/>
          <a:p>
            <a:pPr eaLnBrk="1" hangingPunct="1"/>
            <a:r>
              <a:rPr lang="ru-RU" b="1" dirty="0" smtClean="0"/>
              <a:t>Нет тельняшки без полос,</a:t>
            </a:r>
            <a:br>
              <a:rPr lang="ru-RU" b="1" dirty="0" smtClean="0"/>
            </a:br>
            <a:r>
              <a:rPr lang="ru-RU" b="1" dirty="0" smtClean="0"/>
              <a:t>Кто в тельняшке, тот …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2071678"/>
            <a:ext cx="6781800" cy="192882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b="1" dirty="0" smtClean="0"/>
              <a:t>                                    </a:t>
            </a: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1142976" y="1928802"/>
            <a:ext cx="5334000" cy="139065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матрос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</p:txBody>
      </p:sp>
      <p:sp>
        <p:nvSpPr>
          <p:cNvPr id="26629" name="Багетная рамка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858125" y="5429250"/>
            <a:ext cx="1042988" cy="1042988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603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33798" name="Picture 6" descr="http://popgun.ru/files/g/5/orig/566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3571876"/>
            <a:ext cx="4518243" cy="2857520"/>
          </a:xfrm>
          <a:prstGeom prst="rect">
            <a:avLst/>
          </a:prstGeom>
          <a:noFill/>
        </p:spPr>
      </p:pic>
      <p:pic>
        <p:nvPicPr>
          <p:cNvPr id="33800" name="Picture 8" descr="http://73.img.avito.st/1280x960/14392890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0"/>
            <a:ext cx="1714480" cy="1632545"/>
          </a:xfrm>
          <a:prstGeom prst="rect">
            <a:avLst/>
          </a:prstGeom>
          <a:noFill/>
        </p:spPr>
      </p:pic>
      <p:pic>
        <p:nvPicPr>
          <p:cNvPr id="2" name="Picture 2" descr="http://emoticons.do.am/28/5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500438"/>
            <a:ext cx="3071834" cy="282180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tar5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4572008"/>
            <a:ext cx="495300" cy="438150"/>
          </a:xfrm>
          <a:prstGeom prst="rect">
            <a:avLst/>
          </a:prstGeom>
        </p:spPr>
      </p:pic>
      <p:pic>
        <p:nvPicPr>
          <p:cNvPr id="6" name="Рисунок 5" descr="star5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857496"/>
            <a:ext cx="495300" cy="438150"/>
          </a:xfrm>
          <a:prstGeom prst="rect">
            <a:avLst/>
          </a:prstGeom>
        </p:spPr>
      </p:pic>
      <p:pic>
        <p:nvPicPr>
          <p:cNvPr id="7" name="Рисунок 6" descr="star5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3214686"/>
            <a:ext cx="495300" cy="804864"/>
          </a:xfrm>
          <a:prstGeom prst="rect">
            <a:avLst/>
          </a:prstGeom>
        </p:spPr>
      </p:pic>
      <p:pic>
        <p:nvPicPr>
          <p:cNvPr id="8" name="Рисунок 7" descr="star5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4714884"/>
            <a:ext cx="495300" cy="438150"/>
          </a:xfrm>
          <a:prstGeom prst="rect">
            <a:avLst/>
          </a:prstGeom>
        </p:spPr>
      </p:pic>
      <p:pic>
        <p:nvPicPr>
          <p:cNvPr id="9" name="Рисунок 8" descr="star5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4714884"/>
            <a:ext cx="495300" cy="438150"/>
          </a:xfrm>
          <a:prstGeom prst="rect">
            <a:avLst/>
          </a:prstGeom>
        </p:spPr>
      </p:pic>
      <p:pic>
        <p:nvPicPr>
          <p:cNvPr id="10" name="Рисунок 9" descr="star5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143248"/>
            <a:ext cx="495300" cy="438150"/>
          </a:xfrm>
          <a:prstGeom prst="rect">
            <a:avLst/>
          </a:prstGeom>
        </p:spPr>
      </p:pic>
      <p:pic>
        <p:nvPicPr>
          <p:cNvPr id="11" name="Рисунок 10" descr="star5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4357694"/>
            <a:ext cx="495300" cy="438150"/>
          </a:xfrm>
          <a:prstGeom prst="rect">
            <a:avLst/>
          </a:prstGeom>
        </p:spPr>
      </p:pic>
      <p:pic>
        <p:nvPicPr>
          <p:cNvPr id="12" name="Picture 4" descr="http://cdo.klimovichi.edu.by/ru/sm_full.aspx?guid=17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26"/>
            <a:ext cx="4500562" cy="5214974"/>
          </a:xfrm>
          <a:prstGeom prst="rect">
            <a:avLst/>
          </a:prstGeom>
          <a:noFill/>
        </p:spPr>
      </p:pic>
      <p:pic>
        <p:nvPicPr>
          <p:cNvPr id="13" name="Picture 8" descr="http://funforkids.ru/pictures/ship/ship2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643050"/>
            <a:ext cx="4257675" cy="521495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7858148" cy="6215106"/>
          </a:xfrm>
        </p:spPr>
        <p:txBody>
          <a:bodyPr/>
          <a:lstStyle/>
          <a:p>
            <a:pPr marL="742950" indent="-742950" algn="l" eaLnBrk="1" hangingPunct="1"/>
            <a:r>
              <a:rPr lang="ru-RU" b="1" dirty="0" smtClean="0"/>
              <a:t>     </a:t>
            </a:r>
            <a:r>
              <a:rPr lang="ru-RU" sz="6600" b="1" dirty="0" smtClean="0"/>
              <a:t>КАПИТАН</a:t>
            </a:r>
            <a:br>
              <a:rPr lang="ru-RU" sz="6600" b="1" dirty="0" smtClean="0"/>
            </a:br>
            <a:r>
              <a:rPr lang="ru-RU" sz="6600" b="1" dirty="0" smtClean="0"/>
              <a:t>ЛОЦМАН</a:t>
            </a:r>
            <a:br>
              <a:rPr lang="ru-RU" sz="6600" b="1" dirty="0" smtClean="0"/>
            </a:br>
            <a:r>
              <a:rPr lang="ru-RU" sz="6600" b="1" dirty="0" smtClean="0"/>
              <a:t>КОК</a:t>
            </a:r>
            <a:br>
              <a:rPr lang="ru-RU" sz="6600" b="1" dirty="0" smtClean="0"/>
            </a:br>
            <a:r>
              <a:rPr lang="ru-RU" sz="6600" b="1" dirty="0" smtClean="0"/>
              <a:t>СУДОВОЙ ВРАЧ</a:t>
            </a:r>
            <a:br>
              <a:rPr lang="ru-RU" sz="6600" b="1" dirty="0" smtClean="0"/>
            </a:br>
            <a:r>
              <a:rPr lang="ru-RU" sz="6600" b="1" dirty="0" smtClean="0"/>
              <a:t>МАТРОСЫ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785786" y="214290"/>
            <a:ext cx="6781800" cy="64294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3600" b="1" dirty="0" smtClean="0"/>
          </a:p>
          <a:p>
            <a:pPr eaLnBrk="1" hangingPunct="1">
              <a:buFont typeface="Arial" pitchFamily="34" charset="0"/>
              <a:buChar char="•"/>
            </a:pPr>
            <a:endParaRPr lang="ru-RU" sz="3600" b="1" dirty="0" smtClean="0"/>
          </a:p>
          <a:p>
            <a:pPr eaLnBrk="1" hangingPunct="1">
              <a:buFont typeface="Arial" pitchFamily="34" charset="0"/>
              <a:buChar char="•"/>
            </a:pPr>
            <a:endParaRPr lang="ru-RU" sz="3600" b="1" dirty="0" smtClean="0"/>
          </a:p>
        </p:txBody>
      </p:sp>
      <p:sp>
        <p:nvSpPr>
          <p:cNvPr id="26629" name="Багетная рамка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858125" y="5429250"/>
            <a:ext cx="1042988" cy="1042988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603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33796" name="Picture 4" descr="http://mafskr.in/grab/1508713863-1441264940-95b4340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4625" y="0"/>
            <a:ext cx="1159375" cy="136173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2000240"/>
            <a:ext cx="735811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нём проверяется умение капитана подавать команды и умение экипажа синхронно и чётко эти команды выполнять:</a:t>
            </a:r>
          </a:p>
          <a:p>
            <a:pPr algn="ctr"/>
            <a:r>
              <a:rPr lang="ru-RU" sz="4000" b="1" dirty="0" smtClean="0"/>
              <a:t>«НАЛЕВО!»</a:t>
            </a:r>
          </a:p>
          <a:p>
            <a:pPr algn="ctr"/>
            <a:r>
              <a:rPr lang="ru-RU" sz="4000" b="1" dirty="0" smtClean="0"/>
              <a:t>«НАПРАВО!»</a:t>
            </a:r>
          </a:p>
          <a:p>
            <a:pPr algn="ctr"/>
            <a:r>
              <a:rPr lang="ru-RU" sz="4000" b="1" dirty="0" smtClean="0"/>
              <a:t>«КРУГОМ!»</a:t>
            </a:r>
          </a:p>
          <a:p>
            <a:pPr algn="ctr"/>
            <a:r>
              <a:rPr lang="ru-RU" sz="4000" b="1" dirty="0" smtClean="0"/>
              <a:t>«ШАГОМ МАРШ!»</a:t>
            </a:r>
          </a:p>
          <a:p>
            <a:pPr algn="ctr"/>
            <a:r>
              <a:rPr lang="ru-RU" sz="4000" b="1" dirty="0" smtClean="0"/>
              <a:t>«НА МЕСТЕ СТОЙ!»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214290"/>
            <a:ext cx="5286412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Служит </a:t>
            </a:r>
            <a:r>
              <a:rPr lang="ru-RU" sz="4800" b="1" dirty="0" smtClean="0">
                <a:ln w="1905"/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Родине</a:t>
            </a:r>
            <a:endParaRPr lang="ru-RU" sz="4800" b="1" dirty="0">
              <a:ln w="1905"/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800" b="1" dirty="0">
                <a:ln w="1905"/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солдат</a:t>
            </a:r>
          </a:p>
        </p:txBody>
      </p:sp>
      <p:sp>
        <p:nvSpPr>
          <p:cNvPr id="8" name="Багетная рамка 7"/>
          <p:cNvSpPr>
            <a:spLocks noChangeArrowheads="1"/>
          </p:cNvSpPr>
          <p:nvPr/>
        </p:nvSpPr>
        <p:spPr bwMode="auto">
          <a:xfrm>
            <a:off x="928662" y="214290"/>
            <a:ext cx="7215198" cy="15716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285728"/>
            <a:ext cx="6715172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905"/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Строевой смотр </a:t>
            </a:r>
            <a:endParaRPr lang="ru-RU" sz="4800" b="1" dirty="0">
              <a:ln w="1905"/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12-конечная звезда 9"/>
          <p:cNvSpPr/>
          <p:nvPr/>
        </p:nvSpPr>
        <p:spPr bwMode="auto">
          <a:xfrm>
            <a:off x="500034" y="285728"/>
            <a:ext cx="1485900" cy="1500188"/>
          </a:xfrm>
          <a:prstGeom prst="star12">
            <a:avLst/>
          </a:prstGeom>
          <a:solidFill>
            <a:srgbClr val="FF0000"/>
          </a:solidFill>
          <a:ln w="1016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кон.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2000240"/>
            <a:ext cx="73581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На любом корабле в плавании не обойдётся без кока. Чистка картофеля. Оценивается скорость и качество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214290"/>
            <a:ext cx="5286412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Служит </a:t>
            </a:r>
            <a:r>
              <a:rPr lang="ru-RU" sz="4800" b="1" dirty="0" smtClean="0">
                <a:ln w="1905"/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Родине</a:t>
            </a:r>
            <a:endParaRPr lang="ru-RU" sz="4800" b="1" dirty="0">
              <a:ln w="1905"/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800" b="1" dirty="0">
                <a:ln w="1905"/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солдат</a:t>
            </a:r>
          </a:p>
        </p:txBody>
      </p:sp>
      <p:sp>
        <p:nvSpPr>
          <p:cNvPr id="8" name="Багетная рамка 7"/>
          <p:cNvSpPr>
            <a:spLocks noChangeArrowheads="1"/>
          </p:cNvSpPr>
          <p:nvPr/>
        </p:nvSpPr>
        <p:spPr bwMode="auto">
          <a:xfrm>
            <a:off x="928662" y="214290"/>
            <a:ext cx="7215198" cy="15716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285728"/>
            <a:ext cx="6715172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905"/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Чистка картофеля</a:t>
            </a:r>
            <a:endParaRPr lang="ru-RU" sz="4800" b="1" dirty="0">
              <a:ln w="1905"/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12-конечная звезда 9"/>
          <p:cNvSpPr/>
          <p:nvPr/>
        </p:nvSpPr>
        <p:spPr bwMode="auto">
          <a:xfrm>
            <a:off x="500034" y="285728"/>
            <a:ext cx="1485900" cy="1500188"/>
          </a:xfrm>
          <a:prstGeom prst="star12">
            <a:avLst/>
          </a:prstGeom>
          <a:solidFill>
            <a:srgbClr val="FF0000"/>
          </a:solidFill>
          <a:ln w="1016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кон.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englishon-line.ru/images/img1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3885352" cy="2928958"/>
          </a:xfrm>
          <a:prstGeom prst="rect">
            <a:avLst/>
          </a:prstGeom>
          <a:noFill/>
        </p:spPr>
      </p:pic>
      <p:pic>
        <p:nvPicPr>
          <p:cNvPr id="1028" name="Picture 4" descr="http://static6.depositphotos.com/1001800/555/i/950/depositphotos_5555558-Peeling-potatoes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500438"/>
            <a:ext cx="3957597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2000240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Эстафета со спасательным кругом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214290"/>
            <a:ext cx="5286412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Служит </a:t>
            </a:r>
            <a:r>
              <a:rPr lang="ru-RU" sz="4800" b="1" dirty="0" smtClean="0">
                <a:ln w="1905"/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Родине</a:t>
            </a:r>
            <a:endParaRPr lang="ru-RU" sz="4800" b="1" dirty="0">
              <a:ln w="1905"/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800" b="1" dirty="0">
                <a:ln w="1905"/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солдат</a:t>
            </a:r>
          </a:p>
        </p:txBody>
      </p:sp>
      <p:sp>
        <p:nvSpPr>
          <p:cNvPr id="8" name="Багетная рамка 7"/>
          <p:cNvSpPr>
            <a:spLocks noChangeArrowheads="1"/>
          </p:cNvSpPr>
          <p:nvPr/>
        </p:nvSpPr>
        <p:spPr bwMode="auto">
          <a:xfrm>
            <a:off x="928662" y="214290"/>
            <a:ext cx="7215198" cy="15716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285728"/>
            <a:ext cx="6715172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905"/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за бортом </a:t>
            </a:r>
            <a:endParaRPr lang="ru-RU" sz="4800" b="1" dirty="0">
              <a:ln w="1905"/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12-конечная звезда 9"/>
          <p:cNvSpPr/>
          <p:nvPr/>
        </p:nvSpPr>
        <p:spPr bwMode="auto">
          <a:xfrm>
            <a:off x="500034" y="285728"/>
            <a:ext cx="1485900" cy="1500188"/>
          </a:xfrm>
          <a:prstGeom prst="star12">
            <a:avLst/>
          </a:prstGeom>
          <a:solidFill>
            <a:srgbClr val="FF0000"/>
          </a:solidFill>
          <a:ln w="1016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кон.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0658" name="Picture 2" descr="http://rodnichokdom.ru/files/gallery/13/_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643182"/>
            <a:ext cx="5643570" cy="4049980"/>
          </a:xfrm>
          <a:prstGeom prst="rect">
            <a:avLst/>
          </a:prstGeom>
          <a:noFill/>
        </p:spPr>
      </p:pic>
      <p:pic>
        <p:nvPicPr>
          <p:cNvPr id="70662" name="Picture 6" descr="http://www.hracky-hracicky.cz/php_aplikace/data/vyrobekFoto_0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5000636"/>
            <a:ext cx="1643074" cy="1637597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28860" y="214290"/>
            <a:ext cx="5286412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Служит </a:t>
            </a:r>
            <a:r>
              <a:rPr lang="ru-RU" sz="4800" b="1" dirty="0" smtClean="0">
                <a:ln w="1905"/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Родине</a:t>
            </a:r>
            <a:endParaRPr lang="ru-RU" sz="4800" b="1" dirty="0">
              <a:ln w="1905"/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800" b="1" dirty="0">
                <a:ln w="1905"/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солдат</a:t>
            </a:r>
          </a:p>
        </p:txBody>
      </p:sp>
      <p:sp>
        <p:nvSpPr>
          <p:cNvPr id="8" name="Багетная рамка 7"/>
          <p:cNvSpPr>
            <a:spLocks noChangeArrowheads="1"/>
          </p:cNvSpPr>
          <p:nvPr/>
        </p:nvSpPr>
        <p:spPr bwMode="auto">
          <a:xfrm>
            <a:off x="928662" y="214290"/>
            <a:ext cx="7215198" cy="15716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285728"/>
            <a:ext cx="6715172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905"/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Лоцман проводит </a:t>
            </a:r>
          </a:p>
          <a:p>
            <a:pPr algn="ctr">
              <a:defRPr/>
            </a:pPr>
            <a:r>
              <a:rPr lang="ru-RU" sz="4800" b="1" dirty="0" smtClean="0">
                <a:ln w="1905"/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судно по фарватеру</a:t>
            </a:r>
            <a:endParaRPr lang="ru-RU" sz="4800" b="1" dirty="0">
              <a:ln w="1905"/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12-конечная звезда 9"/>
          <p:cNvSpPr/>
          <p:nvPr/>
        </p:nvSpPr>
        <p:spPr bwMode="auto">
          <a:xfrm>
            <a:off x="142844" y="285728"/>
            <a:ext cx="1485900" cy="1500188"/>
          </a:xfrm>
          <a:prstGeom prst="star12">
            <a:avLst/>
          </a:prstGeom>
          <a:solidFill>
            <a:srgbClr val="FF0000"/>
          </a:solidFill>
          <a:ln w="1016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кон.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682" name="Picture 2" descr="http://img.umnieroditeli.ru/static/2/nabor-dlya-igryi-v-bouling-1-abriko-9043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571480"/>
            <a:ext cx="1147803" cy="1143008"/>
          </a:xfrm>
          <a:prstGeom prst="rect">
            <a:avLst/>
          </a:prstGeom>
          <a:noFill/>
        </p:spPr>
      </p:pic>
      <p:pic>
        <p:nvPicPr>
          <p:cNvPr id="71684" name="Picture 4" descr="http://gametogether.ru/images/kartinki_dlya_game/post014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913472"/>
            <a:ext cx="3567124" cy="4944528"/>
          </a:xfrm>
          <a:prstGeom prst="rect">
            <a:avLst/>
          </a:prstGeom>
          <a:noFill/>
        </p:spPr>
      </p:pic>
      <p:pic>
        <p:nvPicPr>
          <p:cNvPr id="71686" name="Picture 6" descr="http://jondir.ru/dostb/%D0%A2%D0%B8%D0%BC%D0%BE%D1%84%D0%B5%D0%B5%D0%B2%D0%B0+%D0%95.+%D0%90.+%D0%9F%D0%BE%D0%B4%D0%B2%D0%B8%D0%B6%D0%BD%D1%8B%D0%B5+%D0%B8%D0%B3%D1%80%D1%8B+%D1%81+%D0%B4%D0%B5%D1%82%D1%8C%D0%BC%D0%B8+%D0%BC%D0%BB%D0%B0%D0%B4%D1%88%D0%B5%D0%B3%D0%BE+%D0%B4%D0%BE%D1%88%D0%BA%D0%BE%D0%BB%D1%8C%D0%BD%D0%BE%D0%B3%D0%BE+%D0%B2%D0%BE%D0%B7%D1%80%D0%B0%D1%81%D1%82%D0%B0b/77088_html_m5b01130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000372"/>
            <a:ext cx="4214810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Багетная рамка 14"/>
          <p:cNvSpPr>
            <a:spLocks noChangeArrowheads="1"/>
          </p:cNvSpPr>
          <p:nvPr/>
        </p:nvSpPr>
        <p:spPr bwMode="auto">
          <a:xfrm>
            <a:off x="1428728" y="0"/>
            <a:ext cx="6143646" cy="192881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32772" name="Рисунок 51" descr="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6887" y="1071546"/>
            <a:ext cx="22971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2-конечная звезда 15"/>
          <p:cNvSpPr/>
          <p:nvPr/>
        </p:nvSpPr>
        <p:spPr bwMode="auto">
          <a:xfrm>
            <a:off x="428625" y="0"/>
            <a:ext cx="1485900" cy="1428750"/>
          </a:xfrm>
          <a:prstGeom prst="star12">
            <a:avLst/>
          </a:prstGeom>
          <a:solidFill>
            <a:srgbClr val="00B0F0"/>
          </a:solidFill>
          <a:ln w="1016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57290" y="0"/>
            <a:ext cx="60007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4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2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 КАПИТАНОВ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4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СОСТАВИТЬ    СКОРОГОВОРКУ</a:t>
            </a:r>
            <a:endParaRPr lang="ru-RU" sz="40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2787" name="Рисунок 21" descr="33544939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571500"/>
            <a:ext cx="86042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8" name="Багетная рамка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001024" y="5572125"/>
            <a:ext cx="1000101" cy="1071563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85786" y="2143116"/>
            <a:ext cx="64294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4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4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Капитаны команд составляют  скороговорку из слов</a:t>
            </a:r>
            <a:endParaRPr lang="ru-RU" sz="40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>
            <a:off x="357158" y="1071546"/>
            <a:ext cx="7358114" cy="521497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Михаил играл в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 футбол и забил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 в ворота гол.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14290"/>
            <a:ext cx="9359657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скороговорка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820" name="Багетная рамка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786688" y="5643563"/>
            <a:ext cx="1143000" cy="10715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5" name="Рисунок 4" descr="1250847071_9.jpg"/>
          <p:cNvPicPr>
            <a:picLocks noChangeAspect="1"/>
          </p:cNvPicPr>
          <p:nvPr/>
        </p:nvPicPr>
        <p:blipFill>
          <a:blip r:embed="rId3" cstate="print"/>
          <a:srcRect l="53978"/>
          <a:stretch>
            <a:fillRect/>
          </a:stretch>
        </p:blipFill>
        <p:spPr>
          <a:xfrm>
            <a:off x="214282" y="214290"/>
            <a:ext cx="2637721" cy="1500198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>
            <a:off x="357158" y="1071546"/>
            <a:ext cx="7358114" cy="521497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Приготовила Лариса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для Бориса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 вкусны суп из риса.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14290"/>
            <a:ext cx="9359657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скороговорка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820" name="Багетная рамка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786688" y="5643563"/>
            <a:ext cx="1143000" cy="10715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5" name="Рисунок 4" descr="1250847071_9.jpg"/>
          <p:cNvPicPr>
            <a:picLocks noChangeAspect="1"/>
          </p:cNvPicPr>
          <p:nvPr/>
        </p:nvPicPr>
        <p:blipFill>
          <a:blip r:embed="rId3" cstate="print"/>
          <a:srcRect l="53978"/>
          <a:stretch>
            <a:fillRect/>
          </a:stretch>
        </p:blipFill>
        <p:spPr>
          <a:xfrm>
            <a:off x="214282" y="214290"/>
            <a:ext cx="2637721" cy="1500198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Багетная рамка 14"/>
          <p:cNvSpPr>
            <a:spLocks noChangeArrowheads="1"/>
          </p:cNvSpPr>
          <p:nvPr/>
        </p:nvSpPr>
        <p:spPr bwMode="auto">
          <a:xfrm>
            <a:off x="1428728" y="0"/>
            <a:ext cx="6143646" cy="192881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32772" name="Рисунок 51" descr="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6887" y="1071546"/>
            <a:ext cx="22971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oud">
            <a:hlinkClick r:id="rId4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2500313" y="3143250"/>
            <a:ext cx="1636712" cy="10604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40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8" name="Cloud">
            <a:hlinkClick r:id="rId5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4214813" y="2286000"/>
            <a:ext cx="1636712" cy="10604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40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10" name="Cloud">
            <a:hlinkClick r:id="rId6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642938" y="3929063"/>
            <a:ext cx="1636712" cy="10604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40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</a:p>
        </p:txBody>
      </p:sp>
      <p:sp>
        <p:nvSpPr>
          <p:cNvPr id="11" name="Cloud">
            <a:hlinkClick r:id="rId7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642938" y="5429250"/>
            <a:ext cx="1636712" cy="10604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40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7</a:t>
            </a:r>
          </a:p>
        </p:txBody>
      </p:sp>
      <p:sp>
        <p:nvSpPr>
          <p:cNvPr id="12" name="Cloud">
            <a:hlinkClick r:id="rId8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2428875" y="4643438"/>
            <a:ext cx="1636713" cy="10604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40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8</a:t>
            </a:r>
          </a:p>
        </p:txBody>
      </p:sp>
      <p:sp>
        <p:nvSpPr>
          <p:cNvPr id="13" name="Cloud">
            <a:hlinkClick r:id="rId9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4214813" y="3929063"/>
            <a:ext cx="1636712" cy="10604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40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</a:t>
            </a:r>
          </a:p>
        </p:txBody>
      </p:sp>
      <p:sp>
        <p:nvSpPr>
          <p:cNvPr id="14" name="Cloud">
            <a:hlinkClick r:id="rId10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6143625" y="4071938"/>
            <a:ext cx="1636713" cy="10604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40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</a:p>
        </p:txBody>
      </p:sp>
      <p:sp>
        <p:nvSpPr>
          <p:cNvPr id="16" name="12-конечная звезда 15"/>
          <p:cNvSpPr/>
          <p:nvPr/>
        </p:nvSpPr>
        <p:spPr bwMode="auto">
          <a:xfrm>
            <a:off x="428625" y="0"/>
            <a:ext cx="1485900" cy="1428750"/>
          </a:xfrm>
          <a:prstGeom prst="star12">
            <a:avLst/>
          </a:prstGeom>
          <a:solidFill>
            <a:srgbClr val="00B0F0"/>
          </a:solidFill>
          <a:ln w="1016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кон.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14480" y="-142900"/>
            <a:ext cx="600079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endParaRPr lang="ru-RU" sz="40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4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ЗАГАДКИ</a:t>
            </a:r>
            <a:endParaRPr lang="ru-RU" sz="40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Cloud">
            <a:hlinkClick r:id="rId11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4357688" y="5500688"/>
            <a:ext cx="1636712" cy="10604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40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11</a:t>
            </a:r>
          </a:p>
        </p:txBody>
      </p:sp>
      <p:sp>
        <p:nvSpPr>
          <p:cNvPr id="21" name="Cloud">
            <a:hlinkClick r:id="rId12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6286500" y="5357813"/>
            <a:ext cx="1636713" cy="10604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40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12</a:t>
            </a:r>
          </a:p>
        </p:txBody>
      </p:sp>
      <p:pic>
        <p:nvPicPr>
          <p:cNvPr id="32787" name="Рисунок 21" descr="335449392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7375" y="571500"/>
            <a:ext cx="86042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8" name="Багетная рамка 22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8001024" y="5572125"/>
            <a:ext cx="1000101" cy="1071563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391400" cy="1752600"/>
          </a:xfrm>
        </p:spPr>
        <p:txBody>
          <a:bodyPr/>
          <a:lstStyle/>
          <a:p>
            <a:pPr eaLnBrk="1" hangingPunct="1"/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Как называют молодого матроса на судне?</a:t>
            </a:r>
          </a:p>
        </p:txBody>
      </p:sp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2714612" y="3429000"/>
            <a:ext cx="4752988" cy="2571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( юнга)</a:t>
            </a:r>
          </a:p>
        </p:txBody>
      </p:sp>
      <p:sp>
        <p:nvSpPr>
          <p:cNvPr id="35844" name="Багетная рамка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786688" y="5643563"/>
            <a:ext cx="1143000" cy="10715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5" name="Рисунок 4" descr="j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496"/>
            <a:ext cx="2554301" cy="3071834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0"/>
          <p:cNvSpPr>
            <a:spLocks noChangeArrowheads="1"/>
          </p:cNvSpPr>
          <p:nvPr/>
        </p:nvSpPr>
        <p:spPr bwMode="auto">
          <a:xfrm>
            <a:off x="1714480" y="357166"/>
            <a:ext cx="7143800" cy="1214438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Придумать название для корабля</a:t>
            </a:r>
            <a:endParaRPr lang="ru-RU" sz="3600" b="1" i="1" dirty="0">
              <a:solidFill>
                <a:srgbClr val="FF0000"/>
              </a:solidFill>
            </a:endParaRPr>
          </a:p>
          <a:p>
            <a:pPr algn="r"/>
            <a:r>
              <a:rPr lang="ru-RU" sz="3600" b="1" i="1" dirty="0" smtClean="0">
                <a:solidFill>
                  <a:srgbClr val="FF0000"/>
                </a:solidFill>
              </a:rPr>
              <a:t>(5 баллов)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5123" name="AutoShape 20"/>
          <p:cNvSpPr>
            <a:spLocks noChangeArrowheads="1"/>
          </p:cNvSpPr>
          <p:nvPr/>
        </p:nvSpPr>
        <p:spPr bwMode="auto">
          <a:xfrm>
            <a:off x="2357438" y="1928813"/>
            <a:ext cx="6357966" cy="1428750"/>
          </a:xfrm>
          <a:prstGeom prst="foldedCorner">
            <a:avLst>
              <a:gd name="adj" fmla="val 12500"/>
            </a:avLst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3600" b="1" i="1" dirty="0" smtClean="0">
                <a:solidFill>
                  <a:srgbClr val="F0F3FE"/>
                </a:solidFill>
              </a:rPr>
              <a:t>Распределение обязанностей</a:t>
            </a:r>
            <a:endParaRPr lang="ru-RU" sz="3600" b="1" i="1" dirty="0">
              <a:solidFill>
                <a:srgbClr val="F0F3FE"/>
              </a:solidFill>
            </a:endParaRPr>
          </a:p>
          <a:p>
            <a:pPr algn="r"/>
            <a:r>
              <a:rPr lang="ru-RU" sz="2800" b="1" i="1" dirty="0">
                <a:solidFill>
                  <a:srgbClr val="F0F3FE"/>
                </a:solidFill>
              </a:rPr>
              <a:t>(</a:t>
            </a:r>
            <a:r>
              <a:rPr lang="ru-RU" sz="2800" b="1" i="1" dirty="0" smtClean="0">
                <a:solidFill>
                  <a:srgbClr val="F0F3FE"/>
                </a:solidFill>
              </a:rPr>
              <a:t>2 балла</a:t>
            </a:r>
            <a:r>
              <a:rPr lang="ru-RU" b="1" i="1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5124" name="AutoShape 20"/>
          <p:cNvSpPr>
            <a:spLocks noChangeArrowheads="1"/>
          </p:cNvSpPr>
          <p:nvPr/>
        </p:nvSpPr>
        <p:spPr bwMode="auto">
          <a:xfrm>
            <a:off x="2571736" y="3643313"/>
            <a:ext cx="3786214" cy="1357312"/>
          </a:xfrm>
          <a:prstGeom prst="foldedCorner">
            <a:avLst>
              <a:gd name="adj" fmla="val 12500"/>
            </a:avLst>
          </a:prstGeom>
          <a:solidFill>
            <a:srgbClr val="00B0F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ru-RU" sz="3600" b="1" i="1" dirty="0" smtClean="0">
                <a:solidFill>
                  <a:srgbClr val="492109"/>
                </a:solidFill>
              </a:rPr>
              <a:t>Строевой </a:t>
            </a:r>
            <a:r>
              <a:rPr lang="ru-RU" sz="3600" b="1" i="1" dirty="0" err="1" smtClean="0">
                <a:solidFill>
                  <a:srgbClr val="492109"/>
                </a:solidFill>
              </a:rPr>
              <a:t>сморт</a:t>
            </a:r>
            <a:endParaRPr lang="ru-RU" sz="2800" b="1" i="1" dirty="0">
              <a:solidFill>
                <a:srgbClr val="492109"/>
              </a:solidFill>
            </a:endParaRPr>
          </a:p>
          <a:p>
            <a:pPr algn="ctr"/>
            <a:r>
              <a:rPr lang="ru-RU" b="1" dirty="0" smtClean="0">
                <a:solidFill>
                  <a:srgbClr val="492109"/>
                </a:solidFill>
              </a:rPr>
              <a:t>(5 баллов</a:t>
            </a:r>
            <a:r>
              <a:rPr lang="ru-RU" sz="2000" b="1" dirty="0" smtClean="0">
                <a:solidFill>
                  <a:srgbClr val="009900"/>
                </a:solidFill>
              </a:rPr>
              <a:t>)</a:t>
            </a:r>
            <a:endParaRPr lang="ru-RU" sz="2000" b="1" dirty="0">
              <a:solidFill>
                <a:srgbClr val="009900"/>
              </a:solidFill>
            </a:endParaRPr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auto">
          <a:xfrm>
            <a:off x="2643174" y="5357826"/>
            <a:ext cx="4143404" cy="1357313"/>
          </a:xfrm>
          <a:prstGeom prst="foldedCorner">
            <a:avLst>
              <a:gd name="adj" fmla="val 12500"/>
            </a:avLst>
          </a:prstGeom>
          <a:solidFill>
            <a:srgbClr val="99FF33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Чистка картофеля</a:t>
            </a:r>
            <a:endParaRPr lang="ru-RU" sz="3200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(</a:t>
            </a:r>
            <a:r>
              <a:rPr lang="ru-RU" sz="28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5 баллов</a:t>
            </a:r>
            <a:r>
              <a:rPr lang="ru-RU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)</a:t>
            </a:r>
          </a:p>
        </p:txBody>
      </p:sp>
      <p:pic>
        <p:nvPicPr>
          <p:cNvPr id="5126" name="Рисунок 49" descr="blest16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857232"/>
            <a:ext cx="785811" cy="102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50" descr="blest16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714620"/>
            <a:ext cx="500072" cy="64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Рисунок 51" descr="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3000375"/>
            <a:ext cx="2211388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" descr="C:\Documents and Settings\Администратор\Мои документы\Мои рисунки\Организатор клипов (Microsoft)\j028399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4572008"/>
            <a:ext cx="12858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Пятно 1 51"/>
          <p:cNvSpPr>
            <a:spLocks noChangeArrowheads="1"/>
          </p:cNvSpPr>
          <p:nvPr/>
        </p:nvSpPr>
        <p:spPr bwMode="auto">
          <a:xfrm>
            <a:off x="214282" y="3357562"/>
            <a:ext cx="2500330" cy="1643062"/>
          </a:xfrm>
          <a:prstGeom prst="irregularSeal1">
            <a:avLst/>
          </a:prstGeom>
          <a:solidFill>
            <a:schemeClr val="accent1"/>
          </a:solidFill>
          <a:ln w="98425" cmpd="tri" algn="ctr">
            <a:solidFill>
              <a:srgbClr val="00B0F0"/>
            </a:solidFill>
            <a:round/>
            <a:headEnd/>
            <a:tailEnd/>
          </a:ln>
        </p:spPr>
        <p:txBody>
          <a:bodyPr wrap="none"/>
          <a:lstStyle/>
          <a:p>
            <a:r>
              <a:rPr lang="ru-RU" sz="2800" b="1" dirty="0"/>
              <a:t>3 </a:t>
            </a:r>
            <a:r>
              <a:rPr lang="ru-RU" sz="2800" b="1" dirty="0" smtClean="0"/>
              <a:t>конкурс</a:t>
            </a:r>
            <a:endParaRPr lang="ru-RU" sz="2800" b="1" dirty="0"/>
          </a:p>
        </p:txBody>
      </p:sp>
      <p:sp>
        <p:nvSpPr>
          <p:cNvPr id="5131" name="Пятно 1 52"/>
          <p:cNvSpPr>
            <a:spLocks noChangeArrowheads="1"/>
          </p:cNvSpPr>
          <p:nvPr/>
        </p:nvSpPr>
        <p:spPr bwMode="auto">
          <a:xfrm>
            <a:off x="0" y="1857364"/>
            <a:ext cx="2428860" cy="1643062"/>
          </a:xfrm>
          <a:prstGeom prst="irregularSeal1">
            <a:avLst/>
          </a:prstGeom>
          <a:solidFill>
            <a:schemeClr val="accent1"/>
          </a:solidFill>
          <a:ln w="69850" cmpd="tri" algn="ctr">
            <a:solidFill>
              <a:srgbClr val="00B0F0"/>
            </a:solidFill>
            <a:round/>
            <a:headEnd/>
            <a:tailEnd/>
          </a:ln>
        </p:spPr>
        <p:txBody>
          <a:bodyPr wrap="none"/>
          <a:lstStyle/>
          <a:p>
            <a:r>
              <a:rPr lang="ru-RU" sz="2800" b="1" dirty="0"/>
              <a:t>2 </a:t>
            </a:r>
            <a:r>
              <a:rPr lang="ru-RU" sz="2800" b="1" dirty="0" smtClean="0"/>
              <a:t>конкурс</a:t>
            </a:r>
            <a:endParaRPr lang="ru-RU" sz="2800" b="1" dirty="0"/>
          </a:p>
        </p:txBody>
      </p:sp>
      <p:sp>
        <p:nvSpPr>
          <p:cNvPr id="5132" name="Пятно 1 53"/>
          <p:cNvSpPr>
            <a:spLocks noChangeArrowheads="1"/>
          </p:cNvSpPr>
          <p:nvPr/>
        </p:nvSpPr>
        <p:spPr bwMode="auto">
          <a:xfrm>
            <a:off x="0" y="5214938"/>
            <a:ext cx="2643174" cy="1643062"/>
          </a:xfrm>
          <a:prstGeom prst="irregularSeal1">
            <a:avLst/>
          </a:prstGeom>
          <a:solidFill>
            <a:schemeClr val="accent1"/>
          </a:solidFill>
          <a:ln w="92075" cmpd="tri" algn="ctr">
            <a:solidFill>
              <a:srgbClr val="00B0F0"/>
            </a:solidFill>
            <a:round/>
            <a:headEnd/>
            <a:tailEnd/>
          </a:ln>
        </p:spPr>
        <p:txBody>
          <a:bodyPr wrap="none"/>
          <a:lstStyle/>
          <a:p>
            <a:r>
              <a:rPr lang="ru-RU" sz="2800" b="1" dirty="0"/>
              <a:t>4 </a:t>
            </a:r>
            <a:r>
              <a:rPr lang="ru-RU" sz="2800" b="1" dirty="0" smtClean="0"/>
              <a:t>конкурс</a:t>
            </a:r>
            <a:endParaRPr lang="ru-RU" sz="2800" b="1" dirty="0"/>
          </a:p>
        </p:txBody>
      </p:sp>
      <p:sp>
        <p:nvSpPr>
          <p:cNvPr id="5133" name="Пятно 1 55"/>
          <p:cNvSpPr>
            <a:spLocks noChangeArrowheads="1"/>
          </p:cNvSpPr>
          <p:nvPr/>
        </p:nvSpPr>
        <p:spPr bwMode="auto">
          <a:xfrm>
            <a:off x="0" y="142875"/>
            <a:ext cx="2214546" cy="1643063"/>
          </a:xfrm>
          <a:prstGeom prst="irregularSeal1">
            <a:avLst/>
          </a:prstGeom>
          <a:solidFill>
            <a:schemeClr val="accent1"/>
          </a:solidFill>
          <a:ln w="92075" cmpd="tri" algn="ctr">
            <a:solidFill>
              <a:srgbClr val="00B0F0"/>
            </a:solidFill>
            <a:round/>
            <a:headEnd/>
            <a:tailEnd/>
          </a:ln>
        </p:spPr>
        <p:txBody>
          <a:bodyPr wrap="none"/>
          <a:lstStyle/>
          <a:p>
            <a:r>
              <a:rPr lang="ru-RU" sz="2800" b="1" dirty="0"/>
              <a:t>1 </a:t>
            </a:r>
            <a:r>
              <a:rPr lang="ru-RU" sz="2800" b="1" dirty="0" smtClean="0"/>
              <a:t>конкурс</a:t>
            </a:r>
            <a:endParaRPr lang="ru-RU" sz="2800" b="1" dirty="0"/>
          </a:p>
        </p:txBody>
      </p:sp>
      <p:pic>
        <p:nvPicPr>
          <p:cNvPr id="5134" name="Рисунок 56" descr="39065221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38" y="1785938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Рисунок 58" descr="39065221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0" y="3429000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Рисунок 59" descr="39065221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3" y="5143500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Рисунок 57" descr="39065221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63" y="214313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star2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4143380"/>
            <a:ext cx="571504" cy="571504"/>
          </a:xfrm>
          <a:prstGeom prst="rect">
            <a:avLst/>
          </a:prstGeom>
        </p:spPr>
      </p:pic>
      <p:pic>
        <p:nvPicPr>
          <p:cNvPr id="25" name="Рисунок 24" descr="star2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4612" y="2643182"/>
            <a:ext cx="571504" cy="571504"/>
          </a:xfrm>
          <a:prstGeom prst="rect">
            <a:avLst/>
          </a:prstGeom>
        </p:spPr>
      </p:pic>
      <p:pic>
        <p:nvPicPr>
          <p:cNvPr id="26" name="Рисунок 25" descr="star2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3240" y="1000108"/>
            <a:ext cx="571504" cy="571504"/>
          </a:xfrm>
          <a:prstGeom prst="rect">
            <a:avLst/>
          </a:prstGeom>
        </p:spPr>
      </p:pic>
      <p:pic>
        <p:nvPicPr>
          <p:cNvPr id="27" name="Рисунок 26" descr="star2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7752" y="5929330"/>
            <a:ext cx="571504" cy="571504"/>
          </a:xfrm>
          <a:prstGeom prst="rect">
            <a:avLst/>
          </a:prstGeom>
        </p:spPr>
      </p:pic>
      <p:pic>
        <p:nvPicPr>
          <p:cNvPr id="28" name="Рисунок 27" descr="star2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16" y="5715016"/>
            <a:ext cx="571504" cy="571504"/>
          </a:xfrm>
          <a:prstGeom prst="rect">
            <a:avLst/>
          </a:prstGeom>
        </p:spPr>
      </p:pic>
      <p:pic>
        <p:nvPicPr>
          <p:cNvPr id="29" name="Рисунок 28" descr="star2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00298" y="1928802"/>
            <a:ext cx="571504" cy="571504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2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/>
      <p:bldP spid="5131" grpId="0" animBg="1"/>
      <p:bldP spid="5132" grpId="0" animBg="1"/>
      <p:bldP spid="51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Как называют повара на корабле?</a:t>
            </a:r>
          </a:p>
        </p:txBody>
      </p:sp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>
            <a:off x="1905000" y="5000636"/>
            <a:ext cx="5334000" cy="185736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( кок)</a:t>
            </a:r>
          </a:p>
        </p:txBody>
      </p:sp>
      <p:sp>
        <p:nvSpPr>
          <p:cNvPr id="36868" name="Багетная рамка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786688" y="5643563"/>
            <a:ext cx="1143000" cy="10715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5" name="Рисунок 4" descr="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2786058"/>
            <a:ext cx="3469845" cy="2428892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2514600" y="5214950"/>
            <a:ext cx="4876800" cy="16430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(каюта)</a:t>
            </a:r>
          </a:p>
        </p:txBody>
      </p:sp>
      <p:sp>
        <p:nvSpPr>
          <p:cNvPr id="38915" name="Багетная рамка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786688" y="5643563"/>
            <a:ext cx="1143000" cy="10715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213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называется</a:t>
            </a:r>
          </a:p>
          <a:p>
            <a:pPr algn="ctr">
              <a:defRPr/>
            </a:pPr>
            <a:r>
              <a:rPr lang="ru-RU" sz="48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помещение, где </a:t>
            </a:r>
            <a:r>
              <a:rPr lang="ru-RU" sz="48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отдыхают</a:t>
            </a:r>
          </a:p>
          <a:p>
            <a:pPr algn="ctr">
              <a:defRPr/>
            </a:pPr>
            <a:r>
              <a:rPr lang="ru-RU" sz="48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моряки?</a:t>
            </a:r>
            <a:endParaRPr lang="ru-RU" sz="54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big_position_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2571744"/>
            <a:ext cx="3714756" cy="2779876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dirty="0" smtClean="0"/>
              <a:t>Как называют башню с сигнальными огнями на берегу моря?</a:t>
            </a:r>
          </a:p>
        </p:txBody>
      </p: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905000" y="5214950"/>
            <a:ext cx="5334000" cy="16430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( маяк)</a:t>
            </a:r>
          </a:p>
        </p:txBody>
      </p:sp>
      <p:sp>
        <p:nvSpPr>
          <p:cNvPr id="39940" name="Багетная рамка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786688" y="5643563"/>
            <a:ext cx="1143000" cy="10715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5" name="Рисунок 4" descr="7922747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6967" y="2714620"/>
            <a:ext cx="2814225" cy="2786082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857280"/>
            <a:ext cx="7391400" cy="2609880"/>
          </a:xfrm>
        </p:spPr>
        <p:txBody>
          <a:bodyPr/>
          <a:lstStyle/>
          <a:p>
            <a:pPr eaLnBrk="1" hangingPunct="1"/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Корабельный</a:t>
            </a:r>
            <a:br>
              <a:rPr lang="ru-RU" sz="5400" b="1" dirty="0" smtClean="0"/>
            </a:br>
            <a:r>
              <a:rPr lang="ru-RU" sz="5400" b="1" dirty="0" smtClean="0"/>
              <a:t> подвал?</a:t>
            </a:r>
          </a:p>
        </p:txBody>
      </p:sp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>
            <a:off x="1828800" y="5286388"/>
            <a:ext cx="5334000" cy="128588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( трюм)</a:t>
            </a:r>
          </a:p>
        </p:txBody>
      </p:sp>
      <p:sp>
        <p:nvSpPr>
          <p:cNvPr id="40964" name="Багетная рамка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786688" y="5643563"/>
            <a:ext cx="1143000" cy="10715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5" name="Рисунок 4" descr="trum01.jpg"/>
          <p:cNvPicPr>
            <a:picLocks noChangeAspect="1"/>
          </p:cNvPicPr>
          <p:nvPr/>
        </p:nvPicPr>
        <p:blipFill>
          <a:blip r:embed="rId3" cstate="print"/>
          <a:srcRect b="8333"/>
          <a:stretch>
            <a:fillRect/>
          </a:stretch>
        </p:blipFill>
        <p:spPr>
          <a:xfrm>
            <a:off x="2928926" y="2357430"/>
            <a:ext cx="2293482" cy="3100026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dirty="0" smtClean="0"/>
              <a:t>Морская веревка?</a:t>
            </a: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1905000" y="5286388"/>
            <a:ext cx="5334000" cy="135732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( канат)</a:t>
            </a:r>
          </a:p>
        </p:txBody>
      </p:sp>
      <p:sp>
        <p:nvSpPr>
          <p:cNvPr id="41988" name="Багетная рамка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786688" y="5643563"/>
            <a:ext cx="1143000" cy="10715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5" name="Рисунок 4" descr="519096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785926"/>
            <a:ext cx="5780704" cy="3562359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>
            <a:off x="1905000" y="4857760"/>
            <a:ext cx="5334000" cy="160019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( штурвал)</a:t>
            </a:r>
          </a:p>
        </p:txBody>
      </p:sp>
      <p:sp>
        <p:nvSpPr>
          <p:cNvPr id="43011" name="Багетная рамка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786688" y="5643563"/>
            <a:ext cx="1143000" cy="10715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357166"/>
            <a:ext cx="90207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Рулевое колесо</a:t>
            </a:r>
          </a:p>
          <a:p>
            <a:pPr algn="ctr"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помощью которого</a:t>
            </a:r>
          </a:p>
          <a:p>
            <a:pPr algn="ctr"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управляют кораблём?</a:t>
            </a:r>
          </a:p>
        </p:txBody>
      </p:sp>
      <p:pic>
        <p:nvPicPr>
          <p:cNvPr id="5" name="Рисунок 4" descr="4692938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857496"/>
            <a:ext cx="2286013" cy="2286013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1905000" y="5572140"/>
            <a:ext cx="5334000" cy="100013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( якорь)</a:t>
            </a:r>
          </a:p>
        </p:txBody>
      </p:sp>
      <p:sp>
        <p:nvSpPr>
          <p:cNvPr id="44035" name="Багетная рамка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786688" y="5643563"/>
            <a:ext cx="1143000" cy="10715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928671"/>
            <a:ext cx="7429552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Приспособл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ние,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удерживающие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судно при стоянке?</a:t>
            </a:r>
          </a:p>
        </p:txBody>
      </p:sp>
      <p:pic>
        <p:nvPicPr>
          <p:cNvPr id="6" name="Рисунок 5" descr="3906522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643314"/>
            <a:ext cx="2000264" cy="2000264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071594"/>
            <a:ext cx="7391400" cy="2824194"/>
          </a:xfrm>
        </p:spPr>
        <p:txBody>
          <a:bodyPr/>
          <a:lstStyle/>
          <a:p>
            <a:pPr eaLnBrk="1" hangingPunct="1"/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4800" b="1" dirty="0" smtClean="0"/>
              <a:t>Назовите самую распространенную среди моряков одежду?</a:t>
            </a:r>
          </a:p>
        </p:txBody>
      </p:sp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1785918" y="5605474"/>
            <a:ext cx="5334000" cy="125252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( тельняшка)</a:t>
            </a:r>
          </a:p>
        </p:txBody>
      </p:sp>
      <p:sp>
        <p:nvSpPr>
          <p:cNvPr id="45060" name="Багетная рамка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786688" y="5643563"/>
            <a:ext cx="1143000" cy="10715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5" name="Рисунок 4" descr="morskaya_telnyas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2500306"/>
            <a:ext cx="3214710" cy="3099733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Багетная рамка 7"/>
          <p:cNvSpPr>
            <a:spLocks noChangeArrowheads="1"/>
          </p:cNvSpPr>
          <p:nvPr/>
        </p:nvSpPr>
        <p:spPr bwMode="auto">
          <a:xfrm>
            <a:off x="2357438" y="214313"/>
            <a:ext cx="5715000" cy="15716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46083" name="Picture 2" descr="C:\Documents and Settings\Администратор\Мои документы\Мои рисунки\Организатор клипов (Microsoft)\j028399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0"/>
            <a:ext cx="12858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214290"/>
            <a:ext cx="5286412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905"/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судовых врачей</a:t>
            </a:r>
            <a:endParaRPr lang="ru-RU" sz="4800" b="1" dirty="0">
              <a:ln w="1905"/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2-конечная звезда 6"/>
          <p:cNvSpPr/>
          <p:nvPr/>
        </p:nvSpPr>
        <p:spPr bwMode="auto">
          <a:xfrm>
            <a:off x="1357313" y="0"/>
            <a:ext cx="1485900" cy="1500188"/>
          </a:xfrm>
          <a:prstGeom prst="star12">
            <a:avLst/>
          </a:prstGeom>
          <a:solidFill>
            <a:srgbClr val="FF0000"/>
          </a:solidFill>
          <a:ln w="1016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5-конечная звезда 10">
            <a:hlinkClick r:id="rId4" action="ppaction://hlinksldjump"/>
          </p:cNvPr>
          <p:cNvSpPr/>
          <p:nvPr/>
        </p:nvSpPr>
        <p:spPr bwMode="auto">
          <a:xfrm>
            <a:off x="2428860" y="2143116"/>
            <a:ext cx="2143140" cy="1928826"/>
          </a:xfrm>
          <a:prstGeom prst="star5">
            <a:avLst/>
          </a:prstGeom>
          <a:solidFill>
            <a:srgbClr val="99FF33"/>
          </a:solidFill>
          <a:ln w="698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r>
              <a:rPr lang="ru-RU" sz="3200" dirty="0"/>
              <a:t>2</a:t>
            </a:r>
          </a:p>
        </p:txBody>
      </p:sp>
      <p:sp>
        <p:nvSpPr>
          <p:cNvPr id="12" name="5-конечная звезда 11">
            <a:hlinkClick r:id="rId5" action="ppaction://hlinksldjump"/>
          </p:cNvPr>
          <p:cNvSpPr/>
          <p:nvPr/>
        </p:nvSpPr>
        <p:spPr bwMode="auto">
          <a:xfrm>
            <a:off x="3428992" y="4286256"/>
            <a:ext cx="2071702" cy="2000256"/>
          </a:xfrm>
          <a:prstGeom prst="star5">
            <a:avLst/>
          </a:prstGeom>
          <a:solidFill>
            <a:srgbClr val="99FF33"/>
          </a:solidFill>
          <a:ln w="698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r>
              <a:rPr lang="ru-RU" sz="3600" dirty="0"/>
              <a:t>3</a:t>
            </a:r>
          </a:p>
        </p:txBody>
      </p:sp>
      <p:sp>
        <p:nvSpPr>
          <p:cNvPr id="14" name="5-конечная звезда 13">
            <a:hlinkClick r:id="rId6" action="ppaction://hlinksldjump"/>
          </p:cNvPr>
          <p:cNvSpPr/>
          <p:nvPr/>
        </p:nvSpPr>
        <p:spPr bwMode="auto">
          <a:xfrm>
            <a:off x="5643570" y="3071810"/>
            <a:ext cx="1857388" cy="1928820"/>
          </a:xfrm>
          <a:prstGeom prst="star5">
            <a:avLst/>
          </a:prstGeom>
          <a:solidFill>
            <a:srgbClr val="99FF33"/>
          </a:solidFill>
          <a:ln w="698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r>
              <a:rPr lang="ru-RU" sz="3200" dirty="0"/>
              <a:t>4</a:t>
            </a:r>
          </a:p>
        </p:txBody>
      </p:sp>
      <p:sp>
        <p:nvSpPr>
          <p:cNvPr id="23" name="5-конечная звезда 22">
            <a:hlinkClick r:id="rId7" action="ppaction://hlinksldjump"/>
          </p:cNvPr>
          <p:cNvSpPr/>
          <p:nvPr/>
        </p:nvSpPr>
        <p:spPr bwMode="auto">
          <a:xfrm>
            <a:off x="571472" y="3500438"/>
            <a:ext cx="1643074" cy="1571629"/>
          </a:xfrm>
          <a:prstGeom prst="star5">
            <a:avLst/>
          </a:prstGeom>
          <a:solidFill>
            <a:srgbClr val="99FF33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r>
              <a:rPr lang="ru-RU" dirty="0"/>
              <a:t>1</a:t>
            </a:r>
          </a:p>
        </p:txBody>
      </p:sp>
      <p:sp>
        <p:nvSpPr>
          <p:cNvPr id="22" name="Стрелка вправо с вырезом 21">
            <a:hlinkClick r:id="" action="ppaction://hlinkshowjump?jump=lastslide"/>
          </p:cNvPr>
          <p:cNvSpPr/>
          <p:nvPr/>
        </p:nvSpPr>
        <p:spPr bwMode="auto">
          <a:xfrm>
            <a:off x="7858148" y="6373368"/>
            <a:ext cx="978408" cy="484632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dirty="0" smtClean="0"/>
              <a:t>Прибор для измерения температуры человеческого тела</a:t>
            </a:r>
          </a:p>
        </p:txBody>
      </p:sp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857224" y="5143512"/>
            <a:ext cx="6643734" cy="142876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термометр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</p:txBody>
      </p:sp>
      <p:sp>
        <p:nvSpPr>
          <p:cNvPr id="47108" name="Багетная рамка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072438" y="5572125"/>
            <a:ext cx="928687" cy="1071563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23554" name="Picture 2" descr="https://openclipart.org/image/2400px/svg_to_png/122617/12986561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357430"/>
            <a:ext cx="4580839" cy="2786677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0"/>
          <p:cNvSpPr>
            <a:spLocks noChangeArrowheads="1"/>
          </p:cNvSpPr>
          <p:nvPr/>
        </p:nvSpPr>
        <p:spPr bwMode="auto">
          <a:xfrm>
            <a:off x="1714480" y="0"/>
            <a:ext cx="7143800" cy="92867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4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Человек за бортом</a:t>
            </a:r>
            <a:endParaRPr lang="ru-RU" sz="4400" b="1" i="1" dirty="0">
              <a:solidFill>
                <a:srgbClr val="FF0000"/>
              </a:solidFill>
            </a:endParaRPr>
          </a:p>
          <a:p>
            <a:pPr algn="r"/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5123" name="AutoShape 20"/>
          <p:cNvSpPr>
            <a:spLocks noChangeArrowheads="1"/>
          </p:cNvSpPr>
          <p:nvPr/>
        </p:nvSpPr>
        <p:spPr bwMode="auto">
          <a:xfrm>
            <a:off x="2285984" y="1214422"/>
            <a:ext cx="6000792" cy="1428750"/>
          </a:xfrm>
          <a:prstGeom prst="foldedCorner">
            <a:avLst>
              <a:gd name="adj" fmla="val 12500"/>
            </a:avLst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i="1" dirty="0" smtClean="0">
                <a:solidFill>
                  <a:srgbClr val="F0F3FE"/>
                </a:solidFill>
              </a:rPr>
              <a:t>Провести корабль </a:t>
            </a:r>
          </a:p>
          <a:p>
            <a:pPr algn="ctr"/>
            <a:r>
              <a:rPr lang="ru-RU" sz="3600" b="1" i="1" dirty="0" smtClean="0">
                <a:solidFill>
                  <a:srgbClr val="F0F3FE"/>
                </a:solidFill>
              </a:rPr>
              <a:t>по фарватеру</a:t>
            </a:r>
          </a:p>
          <a:p>
            <a:pPr algn="ctr"/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5124" name="AutoShape 20"/>
          <p:cNvSpPr>
            <a:spLocks noChangeArrowheads="1"/>
          </p:cNvSpPr>
          <p:nvPr/>
        </p:nvSpPr>
        <p:spPr bwMode="auto">
          <a:xfrm>
            <a:off x="2571736" y="2714620"/>
            <a:ext cx="5000660" cy="1714512"/>
          </a:xfrm>
          <a:prstGeom prst="foldedCorner">
            <a:avLst>
              <a:gd name="adj" fmla="val 12500"/>
            </a:avLst>
          </a:prstGeom>
          <a:solidFill>
            <a:srgbClr val="00B0F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800" b="1" i="1" dirty="0" smtClean="0">
              <a:solidFill>
                <a:srgbClr val="492109"/>
              </a:solidFill>
            </a:endParaRPr>
          </a:p>
          <a:p>
            <a:r>
              <a:rPr lang="ru-RU" sz="3600" b="1" i="1" dirty="0" smtClean="0">
                <a:solidFill>
                  <a:srgbClr val="492109"/>
                </a:solidFill>
              </a:rPr>
              <a:t>Составить из слов</a:t>
            </a:r>
          </a:p>
          <a:p>
            <a:r>
              <a:rPr lang="ru-RU" sz="3600" b="1" i="1" dirty="0" smtClean="0">
                <a:solidFill>
                  <a:srgbClr val="492109"/>
                </a:solidFill>
              </a:rPr>
              <a:t>скороговорку </a:t>
            </a:r>
            <a:endParaRPr lang="ru-RU" sz="2000" b="1" dirty="0">
              <a:solidFill>
                <a:srgbClr val="009900"/>
              </a:solidFill>
            </a:endParaRPr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auto">
          <a:xfrm>
            <a:off x="2643174" y="4429132"/>
            <a:ext cx="3643338" cy="1142999"/>
          </a:xfrm>
          <a:prstGeom prst="foldedCorner">
            <a:avLst>
              <a:gd name="adj" fmla="val 12500"/>
            </a:avLst>
          </a:prstGeom>
          <a:solidFill>
            <a:srgbClr val="99FF33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Судовых врачей</a:t>
            </a:r>
            <a:endParaRPr lang="ru-RU" sz="3200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127" name="Рисунок 50" descr="blest168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2857496"/>
            <a:ext cx="285758" cy="3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Рисунок 51" descr="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2612" y="3071810"/>
            <a:ext cx="2211388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" descr="C:\Documents and Settings\Администратор\Мои документы\Мои рисунки\Организатор клипов (Microsoft)\j028399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4572008"/>
            <a:ext cx="12858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Пятно 1 51"/>
          <p:cNvSpPr>
            <a:spLocks noChangeArrowheads="1"/>
          </p:cNvSpPr>
          <p:nvPr/>
        </p:nvSpPr>
        <p:spPr bwMode="auto">
          <a:xfrm>
            <a:off x="0" y="2714620"/>
            <a:ext cx="2500330" cy="1428760"/>
          </a:xfrm>
          <a:prstGeom prst="irregularSeal1">
            <a:avLst/>
          </a:prstGeom>
          <a:solidFill>
            <a:schemeClr val="accent1"/>
          </a:solidFill>
          <a:ln w="98425" cmpd="tri" algn="ctr">
            <a:solidFill>
              <a:srgbClr val="00B0F0"/>
            </a:solidFill>
            <a:round/>
            <a:headEnd/>
            <a:tailEnd/>
          </a:ln>
        </p:spPr>
        <p:txBody>
          <a:bodyPr wrap="none"/>
          <a:lstStyle/>
          <a:p>
            <a:r>
              <a:rPr lang="ru-RU" sz="2800" b="1" dirty="0"/>
              <a:t>7</a:t>
            </a:r>
            <a:r>
              <a:rPr lang="ru-RU" sz="2800" b="1" dirty="0" smtClean="0"/>
              <a:t> конкурс</a:t>
            </a:r>
          </a:p>
          <a:p>
            <a:r>
              <a:rPr lang="ru-RU" sz="1400" b="1" dirty="0" smtClean="0"/>
              <a:t>Для капитана</a:t>
            </a:r>
            <a:endParaRPr lang="ru-RU" sz="1400" b="1" dirty="0"/>
          </a:p>
        </p:txBody>
      </p:sp>
      <p:sp>
        <p:nvSpPr>
          <p:cNvPr id="5131" name="Пятно 1 52"/>
          <p:cNvSpPr>
            <a:spLocks noChangeArrowheads="1"/>
          </p:cNvSpPr>
          <p:nvPr/>
        </p:nvSpPr>
        <p:spPr bwMode="auto">
          <a:xfrm>
            <a:off x="0" y="1357298"/>
            <a:ext cx="2428860" cy="1428748"/>
          </a:xfrm>
          <a:prstGeom prst="irregularSeal1">
            <a:avLst/>
          </a:prstGeom>
          <a:solidFill>
            <a:schemeClr val="accent1"/>
          </a:solidFill>
          <a:ln w="69850" cmpd="tri" algn="ctr">
            <a:solidFill>
              <a:srgbClr val="00B0F0"/>
            </a:solidFill>
            <a:round/>
            <a:headEnd/>
            <a:tailEnd/>
          </a:ln>
        </p:spPr>
        <p:txBody>
          <a:bodyPr wrap="none"/>
          <a:lstStyle/>
          <a:p>
            <a:r>
              <a:rPr lang="ru-RU" sz="2800" b="1" dirty="0" smtClean="0"/>
              <a:t>6 конкурс</a:t>
            </a:r>
          </a:p>
          <a:p>
            <a:r>
              <a:rPr lang="ru-RU" sz="1800" b="1" dirty="0" smtClean="0"/>
              <a:t>Для лоцмана</a:t>
            </a:r>
            <a:endParaRPr lang="ru-RU" sz="1800" b="1" dirty="0"/>
          </a:p>
        </p:txBody>
      </p:sp>
      <p:sp>
        <p:nvSpPr>
          <p:cNvPr id="5132" name="Пятно 1 53"/>
          <p:cNvSpPr>
            <a:spLocks noChangeArrowheads="1"/>
          </p:cNvSpPr>
          <p:nvPr/>
        </p:nvSpPr>
        <p:spPr bwMode="auto">
          <a:xfrm>
            <a:off x="0" y="4214818"/>
            <a:ext cx="2643174" cy="1143008"/>
          </a:xfrm>
          <a:prstGeom prst="irregularSeal1">
            <a:avLst/>
          </a:prstGeom>
          <a:solidFill>
            <a:schemeClr val="accent1"/>
          </a:solidFill>
          <a:ln w="92075" cmpd="tri" algn="ctr">
            <a:solidFill>
              <a:srgbClr val="00B0F0"/>
            </a:solidFill>
            <a:round/>
            <a:headEnd/>
            <a:tailEnd/>
          </a:ln>
        </p:spPr>
        <p:txBody>
          <a:bodyPr wrap="none"/>
          <a:lstStyle/>
          <a:p>
            <a:r>
              <a:rPr lang="ru-RU" sz="2800" b="1" dirty="0"/>
              <a:t>8</a:t>
            </a:r>
            <a:r>
              <a:rPr lang="ru-RU" sz="2800" b="1" dirty="0" smtClean="0"/>
              <a:t> конкурс</a:t>
            </a:r>
          </a:p>
        </p:txBody>
      </p:sp>
      <p:sp>
        <p:nvSpPr>
          <p:cNvPr id="5133" name="Пятно 1 55"/>
          <p:cNvSpPr>
            <a:spLocks noChangeArrowheads="1"/>
          </p:cNvSpPr>
          <p:nvPr/>
        </p:nvSpPr>
        <p:spPr bwMode="auto">
          <a:xfrm>
            <a:off x="0" y="0"/>
            <a:ext cx="2214546" cy="1214423"/>
          </a:xfrm>
          <a:prstGeom prst="irregularSeal1">
            <a:avLst/>
          </a:prstGeom>
          <a:solidFill>
            <a:schemeClr val="accent1"/>
          </a:solidFill>
          <a:ln w="92075" cmpd="tri" algn="ctr">
            <a:solidFill>
              <a:srgbClr val="00B0F0"/>
            </a:solidFill>
            <a:round/>
            <a:headEnd/>
            <a:tailEnd/>
          </a:ln>
        </p:spPr>
        <p:txBody>
          <a:bodyPr wrap="none"/>
          <a:lstStyle/>
          <a:p>
            <a:r>
              <a:rPr lang="ru-RU" sz="2800" b="1" dirty="0"/>
              <a:t>5</a:t>
            </a:r>
            <a:r>
              <a:rPr lang="ru-RU" sz="2800" b="1" dirty="0" smtClean="0"/>
              <a:t> конкурс</a:t>
            </a:r>
            <a:endParaRPr lang="ru-RU" sz="2800" b="1" dirty="0"/>
          </a:p>
        </p:txBody>
      </p:sp>
      <p:pic>
        <p:nvPicPr>
          <p:cNvPr id="5134" name="Рисунок 56" descr="39065221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38" y="1785938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Рисунок 58" descr="39065221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714752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Рисунок 59" descr="39065221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4286256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Рисунок 57" descr="39065221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0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star2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4143380"/>
            <a:ext cx="571504" cy="571504"/>
          </a:xfrm>
          <a:prstGeom prst="rect">
            <a:avLst/>
          </a:prstGeom>
        </p:spPr>
      </p:pic>
      <p:pic>
        <p:nvPicPr>
          <p:cNvPr id="25" name="Рисунок 24" descr="star2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2643182"/>
            <a:ext cx="571504" cy="571504"/>
          </a:xfrm>
          <a:prstGeom prst="rect">
            <a:avLst/>
          </a:prstGeom>
        </p:spPr>
      </p:pic>
      <p:pic>
        <p:nvPicPr>
          <p:cNvPr id="26" name="Рисунок 25" descr="star2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1000108"/>
            <a:ext cx="571504" cy="571504"/>
          </a:xfrm>
          <a:prstGeom prst="rect">
            <a:avLst/>
          </a:prstGeom>
        </p:spPr>
      </p:pic>
      <p:pic>
        <p:nvPicPr>
          <p:cNvPr id="27" name="Рисунок 26" descr="star2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5929330"/>
            <a:ext cx="571504" cy="571504"/>
          </a:xfrm>
          <a:prstGeom prst="rect">
            <a:avLst/>
          </a:prstGeom>
        </p:spPr>
      </p:pic>
      <p:pic>
        <p:nvPicPr>
          <p:cNvPr id="28" name="Рисунок 27" descr="star2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16" y="5715016"/>
            <a:ext cx="571504" cy="571504"/>
          </a:xfrm>
          <a:prstGeom prst="rect">
            <a:avLst/>
          </a:prstGeom>
        </p:spPr>
      </p:pic>
      <p:pic>
        <p:nvPicPr>
          <p:cNvPr id="29" name="Рисунок 28" descr="star2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98" y="1428736"/>
            <a:ext cx="571504" cy="571504"/>
          </a:xfrm>
          <a:prstGeom prst="rect">
            <a:avLst/>
          </a:prstGeom>
        </p:spPr>
      </p:pic>
      <p:sp>
        <p:nvSpPr>
          <p:cNvPr id="30" name="Пятно 1 53"/>
          <p:cNvSpPr>
            <a:spLocks noChangeArrowheads="1"/>
          </p:cNvSpPr>
          <p:nvPr/>
        </p:nvSpPr>
        <p:spPr bwMode="auto">
          <a:xfrm>
            <a:off x="0" y="5429264"/>
            <a:ext cx="2643174" cy="1285884"/>
          </a:xfrm>
          <a:prstGeom prst="irregularSeal1">
            <a:avLst/>
          </a:prstGeom>
          <a:solidFill>
            <a:schemeClr val="accent1"/>
          </a:solidFill>
          <a:ln w="92075" cmpd="tri" algn="ctr">
            <a:solidFill>
              <a:srgbClr val="00B0F0"/>
            </a:solidFill>
            <a:round/>
            <a:headEnd/>
            <a:tailEnd/>
          </a:ln>
        </p:spPr>
        <p:txBody>
          <a:bodyPr wrap="none"/>
          <a:lstStyle/>
          <a:p>
            <a:r>
              <a:rPr lang="ru-RU" sz="2800" b="1" dirty="0" smtClean="0"/>
              <a:t>9 конкурс</a:t>
            </a:r>
          </a:p>
        </p:txBody>
      </p:sp>
      <p:sp>
        <p:nvSpPr>
          <p:cNvPr id="31" name="AutoShape 20"/>
          <p:cNvSpPr>
            <a:spLocks noChangeArrowheads="1"/>
          </p:cNvSpPr>
          <p:nvPr/>
        </p:nvSpPr>
        <p:spPr bwMode="auto">
          <a:xfrm>
            <a:off x="2500298" y="5643562"/>
            <a:ext cx="4929222" cy="1071586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400" b="1" i="1" dirty="0" smtClean="0"/>
          </a:p>
          <a:p>
            <a:pPr algn="ctr"/>
            <a:r>
              <a:rPr lang="ru-RU" sz="4400" b="1" i="1" dirty="0" smtClean="0"/>
              <a:t>Для матросов</a:t>
            </a:r>
            <a:endParaRPr lang="ru-RU" sz="4400" b="1" i="1" dirty="0"/>
          </a:p>
          <a:p>
            <a:pPr algn="r"/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86000" y="30135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2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2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/>
      <p:bldP spid="5131" grpId="0" animBg="1"/>
      <p:bldP spid="5132" grpId="0" animBg="1"/>
      <p:bldP spid="5133" grpId="0" animBg="1"/>
      <p:bldP spid="3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dirty="0" smtClean="0"/>
              <a:t>Жидкость для обеззараживания ран</a:t>
            </a:r>
          </a:p>
        </p:txBody>
      </p:sp>
      <p:sp>
        <p:nvSpPr>
          <p:cNvPr id="46084" name="WordArt 4"/>
          <p:cNvSpPr>
            <a:spLocks noChangeArrowheads="1" noChangeShapeType="1" noTextEdit="1"/>
          </p:cNvSpPr>
          <p:nvPr/>
        </p:nvSpPr>
        <p:spPr bwMode="auto">
          <a:xfrm>
            <a:off x="1714480" y="5000636"/>
            <a:ext cx="4500594" cy="146684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йод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</p:txBody>
      </p:sp>
      <p:sp>
        <p:nvSpPr>
          <p:cNvPr id="48132" name="Багетная рамка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072438" y="5572125"/>
            <a:ext cx="928687" cy="1071563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22530" name="Picture 2" descr="http://www.forum.nedug.ru/attachment.php?attachmentid=11158&amp;d=14112736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143116"/>
            <a:ext cx="4500594" cy="299598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Материал для перевязки</a:t>
            </a:r>
            <a:br>
              <a:rPr lang="ru-RU" sz="5400" b="1" dirty="0" smtClean="0"/>
            </a:br>
            <a:endParaRPr lang="ru-RU" sz="5400" b="1" dirty="0" smtClean="0"/>
          </a:p>
        </p:txBody>
      </p:sp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2071670" y="4786322"/>
            <a:ext cx="4762496" cy="192882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Бинт 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</p:txBody>
      </p:sp>
      <p:sp>
        <p:nvSpPr>
          <p:cNvPr id="49156" name="Багетная рамка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072438" y="5572125"/>
            <a:ext cx="928687" cy="1071563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21506" name="Picture 2" descr="http://www.globus11.ru/userfiles/tkani/images/d/%D0%BC%D0%B0%D1%80%D0%BB%D1%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000240"/>
            <a:ext cx="5857916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-214338"/>
            <a:ext cx="7391400" cy="2143140"/>
          </a:xfrm>
        </p:spPr>
        <p:txBody>
          <a:bodyPr/>
          <a:lstStyle/>
          <a:p>
            <a:pPr eaLnBrk="1" hangingPunct="1"/>
            <a:r>
              <a:rPr lang="ru-RU" sz="5400" b="1" dirty="0" smtClean="0"/>
              <a:t>Предмет для остановки крови</a:t>
            </a:r>
          </a:p>
        </p:txBody>
      </p:sp>
      <p:sp>
        <p:nvSpPr>
          <p:cNvPr id="48133" name="WordArt 5"/>
          <p:cNvSpPr>
            <a:spLocks noChangeArrowheads="1" noChangeShapeType="1" noTextEdit="1"/>
          </p:cNvSpPr>
          <p:nvPr/>
        </p:nvSpPr>
        <p:spPr bwMode="auto">
          <a:xfrm>
            <a:off x="214282" y="4143380"/>
            <a:ext cx="7715304" cy="214311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Резиновый жгут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</p:txBody>
      </p:sp>
      <p:sp>
        <p:nvSpPr>
          <p:cNvPr id="50180" name="Багетная рамка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072438" y="5572125"/>
            <a:ext cx="928687" cy="1071563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20482" name="Picture 2" descr="http://samara.med-magazin.ru/upload/iblock/684/68459710dd8858604432db38cfaa5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7500990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s623119.vk.me/v623119484/352c5/qkoS6C9JJ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3116"/>
            <a:ext cx="7715304" cy="45005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67677" y="476672"/>
            <a:ext cx="4370492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СЛОВО ЖЮРИ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2034" y="476672"/>
            <a:ext cx="6001772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Автор:Т.И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Крысанова</a:t>
            </a:r>
            <a:endParaRPr lang="ru-RU" sz="4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30003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Презентация опубликована на сайте - </a:t>
            </a:r>
            <a:r>
              <a:rPr lang="ru-RU" dirty="0" err="1" smtClean="0"/>
              <a:t>viki.rdf.ru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Багетная рамка 16"/>
          <p:cNvSpPr>
            <a:spLocks noChangeArrowheads="1"/>
          </p:cNvSpPr>
          <p:nvPr/>
        </p:nvSpPr>
        <p:spPr bwMode="auto">
          <a:xfrm>
            <a:off x="1643062" y="0"/>
            <a:ext cx="6572275" cy="17145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название 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для корабля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92892" y="571480"/>
            <a:ext cx="546512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</a:t>
            </a:r>
          </a:p>
        </p:txBody>
      </p:sp>
      <p:sp>
        <p:nvSpPr>
          <p:cNvPr id="6" name="Cloud">
            <a:hlinkClick r:id="rId3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214313" y="1785938"/>
            <a:ext cx="1636712" cy="10604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7" name="Cloud">
            <a:hlinkClick r:id="rId4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2000232" y="2357430"/>
            <a:ext cx="1785937" cy="11842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8" name="Cloud">
            <a:hlinkClick r:id="rId5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428596" y="3714752"/>
            <a:ext cx="1836737" cy="10715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5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9" name="Cloud">
            <a:hlinkClick r:id="rId6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1428728" y="5286388"/>
            <a:ext cx="1836738" cy="10715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10" name="Cloud">
            <a:hlinkClick r:id="rId7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4572000" y="1785926"/>
            <a:ext cx="2000250" cy="12080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4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11" name="Cloud">
            <a:hlinkClick r:id="rId8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6072198" y="2928934"/>
            <a:ext cx="1785938" cy="1203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4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13" name="Cloud">
            <a:hlinkClick r:id="rId9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4429124" y="3929066"/>
            <a:ext cx="1865313" cy="10890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4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15" name="Cloud">
            <a:hlinkClick r:id="rId10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5500694" y="5429264"/>
            <a:ext cx="1857375" cy="12811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5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  <a:endParaRPr lang="ru-RU" sz="5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158" name="Рисунок 49" descr="blest169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00892" y="285728"/>
            <a:ext cx="1143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2-конечная звезда 17"/>
          <p:cNvSpPr/>
          <p:nvPr/>
        </p:nvSpPr>
        <p:spPr bwMode="auto">
          <a:xfrm>
            <a:off x="857250" y="0"/>
            <a:ext cx="1485900" cy="1428750"/>
          </a:xfrm>
          <a:prstGeom prst="star12">
            <a:avLst/>
          </a:prstGeom>
          <a:solidFill>
            <a:srgbClr val="FF0000"/>
          </a:solidFill>
          <a:ln w="1016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тур</a:t>
            </a:r>
          </a:p>
        </p:txBody>
      </p:sp>
      <p:sp>
        <p:nvSpPr>
          <p:cNvPr id="6162" name="Багетная рамка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215313" y="5857875"/>
            <a:ext cx="928687" cy="828675"/>
          </a:xfrm>
          <a:prstGeom prst="bevel">
            <a:avLst>
              <a:gd name="adj" fmla="val 12500"/>
            </a:avLst>
          </a:prstGeom>
          <a:solidFill>
            <a:srgbClr val="F045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428604"/>
            <a:ext cx="6248424" cy="17859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9600" b="1" i="0" dirty="0" smtClean="0">
                <a:latin typeface="Comic Sans MS" pitchFamily="66" charset="0"/>
              </a:rPr>
              <a:t>ПОБЕДА</a:t>
            </a:r>
          </a:p>
        </p:txBody>
      </p:sp>
      <p:sp>
        <p:nvSpPr>
          <p:cNvPr id="717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43813" y="4929188"/>
            <a:ext cx="1247775" cy="1371600"/>
          </a:xfrm>
          <a:prstGeom prst="actionButtonBackPrevious">
            <a:avLst/>
          </a:prstGeom>
          <a:solidFill>
            <a:srgbClr val="FFFF00"/>
          </a:solidFill>
          <a:ln w="603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4" descr="http://cdo.klimovichi.edu.by/ru/sm_full.aspx?guid=17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3" y="2357430"/>
            <a:ext cx="4857785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85728"/>
            <a:ext cx="7391400" cy="17145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9600" b="1" i="0" dirty="0" smtClean="0">
                <a:solidFill>
                  <a:srgbClr val="492109"/>
                </a:solidFill>
                <a:latin typeface="Comic Sans MS" pitchFamily="66" charset="0"/>
              </a:rPr>
              <a:t>УДАЧА</a:t>
            </a:r>
          </a:p>
        </p:txBody>
      </p:sp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2057400" y="5072074"/>
            <a:ext cx="5334000" cy="178592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</p:txBody>
      </p:sp>
      <p:sp>
        <p:nvSpPr>
          <p:cNvPr id="819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43813" y="4929188"/>
            <a:ext cx="1247775" cy="1371600"/>
          </a:xfrm>
          <a:prstGeom prst="actionButtonBackPrevious">
            <a:avLst/>
          </a:prstGeom>
          <a:solidFill>
            <a:srgbClr val="FFFF00"/>
          </a:solidFill>
          <a:ln w="603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4" descr="http://cdo.klimovichi.edu.by/ru/sm_full.aspx?guid=17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928802"/>
            <a:ext cx="5715040" cy="4486021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357166"/>
            <a:ext cx="7391400" cy="17145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9600" b="1" dirty="0" smtClean="0">
                <a:latin typeface="Comic Sans MS" pitchFamily="66" charset="0"/>
              </a:rPr>
              <a:t>УРАГАН</a:t>
            </a:r>
          </a:p>
        </p:txBody>
      </p:sp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1571604" y="4929198"/>
            <a:ext cx="5667396" cy="164307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</p:txBody>
      </p:sp>
      <p:sp>
        <p:nvSpPr>
          <p:cNvPr id="922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43813" y="4929188"/>
            <a:ext cx="1247775" cy="1371600"/>
          </a:xfrm>
          <a:prstGeom prst="actionButtonBackPrevious">
            <a:avLst/>
          </a:prstGeom>
          <a:solidFill>
            <a:srgbClr val="FFFF00"/>
          </a:solidFill>
          <a:ln w="603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4" descr="http://cdo.klimovichi.edu.by/ru/sm_full.aspx?guid=17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785926"/>
            <a:ext cx="4714908" cy="471830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2852"/>
            <a:ext cx="7343796" cy="595314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6000" b="1" dirty="0" smtClean="0">
                <a:latin typeface="Comic Sans MS" pitchFamily="66" charset="0"/>
              </a:rPr>
              <a:t>СТРЕМИТЕЛЬНЫЙ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4400" b="1" dirty="0" smtClean="0">
              <a:latin typeface="Comic Sans MS" pitchFamily="66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4400" b="1" dirty="0" smtClean="0">
              <a:latin typeface="Comic Sans MS" pitchFamily="66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4400" b="1" dirty="0" smtClean="0">
              <a:latin typeface="Comic Sans MS" pitchFamily="66" charset="0"/>
            </a:endParaRPr>
          </a:p>
        </p:txBody>
      </p:sp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1905000" y="4857760"/>
            <a:ext cx="5238768" cy="1785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</p:txBody>
      </p:sp>
      <p:sp>
        <p:nvSpPr>
          <p:cNvPr id="1024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43813" y="4929188"/>
            <a:ext cx="1247775" cy="1371600"/>
          </a:xfrm>
          <a:prstGeom prst="actionButtonBackPrevious">
            <a:avLst/>
          </a:prstGeom>
          <a:solidFill>
            <a:srgbClr val="FFFF00"/>
          </a:solidFill>
          <a:ln w="603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4" descr="http://cdo.klimovichi.edu.by/ru/sm_full.aspx?guid=17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056916"/>
            <a:ext cx="5072066" cy="415816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</p:bldLst>
  </p:timing>
</p:sld>
</file>

<file path=ppt/theme/theme1.xml><?xml version="1.0" encoding="utf-8"?>
<a:theme xmlns:a="http://schemas.openxmlformats.org/drawingml/2006/main" name="Волны">
  <a:themeElements>
    <a:clrScheme name="Волны 2">
      <a:dk1>
        <a:srgbClr val="2D2525"/>
      </a:dk1>
      <a:lt1>
        <a:srgbClr val="A7B4B7"/>
      </a:lt1>
      <a:dk2>
        <a:srgbClr val="061C62"/>
      </a:dk2>
      <a:lt2>
        <a:srgbClr val="484719"/>
      </a:lt2>
      <a:accent1>
        <a:srgbClr val="D8D688"/>
      </a:accent1>
      <a:accent2>
        <a:srgbClr val="5C6D90"/>
      </a:accent2>
      <a:accent3>
        <a:srgbClr val="D0D6D8"/>
      </a:accent3>
      <a:accent4>
        <a:srgbClr val="251E1E"/>
      </a:accent4>
      <a:accent5>
        <a:srgbClr val="E9E8C3"/>
      </a:accent5>
      <a:accent6>
        <a:srgbClr val="536282"/>
      </a:accent6>
      <a:hlink>
        <a:srgbClr val="365D96"/>
      </a:hlink>
      <a:folHlink>
        <a:srgbClr val="586840"/>
      </a:folHlink>
    </a:clrScheme>
    <a:fontScheme name="Волны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Волны 1">
        <a:dk1>
          <a:srgbClr val="000000"/>
        </a:dk1>
        <a:lt1>
          <a:srgbClr val="DDDDDD"/>
        </a:lt1>
        <a:dk2>
          <a:srgbClr val="20326C"/>
        </a:dk2>
        <a:lt2>
          <a:srgbClr val="E3E2AA"/>
        </a:lt2>
        <a:accent1>
          <a:srgbClr val="B3A53D"/>
        </a:accent1>
        <a:accent2>
          <a:srgbClr val="4273B9"/>
        </a:accent2>
        <a:accent3>
          <a:srgbClr val="ABADBA"/>
        </a:accent3>
        <a:accent4>
          <a:srgbClr val="BDBDBD"/>
        </a:accent4>
        <a:accent5>
          <a:srgbClr val="D6CFAF"/>
        </a:accent5>
        <a:accent6>
          <a:srgbClr val="3B68A7"/>
        </a:accent6>
        <a:hlink>
          <a:srgbClr val="5B6C8D"/>
        </a:hlink>
        <a:folHlink>
          <a:srgbClr val="58804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лны 2">
        <a:dk1>
          <a:srgbClr val="2D2525"/>
        </a:dk1>
        <a:lt1>
          <a:srgbClr val="A7B4B7"/>
        </a:lt1>
        <a:dk2>
          <a:srgbClr val="061C62"/>
        </a:dk2>
        <a:lt2>
          <a:srgbClr val="484719"/>
        </a:lt2>
        <a:accent1>
          <a:srgbClr val="D8D688"/>
        </a:accent1>
        <a:accent2>
          <a:srgbClr val="5C6D90"/>
        </a:accent2>
        <a:accent3>
          <a:srgbClr val="D0D6D8"/>
        </a:accent3>
        <a:accent4>
          <a:srgbClr val="251E1E"/>
        </a:accent4>
        <a:accent5>
          <a:srgbClr val="E9E8C3"/>
        </a:accent5>
        <a:accent6>
          <a:srgbClr val="536282"/>
        </a:accent6>
        <a:hlink>
          <a:srgbClr val="365D96"/>
        </a:hlink>
        <a:folHlink>
          <a:srgbClr val="58684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лны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808080"/>
        </a:accent1>
        <a:accent2>
          <a:srgbClr val="292929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242424"/>
        </a:accent6>
        <a:hlink>
          <a:srgbClr val="4D4D4D"/>
        </a:hlink>
        <a:folHlink>
          <a:srgbClr val="8D8D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Designs\Волны.pot</Template>
  <TotalTime>1815</TotalTime>
  <Words>398</Words>
  <Application>Microsoft Office PowerPoint</Application>
  <PresentationFormat>Экран (4:3)</PresentationFormat>
  <Paragraphs>171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Волны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</vt:lpstr>
      <vt:lpstr>Слайд 11</vt:lpstr>
      <vt:lpstr> УРАГАН</vt:lpstr>
      <vt:lpstr> </vt:lpstr>
      <vt:lpstr>Слайд 14</vt:lpstr>
      <vt:lpstr>КТО САМЫЙ СТАРШИЙ НА КОРАБЛЕ?</vt:lpstr>
      <vt:lpstr>ПОМОЩНИК КАПИТАНА</vt:lpstr>
      <vt:lpstr>КТО ТАКОЙ КОК?</vt:lpstr>
      <vt:lpstr>Кто лечит больных?</vt:lpstr>
      <vt:lpstr>Нет тельняшки без полос, Кто в тельняшке, тот …</vt:lpstr>
      <vt:lpstr>     КАПИТАН ЛОЦМАН КОК СУДОВОЙ ВРАЧ МАТРОСЫ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  Как называют молодого матроса на судне?</vt:lpstr>
      <vt:lpstr> Как называют повара на корабле?</vt:lpstr>
      <vt:lpstr>Слайд 31</vt:lpstr>
      <vt:lpstr>Как называют башню с сигнальными огнями на берегу моря?</vt:lpstr>
      <vt:lpstr>  Корабельный  подвал?</vt:lpstr>
      <vt:lpstr>Морская веревка?</vt:lpstr>
      <vt:lpstr>Слайд 35</vt:lpstr>
      <vt:lpstr>Слайд 36</vt:lpstr>
      <vt:lpstr>  Назовите самую распространенную среди моряков одежду?</vt:lpstr>
      <vt:lpstr>Слайд 38</vt:lpstr>
      <vt:lpstr>Прибор для измерения температуры человеческого тела</vt:lpstr>
      <vt:lpstr>Жидкость для обеззараживания ран</vt:lpstr>
      <vt:lpstr> Материал для перевязки </vt:lpstr>
      <vt:lpstr>Предмет для остановки крови</vt:lpstr>
      <vt:lpstr>Слайд 43</vt:lpstr>
      <vt:lpstr>Слайд 44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162</cp:revision>
  <dcterms:created xsi:type="dcterms:W3CDTF">1601-01-01T00:00:00Z</dcterms:created>
  <dcterms:modified xsi:type="dcterms:W3CDTF">2016-02-07T07:46:19Z</dcterms:modified>
</cp:coreProperties>
</file>