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0D52-05EA-48FC-89C1-80FEC74747C8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81D2-7329-40C4-BB08-FF2A42EA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2317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 класс</a:t>
            </a:r>
            <a:endParaRPr lang="ru-RU" sz="5400" b="1" cap="none" spc="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264" y="908720"/>
            <a:ext cx="62167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Арифметическая </a:t>
            </a:r>
          </a:p>
          <a:p>
            <a:pPr algn="ctr"/>
            <a:r>
              <a:rPr lang="ru-RU" sz="5400" b="1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ru-RU" sz="5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рогрессия.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Решение задач.</a:t>
            </a:r>
            <a:endParaRPr lang="ru-RU" sz="5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96949" y="6021288"/>
            <a:ext cx="4447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latin typeface="Comic Sans MS" pitchFamily="66" charset="0"/>
              </a:rPr>
              <a:t>Учитель математики МБОУ СШ №15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Ярцева К.Ю.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</a:t>
            </a:r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№6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1052736"/>
            <a:ext cx="8424936" cy="1323439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Дана арифметическая прогрессия     .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     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001\Pictures\l_servic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9806" y="4077072"/>
            <a:ext cx="3376945" cy="2539356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740352" y="1209527"/>
          <a:ext cx="678253" cy="573906"/>
        </p:xfrm>
        <a:graphic>
          <a:graphicData uri="http://schemas.openxmlformats.org/presentationml/2006/ole">
            <p:oleObj spid="_x0000_s2050" name="Формула" r:id="rId4" imgW="164880" imgH="1396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5536" y="1700808"/>
          <a:ext cx="2832100" cy="649287"/>
        </p:xfrm>
        <a:graphic>
          <a:graphicData uri="http://schemas.openxmlformats.org/presentationml/2006/ole">
            <p:oleObj spid="_x0000_s2051" name="Формула" r:id="rId5" imgW="88884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292080" y="1700808"/>
          <a:ext cx="728662" cy="649287"/>
        </p:xfrm>
        <a:graphic>
          <a:graphicData uri="http://schemas.openxmlformats.org/presentationml/2006/ole">
            <p:oleObj spid="_x0000_s2053" name="Формула" r:id="rId6" imgW="2286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310" y="116632"/>
            <a:ext cx="72891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Теоретическая разминка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Что такое числовая последовательность?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990033"/>
                </a:solidFill>
                <a:latin typeface="Comic Sans MS" pitchFamily="66" charset="0"/>
              </a:rPr>
              <a:t>Как последовательность называется арифметической прогрессией?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Что такое разность арифметической прогрессии?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990033"/>
                </a:solidFill>
                <a:latin typeface="Comic Sans MS" pitchFamily="66" charset="0"/>
              </a:rPr>
              <a:t>Назовите формулу </a:t>
            </a:r>
            <a:r>
              <a:rPr lang="en-US" sz="2800" dirty="0" smtClean="0">
                <a:solidFill>
                  <a:srgbClr val="990033"/>
                </a:solidFill>
                <a:latin typeface="Comic Sans MS" pitchFamily="66" charset="0"/>
              </a:rPr>
              <a:t>n-</a:t>
            </a:r>
            <a:r>
              <a:rPr lang="ru-RU" sz="2800" dirty="0" smtClean="0">
                <a:solidFill>
                  <a:srgbClr val="990033"/>
                </a:solidFill>
                <a:latin typeface="Comic Sans MS" pitchFamily="66" charset="0"/>
              </a:rPr>
              <a:t>го члена арифметической прогрессии.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Назовите характеристическое свойство арифметической прогрессии.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1026" name="Picture 2" descr="C:\Users\001\Pictures\post384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8913" y="4098230"/>
            <a:ext cx="2765087" cy="2759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6297" y="116632"/>
            <a:ext cx="38892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Устный счет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54123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latin typeface="Comic Sans MS" pitchFamily="66" charset="0"/>
              </a:rPr>
              <a:t>Дана арифметическая прогрессия     </a:t>
            </a:r>
          </a:p>
          <a:p>
            <a:pPr marL="342900" indent="-342900"/>
            <a:r>
              <a:rPr lang="ru-RU" sz="2800" dirty="0" smtClean="0">
                <a:latin typeface="Comic Sans MS" pitchFamily="66" charset="0"/>
              </a:rPr>
              <a:t>       </a:t>
            </a:r>
          </a:p>
          <a:p>
            <a:pPr marL="342900" indent="-342900"/>
            <a:r>
              <a:rPr lang="ru-RU" sz="2800" dirty="0">
                <a:solidFill>
                  <a:srgbClr val="990033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990033"/>
                </a:solidFill>
                <a:latin typeface="Comic Sans MS" pitchFamily="66" charset="0"/>
              </a:rPr>
              <a:t>        </a:t>
            </a:r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-19; -15; -11; </a:t>
            </a:r>
            <a:r>
              <a:rPr lang="ru-RU" sz="4000" dirty="0" err="1" smtClean="0">
                <a:solidFill>
                  <a:srgbClr val="990033"/>
                </a:solidFill>
                <a:latin typeface="Comic Sans MS" pitchFamily="66" charset="0"/>
              </a:rPr>
              <a:t>х</a:t>
            </a:r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; -3; …</a:t>
            </a:r>
            <a:endParaRPr lang="ru-RU" sz="4000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16806"/>
            <a:ext cx="6721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 smtClean="0">
                <a:latin typeface="Comic Sans MS" pitchFamily="66" charset="0"/>
              </a:rPr>
              <a:t>1. Назовите первый член прогрессии.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64878"/>
            <a:ext cx="5902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>
                <a:latin typeface="Comic Sans MS" pitchFamily="66" charset="0"/>
              </a:rPr>
              <a:t>2</a:t>
            </a:r>
            <a:r>
              <a:rPr lang="ru-RU" sz="2800" dirty="0" smtClean="0">
                <a:latin typeface="Comic Sans MS" pitchFamily="66" charset="0"/>
              </a:rPr>
              <a:t>. Найдите разность прогрессии.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928974"/>
            <a:ext cx="7585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dirty="0" smtClean="0">
                <a:latin typeface="Comic Sans MS" pitchFamily="66" charset="0"/>
              </a:rPr>
              <a:t>3</a:t>
            </a:r>
            <a:r>
              <a:rPr lang="ru-RU" sz="2800" dirty="0" smtClean="0">
                <a:latin typeface="Comic Sans MS" pitchFamily="66" charset="0"/>
              </a:rPr>
              <a:t>. Найдите неизвестный член прогрессии.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793070"/>
            <a:ext cx="6625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 smtClean="0">
                <a:latin typeface="Comic Sans MS" pitchFamily="66" charset="0"/>
              </a:rPr>
              <a:t>4. Найдите шестой член прогрессии.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13086" y="3356992"/>
            <a:ext cx="161935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990033"/>
                </a:solidFill>
                <a:latin typeface="Comic Sans MS" pitchFamily="66" charset="0"/>
              </a:rPr>
              <a:t>а</a:t>
            </a:r>
            <a:r>
              <a:rPr lang="ru-RU" sz="4000" baseline="-25000" dirty="0">
                <a:solidFill>
                  <a:srgbClr val="990033"/>
                </a:solidFill>
                <a:latin typeface="Comic Sans MS" pitchFamily="66" charset="0"/>
              </a:rPr>
              <a:t>1</a:t>
            </a:r>
            <a:r>
              <a:rPr lang="ru-RU" sz="4000" dirty="0">
                <a:solidFill>
                  <a:srgbClr val="990033"/>
                </a:solidFill>
                <a:latin typeface="Comic Sans MS" pitchFamily="66" charset="0"/>
              </a:rPr>
              <a:t>=-</a:t>
            </a:r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19</a:t>
            </a:r>
            <a:endParaRPr lang="ru-RU" sz="4000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4149080"/>
            <a:ext cx="105990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990033"/>
                </a:solidFill>
                <a:latin typeface="Comic Sans MS" pitchFamily="66" charset="0"/>
              </a:rPr>
              <a:t>d</a:t>
            </a:r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=</a:t>
            </a:r>
            <a:r>
              <a:rPr lang="en-US" sz="4000" dirty="0" smtClean="0">
                <a:solidFill>
                  <a:srgbClr val="990033"/>
                </a:solidFill>
                <a:latin typeface="Comic Sans MS" pitchFamily="66" charset="0"/>
              </a:rPr>
              <a:t>4</a:t>
            </a:r>
            <a:endParaRPr lang="ru-RU" sz="4000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68344" y="4856966"/>
            <a:ext cx="127470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х=-7</a:t>
            </a:r>
            <a:endParaRPr lang="ru-RU" sz="4000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5721062"/>
            <a:ext cx="114807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а</a:t>
            </a:r>
            <a:r>
              <a:rPr lang="ru-RU" sz="4000" baseline="-25000" dirty="0" smtClean="0">
                <a:solidFill>
                  <a:srgbClr val="990033"/>
                </a:solidFill>
                <a:latin typeface="Comic Sans MS" pitchFamily="66" charset="0"/>
              </a:rPr>
              <a:t>6</a:t>
            </a:r>
            <a:r>
              <a:rPr lang="ru-RU" sz="4000" dirty="0" smtClean="0">
                <a:solidFill>
                  <a:srgbClr val="990033"/>
                </a:solidFill>
                <a:latin typeface="Comic Sans MS" pitchFamily="66" charset="0"/>
              </a:rPr>
              <a:t>=1</a:t>
            </a:r>
            <a:endParaRPr lang="ru-RU" sz="4000" dirty="0">
              <a:solidFill>
                <a:srgbClr val="990033"/>
              </a:solidFill>
              <a:latin typeface="Comic Sans MS" pitchFamily="66" charset="0"/>
            </a:endParaRPr>
          </a:p>
        </p:txBody>
      </p:sp>
      <p:pic>
        <p:nvPicPr>
          <p:cNvPr id="14" name="Picture 8" descr="http://4.bp.blogspot.com/-0C9iDf-EbIQ/UcfR-XZce4I/AAAAAAAAEao/bpa0C74wOaw/s1600/Man-With-Question-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5514" y="332656"/>
            <a:ext cx="25202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№1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3568" y="1052736"/>
            <a:ext cx="7488832" cy="1938992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Последовательность задана условиями 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=3, 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+4. Найдите 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001\Pictures\l_servic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096824"/>
            <a:ext cx="4680520" cy="3519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№2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1066382"/>
            <a:ext cx="7776864" cy="2800767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/>
              <a:t>Последовательность </a:t>
            </a:r>
            <a:r>
              <a:rPr lang="ru-RU" sz="4000" dirty="0" smtClean="0"/>
              <a:t>задана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/>
              <a:t> </a:t>
            </a:r>
            <a:r>
              <a:rPr lang="ru-RU" sz="4000" dirty="0"/>
              <a:t>формулой </a:t>
            </a:r>
            <a:r>
              <a:rPr lang="ru-RU" sz="4000" i="1" dirty="0" err="1" smtClean="0"/>
              <a:t>a</a:t>
            </a:r>
            <a:r>
              <a:rPr lang="ru-RU" sz="4000" i="1" baseline="-25000" dirty="0" err="1" smtClean="0"/>
              <a:t>n</a:t>
            </a:r>
            <a:r>
              <a:rPr lang="ru-RU" sz="4000" dirty="0"/>
              <a:t> =</a:t>
            </a:r>
            <a:r>
              <a:rPr lang="ru-RU" sz="4000" dirty="0" smtClean="0"/>
              <a:t>           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/>
              <a:t>Сколько </a:t>
            </a:r>
            <a:r>
              <a:rPr lang="ru-RU" sz="4000" dirty="0"/>
              <a:t>членов этой последовательности больше 6</a:t>
            </a:r>
            <a:r>
              <a:rPr lang="ru-RU" sz="4000" dirty="0" smtClean="0"/>
              <a:t>?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001\Pictures\l_servic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149080"/>
            <a:ext cx="3185426" cy="239534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660484"/>
            <a:ext cx="1008112" cy="1048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№3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8" y="946463"/>
            <a:ext cx="7488832" cy="2554545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Дана арифметическая прогрессия (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), для которой 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=19, a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=44. Найдите разность прогрессии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001\Pictures\l_servic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1760" y="3573016"/>
            <a:ext cx="4368512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44208" y="5661248"/>
            <a:ext cx="2317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 класс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8151" y="1524848"/>
            <a:ext cx="621035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Сумма первых </a:t>
            </a:r>
          </a:p>
          <a:p>
            <a:pPr algn="ctr"/>
            <a:r>
              <a:rPr lang="en-US" sz="5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ru-RU" sz="5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членов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арифметической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прогрессии.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№4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7544" y="908720"/>
            <a:ext cx="7776864" cy="3170099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Выписаны первые несколько членов арифметической прогрессии: </a:t>
            </a:r>
            <a:r>
              <a:rPr lang="ru-RU" sz="400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1; 3; 5; …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Найдите сумму первых семидесяти её членов.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001\Pictures\l_servic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9806" y="4077072"/>
            <a:ext cx="3376945" cy="2539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3399" y="116632"/>
            <a:ext cx="3995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Задание </a:t>
            </a:r>
            <a:r>
              <a:rPr lang="ru-RU" sz="4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№5</a:t>
            </a:r>
            <a:r>
              <a:rPr lang="ru-RU" sz="4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4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1052736"/>
            <a:ext cx="8424936" cy="1323439"/>
          </a:xfrm>
          <a:prstGeom prst="rect">
            <a:avLst/>
          </a:prstGeom>
          <a:solidFill>
            <a:schemeClr val="lt1">
              <a:alpha val="67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Дана арифметическая прогрессия     .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             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001\Pictures\l_servic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9806" y="4077072"/>
            <a:ext cx="3376945" cy="2539356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740352" y="1209527"/>
          <a:ext cx="678253" cy="573906"/>
        </p:xfrm>
        <a:graphic>
          <a:graphicData uri="http://schemas.openxmlformats.org/presentationml/2006/ole">
            <p:oleObj spid="_x0000_s1026" name="Формула" r:id="rId4" imgW="164880" imgH="1396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5537" y="1712523"/>
          <a:ext cx="3600400" cy="649132"/>
        </p:xfrm>
        <a:graphic>
          <a:graphicData uri="http://schemas.openxmlformats.org/presentationml/2006/ole">
            <p:oleObj spid="_x0000_s1027" name="Формула" r:id="rId5" imgW="113004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84168" y="1713583"/>
          <a:ext cx="1795419" cy="720080"/>
        </p:xfrm>
        <a:graphic>
          <a:graphicData uri="http://schemas.openxmlformats.org/presentationml/2006/ole">
            <p:oleObj spid="_x0000_s1028" name="Формула" r:id="rId6" imgW="507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192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001</cp:lastModifiedBy>
  <cp:revision>11</cp:revision>
  <dcterms:created xsi:type="dcterms:W3CDTF">2015-01-11T14:02:44Z</dcterms:created>
  <dcterms:modified xsi:type="dcterms:W3CDTF">2016-01-31T23:51:27Z</dcterms:modified>
</cp:coreProperties>
</file>