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99" r:id="rId3"/>
    <p:sldId id="301" r:id="rId4"/>
    <p:sldId id="300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5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1" r:id="rId34"/>
    <p:sldId id="329" r:id="rId35"/>
    <p:sldId id="33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7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1B5C1-6E3D-4B21-AA1B-16EFD718A0A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839-8978-40A0-ACD7-639289878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839-8978-40A0-ACD7-639289878B6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DE75-88C6-4585-A591-DD4208BAD1A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7379-96A0-40A0-A945-B5D9243D0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14DD-66F2-4781-B329-6F691E99B705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2B31-CFFB-4765-B380-69559355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F6AA-D638-4129-8122-F4BA7B1F827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081B-46E1-46A9-861B-44D7D2BA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BA6F-24CC-4777-BD98-E56D1B93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6C85-FE20-4CAB-B5D2-E7997B2EF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4379-9576-47BA-89DB-B2BEAA8B5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B97B-504D-4696-8823-F68483F79FD2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E234-E65A-42AD-B663-C5BF09F23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6010-C0D8-4D44-BCCA-A92EADBC356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B612-D1D5-4ED2-BD65-A4FAA5084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5FB7-57FF-4DEF-95DB-CBC0D801B7DD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AE7E-314F-4AA3-8E9B-010335C52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B83A-8787-459F-9DB5-474D97846CE5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350B-6DFC-4936-87AA-C48F42088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59A0-65DE-4497-8EBA-4004CE660E3C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E6AA-16A9-493C-8190-C97CE3CBF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1C47-C124-4992-AB4C-219337C772B9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B650-7E2A-4C68-837A-4374E5B2C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F5AA-72ED-42D0-8253-23DA49EDB653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C180-D3A5-4FB3-B84C-0E290BCA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24A4-40B9-4F71-B37C-88DC0E00BD3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3283-3FE0-4866-B397-1939C167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8229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1009E-1D75-46F8-B344-0226052E00B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75F48-7704-4649-A3C3-3063C0321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850"/>
            <a:ext cx="1090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600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Rod" pitchFamily="49" charset="-79"/>
              </a:rPr>
              <a:t>© Фокина Лидия Петровна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10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42918"/>
            <a:ext cx="849694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5723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Считайте </a:t>
            </a:r>
            <a:r>
              <a:rPr lang="ru-RU" sz="3200" b="1" dirty="0" smtClean="0">
                <a:solidFill>
                  <a:srgbClr val="7030A0"/>
                </a:solidFill>
              </a:rPr>
              <a:t>ребята,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Т</a:t>
            </a:r>
            <a:r>
              <a:rPr lang="ru-RU" sz="3200" b="1" dirty="0" smtClean="0">
                <a:solidFill>
                  <a:srgbClr val="7030A0"/>
                </a:solidFill>
              </a:rPr>
              <a:t>очнее </a:t>
            </a:r>
            <a:r>
              <a:rPr lang="ru-RU" sz="3200" b="1" dirty="0">
                <a:solidFill>
                  <a:srgbClr val="7030A0"/>
                </a:solidFill>
              </a:rPr>
              <a:t>считайте,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Хорошее дело с</a:t>
            </a:r>
            <a:r>
              <a:rPr lang="ru-RU" sz="3200" b="1" dirty="0" smtClean="0">
                <a:solidFill>
                  <a:srgbClr val="7030A0"/>
                </a:solidFill>
              </a:rPr>
              <a:t>мелей </a:t>
            </a:r>
            <a:r>
              <a:rPr lang="ru-RU" sz="3200" b="1" dirty="0">
                <a:solidFill>
                  <a:srgbClr val="7030A0"/>
                </a:solidFill>
              </a:rPr>
              <a:t>прибавляйте,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Плохие дела поскорей вычитайте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Занятие наше  научит вас  счету,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Скорей за работу,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скорей за работу!!!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547813" y="5876925"/>
            <a:ext cx="6696075" cy="7921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А научившись считать по пальцам до десяти, люди стали считать десятками.</a:t>
            </a:r>
            <a:r>
              <a:rPr lang="ru-RU" sz="2000" dirty="0" smtClean="0">
                <a:latin typeface="Impact" pitchFamily="34" charset="0"/>
              </a:rPr>
              <a:t/>
            </a:r>
            <a:br>
              <a:rPr lang="ru-RU" sz="2000" dirty="0" smtClean="0">
                <a:latin typeface="Impact" pitchFamily="34" charset="0"/>
              </a:rPr>
            </a:br>
            <a:endParaRPr lang="ru-RU" sz="2000" dirty="0" smtClean="0">
              <a:latin typeface="Impact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40541" t="32285" r="18919" b="36526"/>
          <a:stretch>
            <a:fillRect/>
          </a:stretch>
        </p:blipFill>
        <p:spPr bwMode="auto">
          <a:xfrm>
            <a:off x="6948488" y="981075"/>
            <a:ext cx="762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76700"/>
            <a:ext cx="14398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09650" y="357166"/>
            <a:ext cx="67881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Пальцы оказались прекрасной вычислительной машиной.</a:t>
            </a:r>
          </a:p>
          <a:p>
            <a:pPr algn="ctr"/>
            <a:r>
              <a:rPr lang="ru-RU" sz="2000" b="1" dirty="0">
                <a:latin typeface="+mn-lt"/>
              </a:rPr>
              <a:t> С их помощью можно было считать до 5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 l="4054" t="31265" r="57687" b="37500"/>
          <a:stretch>
            <a:fillRect/>
          </a:stretch>
        </p:blipFill>
        <p:spPr bwMode="auto">
          <a:xfrm>
            <a:off x="2484438" y="981075"/>
            <a:ext cx="7191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 l="4054" t="63878" r="57602" b="3937"/>
          <a:stretch>
            <a:fillRect/>
          </a:stretch>
        </p:blipFill>
        <p:spPr bwMode="auto">
          <a:xfrm>
            <a:off x="3851275" y="981075"/>
            <a:ext cx="7207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 l="44342" r="21115" b="69263"/>
          <a:stretch>
            <a:fillRect/>
          </a:stretch>
        </p:blipFill>
        <p:spPr bwMode="auto">
          <a:xfrm>
            <a:off x="5435600" y="981075"/>
            <a:ext cx="6492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 l="4054" t="1477" r="57687" b="68767"/>
          <a:stretch>
            <a:fillRect/>
          </a:stretch>
        </p:blipFill>
        <p:spPr bwMode="auto">
          <a:xfrm>
            <a:off x="900113" y="1052513"/>
            <a:ext cx="7191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2924175"/>
            <a:ext cx="4824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Если взять две руки,  то и до десяти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5003800" y="2492375"/>
            <a:ext cx="10668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68313" y="4581525"/>
            <a:ext cx="4572000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В странах,  где люди ходили босиком, по пальцам легко было считать  до 20.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ru-RU" sz="2000" dirty="0"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7" grpId="0"/>
      <p:bldP spid="8202" grpId="0"/>
      <p:bldP spid="8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24300" y="908050"/>
            <a:ext cx="3240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+mn-lt"/>
              </a:rPr>
              <a:t>Проходили </a:t>
            </a:r>
            <a:r>
              <a:rPr lang="ru-RU" sz="2000" b="1" dirty="0" smtClean="0">
                <a:latin typeface="+mn-lt"/>
              </a:rPr>
              <a:t>многие-многие </a:t>
            </a:r>
            <a:r>
              <a:rPr lang="ru-RU" sz="2000" b="1" dirty="0">
                <a:latin typeface="+mn-lt"/>
              </a:rPr>
              <a:t>годы. Менялась жизнь человека.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7947" t="1532" r="-20944" b="67484"/>
          <a:stretch>
            <a:fillRect/>
          </a:stretch>
        </p:blipFill>
        <p:spPr bwMode="auto">
          <a:xfrm>
            <a:off x="250825" y="333375"/>
            <a:ext cx="3313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40263" y="5153025"/>
            <a:ext cx="4514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Людям приходилось всё чаще </a:t>
            </a:r>
          </a:p>
          <a:p>
            <a:pPr algn="ctr"/>
            <a:r>
              <a:rPr lang="ru-RU" sz="2000" b="1" dirty="0">
                <a:latin typeface="+mn-lt"/>
              </a:rPr>
              <a:t>сталкиваться с большими числами.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Нужно было придумать, как их </a:t>
            </a:r>
            <a:r>
              <a:rPr lang="ru-RU" sz="2000" b="1" dirty="0" smtClean="0">
                <a:latin typeface="+mn-lt"/>
              </a:rPr>
              <a:t>записывать?</a:t>
            </a:r>
            <a:endParaRPr lang="ru-RU" sz="2000" b="1" dirty="0">
              <a:latin typeface="+mn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3141663"/>
            <a:ext cx="33845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+mn-lt"/>
              </a:rPr>
              <a:t>Люди приручили животных, на земле появились первые скотоводы, земледельцы</a:t>
            </a:r>
            <a:r>
              <a:rPr lang="ru-RU" dirty="0">
                <a:latin typeface="Impact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endParaRPr lang="ru-RU" dirty="0">
              <a:latin typeface="Palatino Linotype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500563" y="2492375"/>
            <a:ext cx="34559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051050" y="5013325"/>
            <a:ext cx="21780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7885113" y="4005263"/>
            <a:ext cx="10429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8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77457E-6 L -0.13385 -2.7745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571480"/>
            <a:ext cx="756126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latin typeface="+mn-lt"/>
              </a:rPr>
              <a:t>Первым способом  «записи» чисел были </a:t>
            </a:r>
            <a:endParaRPr lang="ru-RU" sz="2400" b="1" dirty="0" smtClean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зарубки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на палке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714487"/>
            <a:ext cx="2663825" cy="12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76375" y="3213100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глиняные шарики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 l="14285" r="33298" b="76079"/>
          <a:stretch>
            <a:fillRect/>
          </a:stretch>
        </p:blipFill>
        <p:spPr bwMode="auto">
          <a:xfrm>
            <a:off x="2195513" y="3933825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 l="14285" r="33298" b="76079"/>
          <a:stretch>
            <a:fillRect/>
          </a:stretch>
        </p:blipFill>
        <p:spPr bwMode="auto">
          <a:xfrm>
            <a:off x="6500826" y="3786190"/>
            <a:ext cx="719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 l="14285" r="33298" b="76079"/>
          <a:stretch>
            <a:fillRect/>
          </a:stretch>
        </p:blipFill>
        <p:spPr bwMode="auto">
          <a:xfrm>
            <a:off x="4356100" y="393382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51050" y="4437063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dirty="0">
                <a:latin typeface="Impact" pitchFamily="34" charset="0"/>
              </a:rPr>
              <a:t> </a:t>
            </a:r>
            <a:r>
              <a:rPr lang="ru-RU" sz="2400" b="1" dirty="0">
                <a:latin typeface="+mn-lt"/>
              </a:rPr>
              <a:t>и  другие фигурки</a:t>
            </a:r>
          </a:p>
          <a:p>
            <a:pPr>
              <a:spcBef>
                <a:spcPct val="50000"/>
              </a:spcBef>
            </a:pP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 l="62053" b="69029"/>
          <a:stretch>
            <a:fillRect/>
          </a:stretch>
        </p:blipFill>
        <p:spPr bwMode="auto">
          <a:xfrm>
            <a:off x="1763713" y="5300663"/>
            <a:ext cx="1079500" cy="9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l="62053" t="28609" r="-3499" b="45198"/>
          <a:stretch>
            <a:fillRect/>
          </a:stretch>
        </p:blipFill>
        <p:spPr bwMode="auto">
          <a:xfrm>
            <a:off x="3563938" y="5734050"/>
            <a:ext cx="865187" cy="6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/>
          <a:srcRect t="59528" r="48289" b="19003"/>
          <a:stretch>
            <a:fillRect/>
          </a:stretch>
        </p:blipFill>
        <p:spPr bwMode="auto">
          <a:xfrm>
            <a:off x="4500563" y="5734050"/>
            <a:ext cx="13668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/>
          <a:srcRect t="23831" r="37947" b="59529"/>
          <a:stretch>
            <a:fillRect/>
          </a:stretch>
        </p:blipFill>
        <p:spPr bwMode="auto">
          <a:xfrm>
            <a:off x="6011863" y="5661025"/>
            <a:ext cx="1295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 l="13765" t="40524" r="34448" b="38058"/>
          <a:stretch>
            <a:fillRect/>
          </a:stretch>
        </p:blipFill>
        <p:spPr bwMode="auto">
          <a:xfrm>
            <a:off x="7596188" y="5734050"/>
            <a:ext cx="1081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  0.007 -0.04928  0.015 -0.04928  C 0.024 -0.04928  0.027 -0.0253  0.03 0  C 0.034 0.02797  0.037 0.05594  0.047 0.05594  C 0.056 0.05594  0.059 0.02797  0.063 0  C 0.065 -0.0253  0.069 -0.04928  0.078 -0.04928  C 0.086 -0.04928  0.09 -0.0253  0.093 0  C 0.096 0.02797  0.1 0.05594  0.109 0.05594  C 0.118 0.05594  0.125 0  0.125 0  C 0.128 -0.0253  0.131 -0.04928  0.14 -0.04928  C 0.149 -0.04928  0.152 -0.0253  0.155 0  C 0.159 0.02797  0.162 0.05594  0.172 0.05594  C 0.181 0.05594  0.184 0.02797  0.187 0  C 0.191 -0.0253  0.194 -0.04928  0.203 -0.04928  C 0.211 -0.04928  0.215 -0.0253  0.218 0  C 0.221 0.02797  0.225 0.05594  0.234 0.05594  C 0.243 0.05594  0.246 0.02797 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1214E-6 C 0.0026 -0.0252 0.00642 -0.04925 0.01371 -0.04925 C 0.02222 -0.04925 0.025 -0.0252 0.02778 2.31214E-6 C 0.0316 0.02797 0.0342 0.05595 0.04358 0.05595 C 0.05208 0.05595 0.05469 0.02797 0.05851 2.31214E-6 C 0.06024 -0.0252 0.06389 -0.04925 0.07239 -0.04925 C 0.07969 -0.04925 0.08351 -0.0252 0.08646 2.31214E-6 C 0.08906 0.02797 0.09288 0.05595 0.10121 0.05595 C 0.10955 0.05595 0.11614 2.31214E-6 0.11614 0.00023 C 0.11875 -0.0252 0.1217 -0.04925 0.12986 -0.04925 C 0.13837 -0.04925 0.14114 -0.0252 0.14392 2.31214E-6 C 0.14774 0.02797 0.15035 0.05595 0.15972 0.05595 C 0.16823 0.05595 0.17083 0.02797 0.17361 2.31214E-6 C 0.17743 -0.0252 0.18003 -0.04925 0.18854 -0.04925 C 0.19583 -0.04925 0.19965 -0.0252 0.2026 2.31214E-6 C 0.20521 0.02797 0.20903 0.05595 0.21736 0.05595 C 0.22569 0.05595 0.22847 0.02797 0.23229 2.31214E-6 " pathEditMode="relative" rAng="0" ptsTypes="fffffffffffffffff">
                                      <p:cBhvr>
                                        <p:cTn id="4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324 C -0.03246 -0.02844 -0.02847 -0.05249 -0.02048 -0.05249 C -0.01146 -0.05249 -0.00833 -0.02844 -0.00538 -0.00324 C -0.00139 0.02474 0.00157 0.05271 0.01163 0.05271 C 0.02066 0.05271 0.02361 0.02474 0.02761 -0.00324 C 0.02952 -0.02844 0.03351 -0.05249 0.04254 -0.05249 C 0.05052 -0.05249 0.05452 -0.02844 0.05764 -0.00324 C 0.06059 0.02474 0.06459 0.05271 0.07361 0.05271 C 0.08264 0.05271 0.08959 -0.00324 0.08959 -0.00301 C 0.09254 -0.02844 0.09566 -0.05249 0.10452 -0.05249 C 0.11354 -0.05249 0.11667 -0.02844 0.11962 -0.00324 C 0.12361 0.02474 0.12657 0.05271 0.13663 0.05271 C 0.14566 0.05271 0.14861 0.02474 0.15157 -0.00324 C 0.15556 -0.02844 0.15851 -0.05249 0.16754 -0.05249 C 0.17552 -0.05249 0.17952 -0.02844 0.18264 -0.00324 C 0.18559 0.02474 0.18959 0.05271 0.19861 0.05271 C 0.20764 0.05271 0.21059 0.02474 0.21459 -0.00324 " pathEditMode="relative" rAng="0" ptsTypes="fffffffffffffffff">
                                      <p:cBhvr>
                                        <p:cTn id="4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04938" y="404813"/>
            <a:ext cx="556806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latin typeface="+mn-lt"/>
              </a:rPr>
              <a:t>Индейцы в Америке изображали числа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latin typeface="+mn-lt"/>
              </a:rPr>
              <a:t>с помощью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узелков на верёвках</a:t>
            </a:r>
            <a:r>
              <a:rPr lang="ru-RU" sz="2400" b="1" dirty="0">
                <a:latin typeface="+mn-lt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2357422" y="1500174"/>
            <a:ext cx="3816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50825" y="5805488"/>
            <a:ext cx="856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8172450" y="57340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308850" y="57340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11188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116013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692275" y="57340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195513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987675" y="57340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779838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716463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51500" y="573405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6443663" y="573405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24075" y="404813"/>
            <a:ext cx="4752975" cy="792162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В Древнем  Египте</a:t>
            </a:r>
            <a:endParaRPr lang="ru-RU" sz="3200" b="1" dirty="0">
              <a:latin typeface="+mn-lt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19167" t="11168" r="60344" b="54677"/>
          <a:stretch>
            <a:fillRect/>
          </a:stretch>
        </p:blipFill>
        <p:spPr bwMode="auto">
          <a:xfrm>
            <a:off x="5076825" y="1412875"/>
            <a:ext cx="935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l="38091" t="9474" r="44551" b="56372"/>
          <a:stretch>
            <a:fillRect/>
          </a:stretch>
        </p:blipFill>
        <p:spPr bwMode="auto">
          <a:xfrm>
            <a:off x="6227763" y="1412875"/>
            <a:ext cx="7921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l="53850" t="9474" r="28792" b="56372"/>
          <a:stretch>
            <a:fillRect/>
          </a:stretch>
        </p:blipFill>
        <p:spPr bwMode="auto">
          <a:xfrm>
            <a:off x="7308850" y="1412875"/>
            <a:ext cx="7921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 l="69643" t="9474" r="7809" b="64140"/>
          <a:stretch>
            <a:fillRect/>
          </a:stretch>
        </p:blipFill>
        <p:spPr bwMode="auto">
          <a:xfrm>
            <a:off x="5072066" y="5143513"/>
            <a:ext cx="143986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 l="19167" t="43628" r="54013" b="32460"/>
          <a:stretch>
            <a:fillRect/>
          </a:stretch>
        </p:blipFill>
        <p:spPr bwMode="auto">
          <a:xfrm>
            <a:off x="5148263" y="3644900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235825" y="5445125"/>
            <a:ext cx="1223963" cy="1079500"/>
          </a:xfrm>
          <a:prstGeom prst="rect">
            <a:avLst/>
          </a:prstGeom>
          <a:solidFill>
            <a:srgbClr val="FFFFFF">
              <a:alpha val="45882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Impact" pitchFamily="34" charset="0"/>
              </a:rPr>
              <a:t>15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3850" y="1738313"/>
            <a:ext cx="4737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Числа первого десятка записывали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соответствующим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количеством палоче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к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0825" y="3789363"/>
            <a:ext cx="456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Десять обозначалось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скобочкой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</a:rPr>
              <a:t> в виде подковы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195513" y="5770563"/>
            <a:ext cx="209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</a:rPr>
              <a:t>Какое это число?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6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6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6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66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6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6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760"/>
                            </p:stCondLst>
                            <p:childTnLst>
                              <p:par>
                                <p:cTn id="5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 animBg="1"/>
      <p:bldP spid="12296" grpId="1" animBg="1"/>
      <p:bldP spid="12297" grpId="0"/>
      <p:bldP spid="12298" grpId="0"/>
      <p:bldP spid="122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1257" t="65846" r="33522"/>
          <a:stretch>
            <a:fillRect/>
          </a:stretch>
        </p:blipFill>
        <p:spPr bwMode="auto">
          <a:xfrm>
            <a:off x="2916238" y="3573463"/>
            <a:ext cx="1079500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16000" t="67578" r="55612"/>
          <a:stretch>
            <a:fillRect/>
          </a:stretch>
        </p:blipFill>
        <p:spPr bwMode="auto">
          <a:xfrm>
            <a:off x="827088" y="3573463"/>
            <a:ext cx="1079500" cy="1366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8175" y="260350"/>
            <a:ext cx="4968875" cy="936625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dirty="0">
              <a:latin typeface="Impact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 l="19167" t="11168" r="60344" b="54677"/>
          <a:stretch>
            <a:fillRect/>
          </a:stretch>
        </p:blipFill>
        <p:spPr bwMode="auto">
          <a:xfrm>
            <a:off x="827088" y="1557338"/>
            <a:ext cx="1152525" cy="1368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 l="38091" t="9474" r="44551" b="56372"/>
          <a:stretch>
            <a:fillRect/>
          </a:stretch>
        </p:blipFill>
        <p:spPr bwMode="auto">
          <a:xfrm>
            <a:off x="2843213" y="1557338"/>
            <a:ext cx="1152525" cy="1368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 l="53850" t="9474" r="28792" b="56372"/>
          <a:stretch>
            <a:fillRect/>
          </a:stretch>
        </p:blipFill>
        <p:spPr bwMode="auto">
          <a:xfrm>
            <a:off x="4716463" y="1557338"/>
            <a:ext cx="1152525" cy="1366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 l="19167" t="43628" r="54013" b="32460"/>
          <a:stretch>
            <a:fillRect/>
          </a:stretch>
        </p:blipFill>
        <p:spPr bwMode="auto">
          <a:xfrm>
            <a:off x="6443663" y="1628775"/>
            <a:ext cx="1081087" cy="129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 l="66478" t="65846" r="6667"/>
          <a:stretch>
            <a:fillRect/>
          </a:stretch>
        </p:blipFill>
        <p:spPr bwMode="auto">
          <a:xfrm>
            <a:off x="6443663" y="3500438"/>
            <a:ext cx="1150937" cy="1366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 l="67278" t="41257" r="10632" b="29710"/>
          <a:stretch>
            <a:fillRect/>
          </a:stretch>
        </p:blipFill>
        <p:spPr bwMode="auto">
          <a:xfrm>
            <a:off x="4859338" y="3573463"/>
            <a:ext cx="1008062" cy="1223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76375" y="5122863"/>
            <a:ext cx="7200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latin typeface="+mn-lt"/>
              </a:rPr>
              <a:t>Не очень удобно было записывать таким способом числа и совсем неудобно их складывать, вычитать, умножать, делить. </a:t>
            </a:r>
          </a:p>
          <a:p>
            <a:pPr>
              <a:spcBef>
                <a:spcPct val="50000"/>
              </a:spcBef>
            </a:pPr>
            <a:endParaRPr lang="ru-RU" sz="2400" dirty="0"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6000" contrast="42000"/>
          </a:blip>
          <a:stretch>
            <a:fillRect/>
          </a:stretch>
        </p:blipFill>
        <p:spPr>
          <a:xfrm>
            <a:off x="457200" y="2510790"/>
            <a:ext cx="3757610" cy="807720"/>
          </a:xfrm>
          <a:noFill/>
          <a:ln>
            <a:solidFill>
              <a:schemeClr val="tx2"/>
            </a:solidFill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27538" y="1714488"/>
            <a:ext cx="4103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+mn-lt"/>
              </a:rPr>
              <a:t>Все числа у них составлялись из сочетаний клинышков.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Вертикальная чёрточка </a:t>
            </a:r>
            <a:r>
              <a:rPr lang="ru-RU" sz="2800" dirty="0">
                <a:latin typeface="+mn-lt"/>
              </a:rPr>
              <a:t>обозначала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одну единицу</a:t>
            </a:r>
            <a:r>
              <a:rPr lang="ru-RU" sz="2800" dirty="0">
                <a:latin typeface="+mn-lt"/>
              </a:rPr>
              <a:t>, а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угол из двух лежачих чёрточек-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десять</a:t>
            </a:r>
            <a:r>
              <a:rPr lang="ru-RU" sz="2800" dirty="0">
                <a:latin typeface="+mn-lt"/>
              </a:rPr>
              <a:t>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76700"/>
            <a:ext cx="2447925" cy="22336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1188" y="260350"/>
            <a:ext cx="7200900" cy="1081088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+mn-lt"/>
              </a:rPr>
              <a:t>В Древнем Вавилоне записывали числа, </a:t>
            </a:r>
          </a:p>
          <a:p>
            <a:pPr algn="ctr"/>
            <a:r>
              <a:rPr lang="ru-RU" sz="2400" b="1" dirty="0">
                <a:latin typeface="+mn-lt"/>
              </a:rPr>
              <a:t>выдавливая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значки палочкой на глиняной дощечке</a:t>
            </a:r>
            <a:r>
              <a:rPr lang="ru-RU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300663"/>
            <a:ext cx="1079500" cy="720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341438"/>
            <a:ext cx="6335713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Palatino Linotype" pitchFamily="18" charset="0"/>
              </a:rPr>
              <a:t>Числа от 1 до 20 обозначались  </a:t>
            </a:r>
            <a:r>
              <a:rPr lang="ru-RU" sz="2000" b="1" dirty="0" smtClean="0">
                <a:solidFill>
                  <a:srgbClr val="FF0000"/>
                </a:solidFill>
                <a:latin typeface="Palatino Linotype" pitchFamily="18" charset="0"/>
              </a:rPr>
              <a:t>точками  и чёрточками. 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6000"/>
          </a:blip>
          <a:srcRect/>
          <a:stretch>
            <a:fillRect/>
          </a:stretch>
        </p:blipFill>
        <p:spPr>
          <a:xfrm>
            <a:off x="685800" y="2227263"/>
            <a:ext cx="7469188" cy="2984500"/>
          </a:xfrm>
          <a:noFill/>
          <a:ln>
            <a:solidFill>
              <a:schemeClr val="tx2"/>
            </a:solidFill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71550" y="544512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latin typeface="Palatino Linotype" pitchFamily="18" charset="0"/>
              </a:rPr>
              <a:t>Число 45 майя записывали так: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55650" y="260350"/>
            <a:ext cx="6913563" cy="936625"/>
          </a:xfrm>
          <a:prstGeom prst="rect">
            <a:avLst/>
          </a:prstGeom>
          <a:solidFill>
            <a:srgbClr val="FFFFFF">
              <a:alpha val="4901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+mn-lt"/>
              </a:rPr>
              <a:t>Система счёта у народа майя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750" y="260350"/>
            <a:ext cx="7200900" cy="1368425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+mn-lt"/>
              </a:rPr>
              <a:t>Система записи чисел в Древнем Риме</a:t>
            </a:r>
            <a:endParaRPr lang="ru-RU" b="1" dirty="0"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lum bright="-6000" contrast="90000"/>
          </a:blip>
          <a:srcRect/>
          <a:stretch>
            <a:fillRect/>
          </a:stretch>
        </p:blipFill>
        <p:spPr bwMode="auto">
          <a:xfrm>
            <a:off x="179388" y="1989138"/>
            <a:ext cx="8280400" cy="1893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24075" y="4076700"/>
            <a:ext cx="5400675" cy="1223963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Impact" pitchFamily="34" charset="0"/>
              </a:rPr>
              <a:t>Знак для  5 – раскрытая ладонь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l="15503" t="43457" r="41331" b="15054"/>
          <a:stretch>
            <a:fillRect/>
          </a:stretch>
        </p:blipFill>
        <p:spPr bwMode="auto">
          <a:xfrm>
            <a:off x="900113" y="4076700"/>
            <a:ext cx="1008062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975" y="5445125"/>
            <a:ext cx="5184775" cy="1079500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Impact" pitchFamily="34" charset="0"/>
              </a:rPr>
              <a:t>Знак  для 10 – две раскрытые ладони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 l="51797" t="43457" r="6799" b="11862"/>
          <a:stretch>
            <a:fillRect/>
          </a:stretch>
        </p:blipFill>
        <p:spPr bwMode="auto">
          <a:xfrm>
            <a:off x="1187450" y="5516563"/>
            <a:ext cx="1008063" cy="7699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 l="51797" t="43457" r="6799" b="11862"/>
          <a:stretch>
            <a:fillRect/>
          </a:stretch>
        </p:blipFill>
        <p:spPr bwMode="auto">
          <a:xfrm>
            <a:off x="7812088" y="5373688"/>
            <a:ext cx="1008062" cy="9842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 l="15503" t="43457" r="41331" b="15054"/>
          <a:stretch>
            <a:fillRect/>
          </a:stretch>
        </p:blipFill>
        <p:spPr bwMode="auto">
          <a:xfrm>
            <a:off x="7812088" y="4076700"/>
            <a:ext cx="1008062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87450" y="188913"/>
            <a:ext cx="6048375" cy="576262"/>
          </a:xfrm>
          <a:prstGeom prst="rect">
            <a:avLst/>
          </a:prstGeom>
          <a:solidFill>
            <a:srgbClr val="FFFFFF">
              <a:alpha val="47058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18891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+mn-lt"/>
              </a:rPr>
              <a:t>Запись чисел в Древней Руси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43213" y="1700213"/>
            <a:ext cx="5689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Impact" pitchFamily="34" charset="0"/>
              </a:rPr>
              <a:t>В Древней Руси буква  «а» обозначала число         </a:t>
            </a:r>
            <a:r>
              <a:rPr lang="ru-RU" sz="3600">
                <a:solidFill>
                  <a:schemeClr val="tx2"/>
                </a:solidFill>
                <a:latin typeface="Impact" pitchFamily="34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Impact" pitchFamily="34" charset="0"/>
              </a:rPr>
              <a:t>   </a:t>
            </a:r>
            <a:r>
              <a:rPr lang="ru-RU" sz="2000">
                <a:latin typeface="Impact" pitchFamily="34" charset="0"/>
              </a:rPr>
              <a:t>Буква        «б»     обозначала число</a:t>
            </a:r>
            <a:r>
              <a:rPr lang="ru-RU">
                <a:latin typeface="Impact" pitchFamily="34" charset="0"/>
              </a:rPr>
              <a:t>                    </a:t>
            </a:r>
            <a:r>
              <a:rPr lang="ru-RU" sz="3600">
                <a:solidFill>
                  <a:schemeClr val="tx2"/>
                </a:solidFill>
                <a:latin typeface="Impact" pitchFamily="34" charset="0"/>
              </a:rPr>
              <a:t>	        2</a:t>
            </a:r>
            <a:r>
              <a:rPr lang="ru-RU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>
                <a:solidFill>
                  <a:schemeClr val="tx2"/>
                </a:solidFill>
                <a:latin typeface="Impact" pitchFamily="34" charset="0"/>
              </a:rPr>
            </a:br>
            <a:r>
              <a:rPr lang="ru-RU">
                <a:latin typeface="Impact" pitchFamily="34" charset="0"/>
              </a:rPr>
              <a:t>Для обозначения чисел 10, 20,100,…, 900  использовались буквы.</a:t>
            </a:r>
            <a:br>
              <a:rPr lang="ru-RU">
                <a:latin typeface="Impact" pitchFamily="34" charset="0"/>
              </a:rPr>
            </a:br>
            <a:r>
              <a:rPr lang="ru-RU">
                <a:latin typeface="Impact" pitchFamily="34" charset="0"/>
              </a:rPr>
              <a:t>Для отличия букв от слов  использовали знак</a:t>
            </a:r>
            <a:br>
              <a:rPr lang="ru-RU">
                <a:latin typeface="Impact" pitchFamily="34" charset="0"/>
              </a:rPr>
            </a:br>
            <a:r>
              <a:rPr lang="ru-RU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>
                <a:solidFill>
                  <a:schemeClr val="tx2"/>
                </a:solidFill>
                <a:latin typeface="Impact" pitchFamily="34" charset="0"/>
              </a:rPr>
            </a:br>
            <a:endParaRPr lang="ru-RU">
              <a:solidFill>
                <a:schemeClr val="tx2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3600">
                <a:solidFill>
                  <a:schemeClr val="tx2"/>
                </a:solidFill>
                <a:latin typeface="Impact" pitchFamily="34" charset="0"/>
              </a:rPr>
              <a:t>				</a:t>
            </a:r>
            <a:endParaRPr lang="ru-RU">
              <a:latin typeface="Impact" pitchFamily="34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4852" t="16486" r="23418" b="26086"/>
          <a:stretch>
            <a:fillRect/>
          </a:stretch>
        </p:blipFill>
        <p:spPr bwMode="auto">
          <a:xfrm>
            <a:off x="4284663" y="3933825"/>
            <a:ext cx="1079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2592387" cy="5256212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868863"/>
            <a:ext cx="5976938" cy="1223962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lum bright="-6000" contrast="18000"/>
          </a:blip>
          <a:srcRect l="42905" t="4248" r="32416" b="80711"/>
          <a:stretch>
            <a:fillRect/>
          </a:stretch>
        </p:blipFill>
        <p:spPr bwMode="auto">
          <a:xfrm>
            <a:off x="323850" y="836613"/>
            <a:ext cx="11525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632450" y="4029075"/>
            <a:ext cx="85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ТИТЛО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>
            <a:lum bright="12000" contrast="12000"/>
          </a:blip>
          <a:srcRect/>
          <a:stretch>
            <a:fillRect/>
          </a:stretch>
        </p:blipFill>
        <p:spPr bwMode="auto">
          <a:xfrm>
            <a:off x="2916238" y="1700213"/>
            <a:ext cx="5562600" cy="2160587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l="13600" t="16718" r="50400" b="28886"/>
          <a:stretch>
            <a:fillRect/>
          </a:stretch>
        </p:blipFill>
        <p:spPr bwMode="auto">
          <a:xfrm>
            <a:off x="3492500" y="4374467"/>
            <a:ext cx="1222376" cy="1920877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/>
          <a:srcRect l="53029" t="37459" r="14400"/>
          <a:stretch>
            <a:fillRect/>
          </a:stretch>
        </p:blipFill>
        <p:spPr bwMode="auto">
          <a:xfrm>
            <a:off x="6443663" y="4500570"/>
            <a:ext cx="1447800" cy="2168518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059113" y="83661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Impact" pitchFamily="34" charset="0"/>
              </a:rPr>
              <a:t>Славянские цифровые знаки-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буквы с титлами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3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8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3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8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8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build="allAtOnce"/>
      <p:bldP spid="18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61167" y="571480"/>
            <a:ext cx="8229600" cy="6197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i="1" u="sng" dirty="0" smtClean="0">
                <a:solidFill>
                  <a:srgbClr val="FF0000"/>
                </a:solidFill>
              </a:rPr>
              <a:t>Из истории возникновения чисел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</a:rPr>
              <a:t>«ВСЕ ЕСТЬ ЧИСЛО»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Так говорили </a:t>
            </a:r>
            <a:r>
              <a:rPr lang="ru-RU" sz="2800" dirty="0" smtClean="0">
                <a:solidFill>
                  <a:srgbClr val="002060"/>
                </a:solidFill>
              </a:rPr>
              <a:t>пифагорейцы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подчёркивая необычайно важную роль чисел в практической деятельности.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5363" name="Рисунок 2" descr="7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14818"/>
            <a:ext cx="168116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7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72196" y="4357694"/>
            <a:ext cx="18811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53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001056" cy="5715040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 № 1</a:t>
            </a:r>
            <a:endParaRPr lang="ru-RU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Перед вами 4 квадрата, используя которые, вы должны показать, как четырьмя различными способами можно разделить квадрат на </a:t>
            </a:r>
            <a:r>
              <a:rPr lang="ru-RU" b="1" dirty="0" smtClean="0">
                <a:solidFill>
                  <a:schemeClr val="tx1"/>
                </a:solidFill>
              </a:rPr>
              <a:t>4 </a:t>
            </a:r>
            <a:r>
              <a:rPr lang="ru-RU" dirty="0" smtClean="0">
                <a:solidFill>
                  <a:schemeClr val="tx1"/>
                </a:solidFill>
              </a:rPr>
              <a:t>равные части.</a:t>
            </a:r>
          </a:p>
          <a:p>
            <a:pPr algn="l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4143380"/>
            <a:ext cx="44577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72152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Задание№2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Вместо звездочек  поставьте  нужные числа.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572164" cy="41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Решение: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Задание№3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Расставьте в пустые клетки квадрата числа 11, 15, 19, 25, 29, 33, 39, 43 так, чтобы значения сумм во всех вертикальных и горизонтальных строчках были равны 87.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			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	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0007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Задание№4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/>
              <a:t>В этом чайнворде </a:t>
            </a:r>
            <a:r>
              <a:rPr lang="ru-RU" b="1" i="1" dirty="0" smtClean="0"/>
              <a:t>18 </a:t>
            </a:r>
            <a:r>
              <a:rPr lang="ru-RU" i="1" dirty="0" smtClean="0"/>
              <a:t>слов. Найдите их и расставьте номера: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2724150"/>
            <a:ext cx="6143668" cy="334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№5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Проведите на этих четырех геометрических фигурах всего по одной линии, чтобы из них образовались буквы. Они составят название одного из видов спорта.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9900"/>
            <a:ext cx="5357850" cy="20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429420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№6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П о </a:t>
            </a:r>
            <a:r>
              <a:rPr lang="ru-RU" dirty="0" err="1" smtClean="0"/>
              <a:t>р</a:t>
            </a:r>
            <a:r>
              <a:rPr lang="ru-RU" dirty="0" smtClean="0"/>
              <a:t> а с </a:t>
            </a:r>
            <a:r>
              <a:rPr lang="ru-RU" dirty="0" err="1" smtClean="0"/>
              <a:t>с</a:t>
            </a:r>
            <a:r>
              <a:rPr lang="ru-RU" dirty="0" smtClean="0"/>
              <a:t> у ж </a:t>
            </a:r>
            <a:r>
              <a:rPr lang="ru-RU" dirty="0" err="1" smtClean="0"/>
              <a:t>д</a:t>
            </a:r>
            <a:r>
              <a:rPr lang="ru-RU" dirty="0" smtClean="0"/>
              <a:t> а </a:t>
            </a:r>
            <a:r>
              <a:rPr lang="ru-RU" dirty="0" err="1" smtClean="0"/>
              <a:t>й</a:t>
            </a:r>
            <a:r>
              <a:rPr lang="ru-RU" dirty="0" smtClean="0"/>
              <a:t> т е.</a:t>
            </a:r>
          </a:p>
          <a:p>
            <a:pPr>
              <a:buNone/>
            </a:pPr>
            <a:r>
              <a:rPr lang="ru-RU" dirty="0" smtClean="0"/>
              <a:t>Летела стая гусей, а навстречу им гусак:</a:t>
            </a:r>
          </a:p>
          <a:p>
            <a:pPr>
              <a:buNone/>
            </a:pPr>
            <a:r>
              <a:rPr lang="ru-RU" dirty="0" smtClean="0"/>
              <a:t>– Здравствуйте, десять гусей! </a:t>
            </a:r>
          </a:p>
          <a:p>
            <a:pPr>
              <a:buNone/>
            </a:pPr>
            <a:r>
              <a:rPr lang="ru-RU" dirty="0" smtClean="0"/>
              <a:t>– Нет. Нас не десять. Если бы ты был с нами да еще двое гусей, то тогда бы было десять.</a:t>
            </a:r>
          </a:p>
          <a:p>
            <a:pPr>
              <a:buNone/>
            </a:pPr>
            <a:r>
              <a:rPr lang="ru-RU" dirty="0" smtClean="0"/>
              <a:t>Сколько в стае гусей?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684213" y="549275"/>
            <a:ext cx="4103687" cy="1150938"/>
          </a:xfrm>
          <a:prstGeom prst="cloudCallout">
            <a:avLst>
              <a:gd name="adj1" fmla="val -1880"/>
              <a:gd name="adj2" fmla="val 1075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Что есть число?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4787900" y="549275"/>
            <a:ext cx="3960813" cy="1511300"/>
          </a:xfrm>
          <a:prstGeom prst="cloudCallout">
            <a:avLst>
              <a:gd name="adj1" fmla="val -1880"/>
              <a:gd name="adj2" fmla="val 1075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Число – это некоторая величина</a:t>
            </a:r>
          </a:p>
        </p:txBody>
      </p:sp>
      <p:pic>
        <p:nvPicPr>
          <p:cNvPr id="17411" name="Рисунок 3" descr="7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500313"/>
            <a:ext cx="18954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7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50" y="2428875"/>
            <a:ext cx="2095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i="1" dirty="0" smtClean="0"/>
              <a:t>10 – 3 = 7</a:t>
            </a:r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19923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1649413" y="534988"/>
            <a:ext cx="339725" cy="455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3021013" y="534988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3706813" y="534988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37068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2000232" y="500042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33639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049713" y="534988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2335213" y="534988"/>
            <a:ext cx="33972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0210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26781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43926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2778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2335213" y="1819275"/>
            <a:ext cx="33972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0497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678113" y="534988"/>
            <a:ext cx="342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207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9636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2335213" y="963613"/>
            <a:ext cx="33972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306513" y="534988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6494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1992313" y="963613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6494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3065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363913" y="534988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WordArt 1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306513" y="534988"/>
            <a:ext cx="114300" cy="13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Times New Roman"/>
                <a:cs typeface="Times New Roman"/>
              </a:rPr>
              <a:t>2</a:t>
            </a:r>
            <a:endParaRPr lang="ru-RU" sz="1400" kern="10" spc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23564" name="WordArt 1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49413" y="963613"/>
            <a:ext cx="114300" cy="13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Times New Roman"/>
                <a:cs typeface="Times New Roman"/>
              </a:rPr>
              <a:t>3</a:t>
            </a:r>
            <a:endParaRPr lang="ru-RU" sz="1400" kern="10" spc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23563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7813" y="1390650"/>
            <a:ext cx="114300" cy="13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Times New Roman"/>
                <a:cs typeface="Times New Roman"/>
              </a:rPr>
              <a:t>4</a:t>
            </a:r>
            <a:endParaRPr lang="ru-RU" sz="1400" kern="10" spc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23562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92313" y="1819275"/>
            <a:ext cx="114300" cy="13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Times New Roman"/>
                <a:cs typeface="Times New Roman"/>
              </a:rPr>
              <a:t>5</a:t>
            </a:r>
            <a:endParaRPr lang="ru-RU" sz="1400" kern="10" spc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9923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335213" y="1390650"/>
            <a:ext cx="339725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74938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21013" y="1390650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6781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210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639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068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049713" y="1819275"/>
            <a:ext cx="3397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1" y="457200"/>
            <a:ext cx="892971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  ГОРИЗОНТАЛИ: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1.  В  одном  метре  десять …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2. В  этой  единице  массы  измеряется  вес 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3. В  одном  дециметре  десять  … .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4. Запись,  составленная  из  чисел,  букв  и  знаков  арифметических   действий.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5. Приспособление, выполненное  из  прозрачного  материала,  с  помощью  которого  можно                            измерить  площадь  фигуры.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  ВЕРТИКАЛИ: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Прочитайте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</a:rPr>
              <a:t>ключевое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слово.  Что  оно  обозначает?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ВОПРОСЫ НА ЗАСЫПКУ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1Результат </a:t>
            </a:r>
            <a:r>
              <a:rPr lang="ru-RU" sz="2400" dirty="0" smtClean="0"/>
              <a:t>действия </a:t>
            </a:r>
            <a:r>
              <a:rPr lang="ru-RU" sz="2400" dirty="0" smtClean="0"/>
              <a:t>вычитания.</a:t>
            </a:r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 smtClean="0"/>
              <a:t>. </a:t>
            </a:r>
            <a:r>
              <a:rPr lang="ru-RU" sz="2400" dirty="0" smtClean="0"/>
              <a:t>Число, из которого вычитают. 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 smtClean="0"/>
              <a:t>. </a:t>
            </a:r>
            <a:r>
              <a:rPr lang="ru-RU" sz="2400" dirty="0" smtClean="0"/>
              <a:t>Компонент действия сложения.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</a:t>
            </a:r>
            <a:r>
              <a:rPr lang="ru-RU" sz="2400" dirty="0" smtClean="0"/>
              <a:t>. </a:t>
            </a:r>
            <a:r>
              <a:rPr lang="ru-RU" sz="2400" dirty="0" smtClean="0"/>
              <a:t>Число, которое делят.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5</a:t>
            </a:r>
            <a:r>
              <a:rPr lang="ru-RU" sz="2400" dirty="0" smtClean="0"/>
              <a:t>. </a:t>
            </a:r>
            <a:r>
              <a:rPr lang="ru-RU" sz="2400" dirty="0" smtClean="0"/>
              <a:t>Сумма длин сторон многоугольника.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6. </a:t>
            </a:r>
            <a:r>
              <a:rPr lang="ru-RU" sz="2400" dirty="0" smtClean="0"/>
              <a:t>Мера массы. </a:t>
            </a:r>
          </a:p>
          <a:p>
            <a:pPr>
              <a:buNone/>
            </a:pPr>
            <a:r>
              <a:rPr lang="ru-RU" sz="2400" dirty="0" smtClean="0"/>
              <a:t>7</a:t>
            </a:r>
            <a:r>
              <a:rPr lang="ru-RU" sz="2400" dirty="0" smtClean="0"/>
              <a:t>. </a:t>
            </a:r>
            <a:r>
              <a:rPr lang="ru-RU" sz="2400" dirty="0" smtClean="0"/>
              <a:t>Результат действия сложения.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8</a:t>
            </a:r>
            <a:r>
              <a:rPr lang="ru-RU" sz="2400" dirty="0" smtClean="0"/>
              <a:t>. </a:t>
            </a:r>
            <a:r>
              <a:rPr lang="ru-RU" sz="2400" dirty="0" smtClean="0"/>
              <a:t>Равенство, в котором неизвестное обозначено буквой латинского алфавита.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9</a:t>
            </a:r>
            <a:r>
              <a:rPr lang="ru-RU" sz="2400" dirty="0" smtClean="0"/>
              <a:t>. </a:t>
            </a:r>
            <a:r>
              <a:rPr lang="ru-RU" sz="2400" dirty="0" smtClean="0"/>
              <a:t>Число, на которое делим.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10. </a:t>
            </a:r>
            <a:r>
              <a:rPr lang="ru-RU" sz="2400" dirty="0" smtClean="0"/>
              <a:t>Компонент действия вычитания.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11</a:t>
            </a:r>
            <a:r>
              <a:rPr lang="ru-RU" sz="2400" dirty="0" smtClean="0"/>
              <a:t>. </a:t>
            </a:r>
            <a:r>
              <a:rPr lang="ru-RU" sz="2400" dirty="0" smtClean="0"/>
              <a:t>Мера длины, равная 100 см.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М н о г о   л и   н о г?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Мельник пришел на мельницу. В каждом из четырех углов он увидел по 3 мешка, на каждом мешке сидело по 3 кошки, а каждая кошка имела при себе трое котят. Спрашивается, много ли ног было на мельнице?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eorgia" pitchFamily="18" charset="0"/>
                <a:cs typeface="Times New Roman" pitchFamily="18" charset="0"/>
              </a:rPr>
              <a:t>О т в е т: две ноги мельника, ибо у кошек и котят не ноги, а лапы.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Много   ли   ног?</a:t>
            </a:r>
            <a:endParaRPr lang="ru-RU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dirty="0" smtClean="0"/>
              <a:t>Мельник пришел на мельницу. В каждом из четырех </a:t>
            </a:r>
            <a:r>
              <a:rPr lang="ru-RU" dirty="0" smtClean="0"/>
              <a:t>углов он увидел по 3 мешка, на каждом мешке сидело по 3 кошки, а каждая кошка имела при себе трое котят. Спрашивается, много ли ног было на мельнице?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Задание№8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/>
              <a:t>Найдите   шесть   отличий.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286544" cy="42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endParaRPr lang="ru-RU" sz="96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9600" u="sng" dirty="0" smtClean="0">
                <a:solidFill>
                  <a:srgbClr val="FF0000"/>
                </a:solidFill>
              </a:rPr>
              <a:t>Молодцы!!!</a:t>
            </a:r>
            <a:endParaRPr lang="ru-RU" sz="9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Люди всегда считали и записывали числа, даже пять тысяч лет назад. Но записывали они их по другому , по другим правилам. Но в любом случае число изображалось с помощью любого или нескольких символов, которые назывались цифрами.</a:t>
            </a:r>
            <a:endParaRPr lang="ru-RU" sz="27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99992" y="2077071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</a:p>
        </p:txBody>
      </p:sp>
      <p:sp>
        <p:nvSpPr>
          <p:cNvPr id="46" name="Прямоугольник 45"/>
          <p:cNvSpPr/>
          <p:nvPr/>
        </p:nvSpPr>
        <p:spPr>
          <a:xfrm rot="1602025">
            <a:off x="2987824" y="3717032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268016" y="2229471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 rot="19444552">
            <a:off x="5508104" y="4581128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948264" y="2229471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08948" y="253873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7754" y="5031757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 rot="2051048">
            <a:off x="7740352" y="3462066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944964" y="3391325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8</a:t>
            </a:r>
          </a:p>
        </p:txBody>
      </p:sp>
      <p:sp>
        <p:nvSpPr>
          <p:cNvPr id="55" name="Прямоугольник 54"/>
          <p:cNvSpPr/>
          <p:nvPr/>
        </p:nvSpPr>
        <p:spPr>
          <a:xfrm rot="1850618">
            <a:off x="1582287" y="3065061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9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3247" y="3689458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143125">
            <a:off x="6404640" y="3505621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X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2036090">
            <a:off x="6041426" y="4570092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V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42678" y="3065061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0852983">
            <a:off x="1809951" y="4124686"/>
            <a:ext cx="478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06479" y="1916832"/>
            <a:ext cx="6206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51855" y="5112140"/>
            <a:ext cx="7906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3" name="Месяц 62"/>
          <p:cNvSpPr/>
          <p:nvPr/>
        </p:nvSpPr>
        <p:spPr>
          <a:xfrm rot="6283011">
            <a:off x="5619856" y="2467547"/>
            <a:ext cx="584012" cy="418307"/>
          </a:xfrm>
          <a:prstGeom prst="moon">
            <a:avLst>
              <a:gd name="adj" fmla="val 28222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4140200" y="4314825"/>
            <a:ext cx="360363" cy="55403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Полилиния 64"/>
          <p:cNvSpPr/>
          <p:nvPr/>
        </p:nvSpPr>
        <p:spPr>
          <a:xfrm>
            <a:off x="7629525" y="5016500"/>
            <a:ext cx="285750" cy="565150"/>
          </a:xfrm>
          <a:custGeom>
            <a:avLst/>
            <a:gdLst>
              <a:gd name="connsiteX0" fmla="*/ 95534 w 286874"/>
              <a:gd name="connsiteY0" fmla="*/ 128043 h 564771"/>
              <a:gd name="connsiteX1" fmla="*/ 109182 w 286874"/>
              <a:gd name="connsiteY1" fmla="*/ 196282 h 564771"/>
              <a:gd name="connsiteX2" fmla="*/ 191068 w 286874"/>
              <a:gd name="connsiteY2" fmla="*/ 237225 h 564771"/>
              <a:gd name="connsiteX3" fmla="*/ 272955 w 286874"/>
              <a:gd name="connsiteY3" fmla="*/ 223577 h 564771"/>
              <a:gd name="connsiteX4" fmla="*/ 286602 w 286874"/>
              <a:gd name="connsiteY4" fmla="*/ 182634 h 564771"/>
              <a:gd name="connsiteX5" fmla="*/ 245659 w 286874"/>
              <a:gd name="connsiteY5" fmla="*/ 5213 h 564771"/>
              <a:gd name="connsiteX6" fmla="*/ 13647 w 286874"/>
              <a:gd name="connsiteY6" fmla="*/ 59804 h 564771"/>
              <a:gd name="connsiteX7" fmla="*/ 0 w 286874"/>
              <a:gd name="connsiteY7" fmla="*/ 100747 h 564771"/>
              <a:gd name="connsiteX8" fmla="*/ 13647 w 286874"/>
              <a:gd name="connsiteY8" fmla="*/ 250873 h 564771"/>
              <a:gd name="connsiteX9" fmla="*/ 40943 w 286874"/>
              <a:gd name="connsiteY9" fmla="*/ 291816 h 564771"/>
              <a:gd name="connsiteX10" fmla="*/ 177420 w 286874"/>
              <a:gd name="connsiteY10" fmla="*/ 332759 h 564771"/>
              <a:gd name="connsiteX11" fmla="*/ 232011 w 286874"/>
              <a:gd name="connsiteY11" fmla="*/ 346407 h 564771"/>
              <a:gd name="connsiteX12" fmla="*/ 245659 w 286874"/>
              <a:gd name="connsiteY12" fmla="*/ 564771 h 5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74" h="564771">
                <a:moveTo>
                  <a:pt x="95534" y="128043"/>
                </a:moveTo>
                <a:cubicBezTo>
                  <a:pt x="100083" y="150789"/>
                  <a:pt x="97673" y="176142"/>
                  <a:pt x="109182" y="196282"/>
                </a:cubicBezTo>
                <a:cubicBezTo>
                  <a:pt x="121632" y="218069"/>
                  <a:pt x="170053" y="230220"/>
                  <a:pt x="191068" y="237225"/>
                </a:cubicBezTo>
                <a:cubicBezTo>
                  <a:pt x="218364" y="232676"/>
                  <a:pt x="248929" y="237306"/>
                  <a:pt x="272955" y="223577"/>
                </a:cubicBezTo>
                <a:cubicBezTo>
                  <a:pt x="285445" y="216440"/>
                  <a:pt x="286602" y="197020"/>
                  <a:pt x="286602" y="182634"/>
                </a:cubicBezTo>
                <a:cubicBezTo>
                  <a:pt x="286602" y="52753"/>
                  <a:pt x="292834" y="75974"/>
                  <a:pt x="245659" y="5213"/>
                </a:cubicBezTo>
                <a:cubicBezTo>
                  <a:pt x="94923" y="15262"/>
                  <a:pt x="62008" y="-36918"/>
                  <a:pt x="13647" y="59804"/>
                </a:cubicBezTo>
                <a:cubicBezTo>
                  <a:pt x="7213" y="72671"/>
                  <a:pt x="4549" y="87099"/>
                  <a:pt x="0" y="100747"/>
                </a:cubicBezTo>
                <a:cubicBezTo>
                  <a:pt x="4549" y="150789"/>
                  <a:pt x="3119" y="201740"/>
                  <a:pt x="13647" y="250873"/>
                </a:cubicBezTo>
                <a:cubicBezTo>
                  <a:pt x="17084" y="266911"/>
                  <a:pt x="29345" y="280218"/>
                  <a:pt x="40943" y="291816"/>
                </a:cubicBezTo>
                <a:cubicBezTo>
                  <a:pt x="83782" y="334655"/>
                  <a:pt x="114420" y="321305"/>
                  <a:pt x="177420" y="332759"/>
                </a:cubicBezTo>
                <a:cubicBezTo>
                  <a:pt x="195875" y="336114"/>
                  <a:pt x="213814" y="341858"/>
                  <a:pt x="232011" y="346407"/>
                </a:cubicBezTo>
                <a:cubicBezTo>
                  <a:pt x="264361" y="443455"/>
                  <a:pt x="245659" y="372964"/>
                  <a:pt x="245659" y="564771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452438" y="2673350"/>
            <a:ext cx="395287" cy="568325"/>
          </a:xfrm>
          <a:custGeom>
            <a:avLst/>
            <a:gdLst>
              <a:gd name="connsiteX0" fmla="*/ 54591 w 395785"/>
              <a:gd name="connsiteY0" fmla="*/ 561386 h 569298"/>
              <a:gd name="connsiteX1" fmla="*/ 354842 w 395785"/>
              <a:gd name="connsiteY1" fmla="*/ 547738 h 569298"/>
              <a:gd name="connsiteX2" fmla="*/ 327546 w 395785"/>
              <a:gd name="connsiteY2" fmla="*/ 506795 h 569298"/>
              <a:gd name="connsiteX3" fmla="*/ 232012 w 395785"/>
              <a:gd name="connsiteY3" fmla="*/ 452204 h 569298"/>
              <a:gd name="connsiteX4" fmla="*/ 245660 w 395785"/>
              <a:gd name="connsiteY4" fmla="*/ 370317 h 569298"/>
              <a:gd name="connsiteX5" fmla="*/ 300251 w 395785"/>
              <a:gd name="connsiteY5" fmla="*/ 356669 h 569298"/>
              <a:gd name="connsiteX6" fmla="*/ 327546 w 395785"/>
              <a:gd name="connsiteY6" fmla="*/ 315726 h 569298"/>
              <a:gd name="connsiteX7" fmla="*/ 354842 w 395785"/>
              <a:gd name="connsiteY7" fmla="*/ 233840 h 569298"/>
              <a:gd name="connsiteX8" fmla="*/ 382137 w 395785"/>
              <a:gd name="connsiteY8" fmla="*/ 151953 h 569298"/>
              <a:gd name="connsiteX9" fmla="*/ 395785 w 395785"/>
              <a:gd name="connsiteY9" fmla="*/ 70066 h 569298"/>
              <a:gd name="connsiteX10" fmla="*/ 382137 w 395785"/>
              <a:gd name="connsiteY10" fmla="*/ 1828 h 569298"/>
              <a:gd name="connsiteX11" fmla="*/ 313899 w 395785"/>
              <a:gd name="connsiteY11" fmla="*/ 70066 h 569298"/>
              <a:gd name="connsiteX12" fmla="*/ 259308 w 395785"/>
              <a:gd name="connsiteY12" fmla="*/ 192896 h 569298"/>
              <a:gd name="connsiteX13" fmla="*/ 218364 w 395785"/>
              <a:gd name="connsiteY13" fmla="*/ 220192 h 569298"/>
              <a:gd name="connsiteX14" fmla="*/ 150125 w 395785"/>
              <a:gd name="connsiteY14" fmla="*/ 274783 h 569298"/>
              <a:gd name="connsiteX15" fmla="*/ 122830 w 395785"/>
              <a:gd name="connsiteY15" fmla="*/ 315726 h 569298"/>
              <a:gd name="connsiteX16" fmla="*/ 40943 w 395785"/>
              <a:gd name="connsiteY16" fmla="*/ 343022 h 569298"/>
              <a:gd name="connsiteX17" fmla="*/ 95534 w 395785"/>
              <a:gd name="connsiteY17" fmla="*/ 438556 h 569298"/>
              <a:gd name="connsiteX18" fmla="*/ 0 w 395785"/>
              <a:gd name="connsiteY18" fmla="*/ 452204 h 569298"/>
              <a:gd name="connsiteX19" fmla="*/ 54591 w 395785"/>
              <a:gd name="connsiteY19" fmla="*/ 561386 h 56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5785" h="569298">
                <a:moveTo>
                  <a:pt x="54591" y="561386"/>
                </a:moveTo>
                <a:cubicBezTo>
                  <a:pt x="113731" y="577308"/>
                  <a:pt x="256601" y="567386"/>
                  <a:pt x="354842" y="547738"/>
                </a:cubicBezTo>
                <a:cubicBezTo>
                  <a:pt x="370926" y="544521"/>
                  <a:pt x="334881" y="521466"/>
                  <a:pt x="327546" y="506795"/>
                </a:cubicBezTo>
                <a:cubicBezTo>
                  <a:pt x="292930" y="437563"/>
                  <a:pt x="351592" y="472134"/>
                  <a:pt x="232012" y="452204"/>
                </a:cubicBezTo>
                <a:cubicBezTo>
                  <a:pt x="236561" y="424908"/>
                  <a:pt x="229576" y="392835"/>
                  <a:pt x="245660" y="370317"/>
                </a:cubicBezTo>
                <a:cubicBezTo>
                  <a:pt x="256562" y="355054"/>
                  <a:pt x="284644" y="367074"/>
                  <a:pt x="300251" y="356669"/>
                </a:cubicBezTo>
                <a:cubicBezTo>
                  <a:pt x="313899" y="347571"/>
                  <a:pt x="320884" y="330715"/>
                  <a:pt x="327546" y="315726"/>
                </a:cubicBezTo>
                <a:cubicBezTo>
                  <a:pt x="339231" y="289434"/>
                  <a:pt x="345743" y="261135"/>
                  <a:pt x="354842" y="233840"/>
                </a:cubicBezTo>
                <a:cubicBezTo>
                  <a:pt x="354843" y="233836"/>
                  <a:pt x="382136" y="151958"/>
                  <a:pt x="382137" y="151953"/>
                </a:cubicBezTo>
                <a:lnTo>
                  <a:pt x="395785" y="70066"/>
                </a:lnTo>
                <a:cubicBezTo>
                  <a:pt x="391236" y="47320"/>
                  <a:pt x="400694" y="15746"/>
                  <a:pt x="382137" y="1828"/>
                </a:cubicBezTo>
                <a:cubicBezTo>
                  <a:pt x="362423" y="-12957"/>
                  <a:pt x="315415" y="66654"/>
                  <a:pt x="313899" y="70066"/>
                </a:cubicBezTo>
                <a:cubicBezTo>
                  <a:pt x="292279" y="118712"/>
                  <a:pt x="296370" y="155834"/>
                  <a:pt x="259308" y="192896"/>
                </a:cubicBezTo>
                <a:cubicBezTo>
                  <a:pt x="247709" y="204495"/>
                  <a:pt x="232012" y="211093"/>
                  <a:pt x="218364" y="220192"/>
                </a:cubicBezTo>
                <a:cubicBezTo>
                  <a:pt x="140142" y="337527"/>
                  <a:pt x="244298" y="199445"/>
                  <a:pt x="150125" y="274783"/>
                </a:cubicBezTo>
                <a:cubicBezTo>
                  <a:pt x="137317" y="285029"/>
                  <a:pt x="136739" y="307033"/>
                  <a:pt x="122830" y="315726"/>
                </a:cubicBezTo>
                <a:cubicBezTo>
                  <a:pt x="98431" y="330975"/>
                  <a:pt x="40943" y="343022"/>
                  <a:pt x="40943" y="343022"/>
                </a:cubicBezTo>
                <a:cubicBezTo>
                  <a:pt x="66534" y="348140"/>
                  <a:pt x="196242" y="350436"/>
                  <a:pt x="95534" y="438556"/>
                </a:cubicBezTo>
                <a:cubicBezTo>
                  <a:pt x="71325" y="459739"/>
                  <a:pt x="31845" y="447655"/>
                  <a:pt x="0" y="452204"/>
                </a:cubicBezTo>
                <a:cubicBezTo>
                  <a:pt x="34866" y="504502"/>
                  <a:pt x="-4549" y="545464"/>
                  <a:pt x="54591" y="56138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>
            <a:off x="7999413" y="2341563"/>
            <a:ext cx="292100" cy="588962"/>
          </a:xfrm>
          <a:custGeom>
            <a:avLst/>
            <a:gdLst>
              <a:gd name="connsiteX0" fmla="*/ 4090 w 291264"/>
              <a:gd name="connsiteY0" fmla="*/ 191137 h 589926"/>
              <a:gd name="connsiteX1" fmla="*/ 17738 w 291264"/>
              <a:gd name="connsiteY1" fmla="*/ 586922 h 589926"/>
              <a:gd name="connsiteX2" fmla="*/ 31386 w 291264"/>
              <a:gd name="connsiteY2" fmla="*/ 545978 h 589926"/>
              <a:gd name="connsiteX3" fmla="*/ 17738 w 291264"/>
              <a:gd name="connsiteY3" fmla="*/ 218432 h 589926"/>
              <a:gd name="connsiteX4" fmla="*/ 58681 w 291264"/>
              <a:gd name="connsiteY4" fmla="*/ 163841 h 589926"/>
              <a:gd name="connsiteX5" fmla="*/ 99625 w 291264"/>
              <a:gd name="connsiteY5" fmla="*/ 150193 h 589926"/>
              <a:gd name="connsiteX6" fmla="*/ 140568 w 291264"/>
              <a:gd name="connsiteY6" fmla="*/ 122898 h 589926"/>
              <a:gd name="connsiteX7" fmla="*/ 249750 w 291264"/>
              <a:gd name="connsiteY7" fmla="*/ 27364 h 589926"/>
              <a:gd name="connsiteX8" fmla="*/ 249750 w 291264"/>
              <a:gd name="connsiteY8" fmla="*/ 13716 h 589926"/>
              <a:gd name="connsiteX9" fmla="*/ 195159 w 291264"/>
              <a:gd name="connsiteY9" fmla="*/ 27364 h 589926"/>
              <a:gd name="connsiteX10" fmla="*/ 181511 w 291264"/>
              <a:gd name="connsiteY10" fmla="*/ 95602 h 589926"/>
              <a:gd name="connsiteX11" fmla="*/ 140568 w 291264"/>
              <a:gd name="connsiteY11" fmla="*/ 109250 h 589926"/>
              <a:gd name="connsiteX12" fmla="*/ 85977 w 291264"/>
              <a:gd name="connsiteY12" fmla="*/ 177489 h 589926"/>
              <a:gd name="connsiteX13" fmla="*/ 4090 w 291264"/>
              <a:gd name="connsiteY13" fmla="*/ 191137 h 58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264" h="589926">
                <a:moveTo>
                  <a:pt x="4090" y="191137"/>
                </a:moveTo>
                <a:cubicBezTo>
                  <a:pt x="-7283" y="259376"/>
                  <a:pt x="7613" y="455304"/>
                  <a:pt x="17738" y="586922"/>
                </a:cubicBezTo>
                <a:cubicBezTo>
                  <a:pt x="18841" y="601266"/>
                  <a:pt x="31386" y="560364"/>
                  <a:pt x="31386" y="545978"/>
                </a:cubicBezTo>
                <a:cubicBezTo>
                  <a:pt x="31386" y="436701"/>
                  <a:pt x="22287" y="327614"/>
                  <a:pt x="17738" y="218432"/>
                </a:cubicBezTo>
                <a:cubicBezTo>
                  <a:pt x="31386" y="200235"/>
                  <a:pt x="41207" y="178403"/>
                  <a:pt x="58681" y="163841"/>
                </a:cubicBezTo>
                <a:cubicBezTo>
                  <a:pt x="69733" y="154631"/>
                  <a:pt x="86758" y="156627"/>
                  <a:pt x="99625" y="150193"/>
                </a:cubicBezTo>
                <a:cubicBezTo>
                  <a:pt x="114296" y="142858"/>
                  <a:pt x="126920" y="131996"/>
                  <a:pt x="140568" y="122898"/>
                </a:cubicBezTo>
                <a:cubicBezTo>
                  <a:pt x="186060" y="54659"/>
                  <a:pt x="154215" y="91055"/>
                  <a:pt x="249750" y="27364"/>
                </a:cubicBezTo>
                <a:cubicBezTo>
                  <a:pt x="310718" y="-13282"/>
                  <a:pt x="299189" y="-410"/>
                  <a:pt x="249750" y="13716"/>
                </a:cubicBezTo>
                <a:cubicBezTo>
                  <a:pt x="231715" y="18869"/>
                  <a:pt x="213356" y="22815"/>
                  <a:pt x="195159" y="27364"/>
                </a:cubicBezTo>
                <a:cubicBezTo>
                  <a:pt x="190610" y="50110"/>
                  <a:pt x="194378" y="76301"/>
                  <a:pt x="181511" y="95602"/>
                </a:cubicBezTo>
                <a:cubicBezTo>
                  <a:pt x="173531" y="107572"/>
                  <a:pt x="150740" y="99078"/>
                  <a:pt x="140568" y="109250"/>
                </a:cubicBezTo>
                <a:cubicBezTo>
                  <a:pt x="72494" y="177324"/>
                  <a:pt x="195031" y="129020"/>
                  <a:pt x="85977" y="177489"/>
                </a:cubicBezTo>
                <a:cubicBezTo>
                  <a:pt x="59685" y="189174"/>
                  <a:pt x="15463" y="122898"/>
                  <a:pt x="4090" y="191137"/>
                </a:cubicBezTo>
                <a:close/>
              </a:path>
            </a:pathLst>
          </a:custGeo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8" name="Полилиния 67"/>
          <p:cNvSpPr/>
          <p:nvPr/>
        </p:nvSpPr>
        <p:spPr>
          <a:xfrm>
            <a:off x="4485724" y="5017163"/>
            <a:ext cx="837071" cy="415226"/>
          </a:xfrm>
          <a:custGeom>
            <a:avLst/>
            <a:gdLst>
              <a:gd name="connsiteX0" fmla="*/ 559716 w 837071"/>
              <a:gd name="connsiteY0" fmla="*/ 398628 h 415226"/>
              <a:gd name="connsiteX1" fmla="*/ 177578 w 837071"/>
              <a:gd name="connsiteY1" fmla="*/ 384981 h 415226"/>
              <a:gd name="connsiteX2" fmla="*/ 191226 w 837071"/>
              <a:gd name="connsiteY2" fmla="*/ 330389 h 415226"/>
              <a:gd name="connsiteX3" fmla="*/ 286761 w 837071"/>
              <a:gd name="connsiteY3" fmla="*/ 316742 h 415226"/>
              <a:gd name="connsiteX4" fmla="*/ 273113 w 837071"/>
              <a:gd name="connsiteY4" fmla="*/ 234855 h 415226"/>
              <a:gd name="connsiteX5" fmla="*/ 191226 w 837071"/>
              <a:gd name="connsiteY5" fmla="*/ 207560 h 415226"/>
              <a:gd name="connsiteX6" fmla="*/ 150283 w 837071"/>
              <a:gd name="connsiteY6" fmla="*/ 193912 h 415226"/>
              <a:gd name="connsiteX7" fmla="*/ 109340 w 837071"/>
              <a:gd name="connsiteY7" fmla="*/ 180264 h 415226"/>
              <a:gd name="connsiteX8" fmla="*/ 68396 w 837071"/>
              <a:gd name="connsiteY8" fmla="*/ 152969 h 415226"/>
              <a:gd name="connsiteX9" fmla="*/ 41101 w 837071"/>
              <a:gd name="connsiteY9" fmla="*/ 112025 h 415226"/>
              <a:gd name="connsiteX10" fmla="*/ 41101 w 837071"/>
              <a:gd name="connsiteY10" fmla="*/ 71082 h 415226"/>
              <a:gd name="connsiteX11" fmla="*/ 163931 w 837071"/>
              <a:gd name="connsiteY11" fmla="*/ 84730 h 415226"/>
              <a:gd name="connsiteX12" fmla="*/ 259465 w 837071"/>
              <a:gd name="connsiteY12" fmla="*/ 112025 h 415226"/>
              <a:gd name="connsiteX13" fmla="*/ 314056 w 837071"/>
              <a:gd name="connsiteY13" fmla="*/ 57434 h 415226"/>
              <a:gd name="connsiteX14" fmla="*/ 395943 w 837071"/>
              <a:gd name="connsiteY14" fmla="*/ 16491 h 415226"/>
              <a:gd name="connsiteX15" fmla="*/ 518772 w 837071"/>
              <a:gd name="connsiteY15" fmla="*/ 30139 h 415226"/>
              <a:gd name="connsiteX16" fmla="*/ 450534 w 837071"/>
              <a:gd name="connsiteY16" fmla="*/ 152969 h 415226"/>
              <a:gd name="connsiteX17" fmla="*/ 491477 w 837071"/>
              <a:gd name="connsiteY17" fmla="*/ 139321 h 415226"/>
              <a:gd name="connsiteX18" fmla="*/ 573364 w 837071"/>
              <a:gd name="connsiteY18" fmla="*/ 125673 h 415226"/>
              <a:gd name="connsiteX19" fmla="*/ 614307 w 837071"/>
              <a:gd name="connsiteY19" fmla="*/ 98378 h 415226"/>
              <a:gd name="connsiteX20" fmla="*/ 696193 w 837071"/>
              <a:gd name="connsiteY20" fmla="*/ 57434 h 415226"/>
              <a:gd name="connsiteX21" fmla="*/ 832671 w 837071"/>
              <a:gd name="connsiteY21" fmla="*/ 30139 h 415226"/>
              <a:gd name="connsiteX22" fmla="*/ 819023 w 837071"/>
              <a:gd name="connsiteY22" fmla="*/ 71082 h 415226"/>
              <a:gd name="connsiteX23" fmla="*/ 709841 w 837071"/>
              <a:gd name="connsiteY23" fmla="*/ 112025 h 415226"/>
              <a:gd name="connsiteX24" fmla="*/ 668898 w 837071"/>
              <a:gd name="connsiteY24" fmla="*/ 125673 h 415226"/>
              <a:gd name="connsiteX25" fmla="*/ 600659 w 837071"/>
              <a:gd name="connsiteY25" fmla="*/ 193912 h 415226"/>
              <a:gd name="connsiteX26" fmla="*/ 518772 w 837071"/>
              <a:gd name="connsiteY26" fmla="*/ 221207 h 415226"/>
              <a:gd name="connsiteX27" fmla="*/ 505125 w 837071"/>
              <a:gd name="connsiteY27" fmla="*/ 316742 h 415226"/>
              <a:gd name="connsiteX28" fmla="*/ 587011 w 837071"/>
              <a:gd name="connsiteY28" fmla="*/ 330389 h 415226"/>
              <a:gd name="connsiteX29" fmla="*/ 491477 w 837071"/>
              <a:gd name="connsiteY29" fmla="*/ 412276 h 41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7071" h="415226">
                <a:moveTo>
                  <a:pt x="559716" y="398628"/>
                </a:moveTo>
                <a:lnTo>
                  <a:pt x="177578" y="384981"/>
                </a:lnTo>
                <a:cubicBezTo>
                  <a:pt x="159134" y="381565"/>
                  <a:pt x="175320" y="340330"/>
                  <a:pt x="191226" y="330389"/>
                </a:cubicBezTo>
                <a:cubicBezTo>
                  <a:pt x="218505" y="313340"/>
                  <a:pt x="254916" y="321291"/>
                  <a:pt x="286761" y="316742"/>
                </a:cubicBezTo>
                <a:cubicBezTo>
                  <a:pt x="282212" y="289446"/>
                  <a:pt x="291335" y="255680"/>
                  <a:pt x="273113" y="234855"/>
                </a:cubicBezTo>
                <a:cubicBezTo>
                  <a:pt x="254166" y="213202"/>
                  <a:pt x="218522" y="216658"/>
                  <a:pt x="191226" y="207560"/>
                </a:cubicBezTo>
                <a:lnTo>
                  <a:pt x="150283" y="193912"/>
                </a:lnTo>
                <a:cubicBezTo>
                  <a:pt x="136635" y="189363"/>
                  <a:pt x="121310" y="188244"/>
                  <a:pt x="109340" y="180264"/>
                </a:cubicBezTo>
                <a:lnTo>
                  <a:pt x="68396" y="152969"/>
                </a:lnTo>
                <a:cubicBezTo>
                  <a:pt x="59298" y="139321"/>
                  <a:pt x="52699" y="123624"/>
                  <a:pt x="41101" y="112025"/>
                </a:cubicBezTo>
                <a:cubicBezTo>
                  <a:pt x="1417" y="72340"/>
                  <a:pt x="-27005" y="93785"/>
                  <a:pt x="41101" y="71082"/>
                </a:cubicBezTo>
                <a:cubicBezTo>
                  <a:pt x="82044" y="75631"/>
                  <a:pt x="123215" y="78466"/>
                  <a:pt x="163931" y="84730"/>
                </a:cubicBezTo>
                <a:cubicBezTo>
                  <a:pt x="195752" y="89626"/>
                  <a:pt x="228895" y="101835"/>
                  <a:pt x="259465" y="112025"/>
                </a:cubicBezTo>
                <a:cubicBezTo>
                  <a:pt x="337964" y="164359"/>
                  <a:pt x="273195" y="139156"/>
                  <a:pt x="314056" y="57434"/>
                </a:cubicBezTo>
                <a:cubicBezTo>
                  <a:pt x="324638" y="36269"/>
                  <a:pt x="376566" y="22950"/>
                  <a:pt x="395943" y="16491"/>
                </a:cubicBezTo>
                <a:cubicBezTo>
                  <a:pt x="436886" y="21040"/>
                  <a:pt x="494542" y="-3177"/>
                  <a:pt x="518772" y="30139"/>
                </a:cubicBezTo>
                <a:cubicBezTo>
                  <a:pt x="660121" y="224493"/>
                  <a:pt x="485124" y="161616"/>
                  <a:pt x="450534" y="152969"/>
                </a:cubicBezTo>
                <a:cubicBezTo>
                  <a:pt x="464182" y="148420"/>
                  <a:pt x="477434" y="142442"/>
                  <a:pt x="491477" y="139321"/>
                </a:cubicBezTo>
                <a:cubicBezTo>
                  <a:pt x="518490" y="133318"/>
                  <a:pt x="547112" y="134424"/>
                  <a:pt x="573364" y="125673"/>
                </a:cubicBezTo>
                <a:cubicBezTo>
                  <a:pt x="588925" y="120486"/>
                  <a:pt x="599636" y="105713"/>
                  <a:pt x="614307" y="98378"/>
                </a:cubicBezTo>
                <a:cubicBezTo>
                  <a:pt x="727306" y="41878"/>
                  <a:pt x="578865" y="135654"/>
                  <a:pt x="696193" y="57434"/>
                </a:cubicBezTo>
                <a:cubicBezTo>
                  <a:pt x="731742" y="4112"/>
                  <a:pt x="734252" y="-26101"/>
                  <a:pt x="832671" y="30139"/>
                </a:cubicBezTo>
                <a:cubicBezTo>
                  <a:pt x="845161" y="37276"/>
                  <a:pt x="828010" y="59848"/>
                  <a:pt x="819023" y="71082"/>
                </a:cubicBezTo>
                <a:cubicBezTo>
                  <a:pt x="790939" y="106187"/>
                  <a:pt x="748684" y="102314"/>
                  <a:pt x="709841" y="112025"/>
                </a:cubicBezTo>
                <a:cubicBezTo>
                  <a:pt x="695885" y="115514"/>
                  <a:pt x="682546" y="121124"/>
                  <a:pt x="668898" y="125673"/>
                </a:cubicBezTo>
                <a:cubicBezTo>
                  <a:pt x="643997" y="163023"/>
                  <a:pt x="643756" y="174758"/>
                  <a:pt x="600659" y="193912"/>
                </a:cubicBezTo>
                <a:cubicBezTo>
                  <a:pt x="574367" y="205597"/>
                  <a:pt x="518772" y="221207"/>
                  <a:pt x="518772" y="221207"/>
                </a:cubicBezTo>
                <a:cubicBezTo>
                  <a:pt x="503944" y="243450"/>
                  <a:pt x="461345" y="285471"/>
                  <a:pt x="505125" y="316742"/>
                </a:cubicBezTo>
                <a:cubicBezTo>
                  <a:pt x="527643" y="332826"/>
                  <a:pt x="559716" y="325840"/>
                  <a:pt x="587011" y="330389"/>
                </a:cubicBezTo>
                <a:cubicBezTo>
                  <a:pt x="568877" y="439200"/>
                  <a:pt x="601036" y="412276"/>
                  <a:pt x="491477" y="412276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1943035" y="5409365"/>
            <a:ext cx="603979" cy="328879"/>
          </a:xfrm>
          <a:custGeom>
            <a:avLst/>
            <a:gdLst>
              <a:gd name="connsiteX0" fmla="*/ 204717 w 603979"/>
              <a:gd name="connsiteY0" fmla="*/ 178753 h 328879"/>
              <a:gd name="connsiteX1" fmla="*/ 218365 w 603979"/>
              <a:gd name="connsiteY1" fmla="*/ 274288 h 328879"/>
              <a:gd name="connsiteX2" fmla="*/ 259308 w 603979"/>
              <a:gd name="connsiteY2" fmla="*/ 301583 h 328879"/>
              <a:gd name="connsiteX3" fmla="*/ 341195 w 603979"/>
              <a:gd name="connsiteY3" fmla="*/ 328879 h 328879"/>
              <a:gd name="connsiteX4" fmla="*/ 600502 w 603979"/>
              <a:gd name="connsiteY4" fmla="*/ 315231 h 328879"/>
              <a:gd name="connsiteX5" fmla="*/ 559559 w 603979"/>
              <a:gd name="connsiteY5" fmla="*/ 287935 h 328879"/>
              <a:gd name="connsiteX6" fmla="*/ 491320 w 603979"/>
              <a:gd name="connsiteY6" fmla="*/ 206049 h 328879"/>
              <a:gd name="connsiteX7" fmla="*/ 450377 w 603979"/>
              <a:gd name="connsiteY7" fmla="*/ 178753 h 328879"/>
              <a:gd name="connsiteX8" fmla="*/ 423081 w 603979"/>
              <a:gd name="connsiteY8" fmla="*/ 137810 h 328879"/>
              <a:gd name="connsiteX9" fmla="*/ 341195 w 603979"/>
              <a:gd name="connsiteY9" fmla="*/ 83219 h 328879"/>
              <a:gd name="connsiteX10" fmla="*/ 259308 w 603979"/>
              <a:gd name="connsiteY10" fmla="*/ 42276 h 328879"/>
              <a:gd name="connsiteX11" fmla="*/ 218365 w 603979"/>
              <a:gd name="connsiteY11" fmla="*/ 14980 h 328879"/>
              <a:gd name="connsiteX12" fmla="*/ 54592 w 603979"/>
              <a:gd name="connsiteY12" fmla="*/ 14980 h 328879"/>
              <a:gd name="connsiteX13" fmla="*/ 13648 w 603979"/>
              <a:gd name="connsiteY13" fmla="*/ 42276 h 328879"/>
              <a:gd name="connsiteX14" fmla="*/ 0 w 603979"/>
              <a:gd name="connsiteY14" fmla="*/ 83219 h 328879"/>
              <a:gd name="connsiteX15" fmla="*/ 27296 w 603979"/>
              <a:gd name="connsiteY15" fmla="*/ 192401 h 328879"/>
              <a:gd name="connsiteX16" fmla="*/ 204717 w 603979"/>
              <a:gd name="connsiteY16" fmla="*/ 178753 h 3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3979" h="328879">
                <a:moveTo>
                  <a:pt x="204717" y="178753"/>
                </a:moveTo>
                <a:cubicBezTo>
                  <a:pt x="236562" y="192401"/>
                  <a:pt x="205300" y="244892"/>
                  <a:pt x="218365" y="274288"/>
                </a:cubicBezTo>
                <a:cubicBezTo>
                  <a:pt x="225027" y="289277"/>
                  <a:pt x="244319" y="294921"/>
                  <a:pt x="259308" y="301583"/>
                </a:cubicBezTo>
                <a:cubicBezTo>
                  <a:pt x="285600" y="313268"/>
                  <a:pt x="341195" y="328879"/>
                  <a:pt x="341195" y="328879"/>
                </a:cubicBezTo>
                <a:cubicBezTo>
                  <a:pt x="427631" y="324330"/>
                  <a:pt x="515429" y="331182"/>
                  <a:pt x="600502" y="315231"/>
                </a:cubicBezTo>
                <a:cubicBezTo>
                  <a:pt x="616624" y="312208"/>
                  <a:pt x="572160" y="298436"/>
                  <a:pt x="559559" y="287935"/>
                </a:cubicBezTo>
                <a:cubicBezTo>
                  <a:pt x="425409" y="176144"/>
                  <a:pt x="598673" y="313403"/>
                  <a:pt x="491320" y="206049"/>
                </a:cubicBezTo>
                <a:cubicBezTo>
                  <a:pt x="479722" y="194451"/>
                  <a:pt x="464025" y="187852"/>
                  <a:pt x="450377" y="178753"/>
                </a:cubicBezTo>
                <a:cubicBezTo>
                  <a:pt x="441278" y="165105"/>
                  <a:pt x="435425" y="148611"/>
                  <a:pt x="423081" y="137810"/>
                </a:cubicBezTo>
                <a:cubicBezTo>
                  <a:pt x="398393" y="116208"/>
                  <a:pt x="368490" y="101416"/>
                  <a:pt x="341195" y="83219"/>
                </a:cubicBezTo>
                <a:cubicBezTo>
                  <a:pt x="288282" y="47943"/>
                  <a:pt x="315812" y="61110"/>
                  <a:pt x="259308" y="42276"/>
                </a:cubicBezTo>
                <a:cubicBezTo>
                  <a:pt x="245660" y="33177"/>
                  <a:pt x="233036" y="22316"/>
                  <a:pt x="218365" y="14980"/>
                </a:cubicBezTo>
                <a:cubicBezTo>
                  <a:pt x="160165" y="-14120"/>
                  <a:pt x="129222" y="6688"/>
                  <a:pt x="54592" y="14980"/>
                </a:cubicBezTo>
                <a:cubicBezTo>
                  <a:pt x="40944" y="24079"/>
                  <a:pt x="23895" y="29468"/>
                  <a:pt x="13648" y="42276"/>
                </a:cubicBezTo>
                <a:cubicBezTo>
                  <a:pt x="4661" y="53509"/>
                  <a:pt x="0" y="68833"/>
                  <a:pt x="0" y="83219"/>
                </a:cubicBezTo>
                <a:cubicBezTo>
                  <a:pt x="0" y="116158"/>
                  <a:pt x="16526" y="160092"/>
                  <a:pt x="27296" y="192401"/>
                </a:cubicBezTo>
                <a:cubicBezTo>
                  <a:pt x="187552" y="177832"/>
                  <a:pt x="172872" y="165105"/>
                  <a:pt x="204717" y="1787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74941" y="3043956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B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88923" y="2153793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37678" y="4296179"/>
            <a:ext cx="4844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481510" y="5308368"/>
            <a:ext cx="6511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655836" y="3227793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587887" y="4486035"/>
            <a:ext cx="4603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3530600" y="2190750"/>
            <a:ext cx="344488" cy="150813"/>
          </a:xfrm>
          <a:custGeom>
            <a:avLst/>
            <a:gdLst>
              <a:gd name="connsiteX0" fmla="*/ 1237 w 344961"/>
              <a:gd name="connsiteY0" fmla="*/ 150126 h 150126"/>
              <a:gd name="connsiteX1" fmla="*/ 14885 w 344961"/>
              <a:gd name="connsiteY1" fmla="*/ 40943 h 150126"/>
              <a:gd name="connsiteX2" fmla="*/ 96771 w 344961"/>
              <a:gd name="connsiteY2" fmla="*/ 54591 h 150126"/>
              <a:gd name="connsiteX3" fmla="*/ 178658 w 344961"/>
              <a:gd name="connsiteY3" fmla="*/ 81887 h 150126"/>
              <a:gd name="connsiteX4" fmla="*/ 246897 w 344961"/>
              <a:gd name="connsiteY4" fmla="*/ 95534 h 150126"/>
              <a:gd name="connsiteX5" fmla="*/ 342431 w 344961"/>
              <a:gd name="connsiteY5" fmla="*/ 0 h 15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961" h="150126">
                <a:moveTo>
                  <a:pt x="1237" y="150126"/>
                </a:moveTo>
                <a:cubicBezTo>
                  <a:pt x="5786" y="113732"/>
                  <a:pt x="-11050" y="66878"/>
                  <a:pt x="14885" y="40943"/>
                </a:cubicBezTo>
                <a:cubicBezTo>
                  <a:pt x="34452" y="21376"/>
                  <a:pt x="69925" y="47879"/>
                  <a:pt x="96771" y="54591"/>
                </a:cubicBezTo>
                <a:cubicBezTo>
                  <a:pt x="124684" y="61569"/>
                  <a:pt x="150444" y="76245"/>
                  <a:pt x="178658" y="81887"/>
                </a:cubicBezTo>
                <a:lnTo>
                  <a:pt x="246897" y="95534"/>
                </a:lnTo>
                <a:cubicBezTo>
                  <a:pt x="369452" y="78027"/>
                  <a:pt x="342431" y="114055"/>
                  <a:pt x="342431" y="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7" name="Полилиния 76"/>
          <p:cNvSpPr/>
          <p:nvPr/>
        </p:nvSpPr>
        <p:spPr>
          <a:xfrm>
            <a:off x="366713" y="5730875"/>
            <a:ext cx="315912" cy="111125"/>
          </a:xfrm>
          <a:custGeom>
            <a:avLst/>
            <a:gdLst>
              <a:gd name="connsiteX0" fmla="*/ 42285 w 315431"/>
              <a:gd name="connsiteY0" fmla="*/ 109673 h 109673"/>
              <a:gd name="connsiteX1" fmla="*/ 1342 w 315431"/>
              <a:gd name="connsiteY1" fmla="*/ 41434 h 109673"/>
              <a:gd name="connsiteX2" fmla="*/ 14989 w 315431"/>
              <a:gd name="connsiteY2" fmla="*/ 491 h 109673"/>
              <a:gd name="connsiteX3" fmla="*/ 96876 w 315431"/>
              <a:gd name="connsiteY3" fmla="*/ 27786 h 109673"/>
              <a:gd name="connsiteX4" fmla="*/ 137819 w 315431"/>
              <a:gd name="connsiteY4" fmla="*/ 41434 h 109673"/>
              <a:gd name="connsiteX5" fmla="*/ 178762 w 315431"/>
              <a:gd name="connsiteY5" fmla="*/ 55082 h 109673"/>
              <a:gd name="connsiteX6" fmla="*/ 301592 w 315431"/>
              <a:gd name="connsiteY6" fmla="*/ 82377 h 109673"/>
              <a:gd name="connsiteX7" fmla="*/ 315240 w 315431"/>
              <a:gd name="connsiteY7" fmla="*/ 14138 h 1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31" h="109673">
                <a:moveTo>
                  <a:pt x="42285" y="109673"/>
                </a:moveTo>
                <a:cubicBezTo>
                  <a:pt x="28637" y="86927"/>
                  <a:pt x="7776" y="67168"/>
                  <a:pt x="1342" y="41434"/>
                </a:cubicBezTo>
                <a:cubicBezTo>
                  <a:pt x="-2147" y="27478"/>
                  <a:pt x="748" y="2526"/>
                  <a:pt x="14989" y="491"/>
                </a:cubicBezTo>
                <a:cubicBezTo>
                  <a:pt x="43472" y="-3578"/>
                  <a:pt x="69580" y="18688"/>
                  <a:pt x="96876" y="27786"/>
                </a:cubicBezTo>
                <a:lnTo>
                  <a:pt x="137819" y="41434"/>
                </a:lnTo>
                <a:cubicBezTo>
                  <a:pt x="151467" y="45983"/>
                  <a:pt x="164572" y="52717"/>
                  <a:pt x="178762" y="55082"/>
                </a:cubicBezTo>
                <a:cubicBezTo>
                  <a:pt x="274839" y="71095"/>
                  <a:pt x="234397" y="59980"/>
                  <a:pt x="301592" y="82377"/>
                </a:cubicBezTo>
                <a:cubicBezTo>
                  <a:pt x="318117" y="32802"/>
                  <a:pt x="315240" y="55820"/>
                  <a:pt x="315240" y="1413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8" name="Полилиния 77"/>
          <p:cNvSpPr/>
          <p:nvPr/>
        </p:nvSpPr>
        <p:spPr>
          <a:xfrm>
            <a:off x="447675" y="4392613"/>
            <a:ext cx="254000" cy="125412"/>
          </a:xfrm>
          <a:custGeom>
            <a:avLst/>
            <a:gdLst>
              <a:gd name="connsiteX0" fmla="*/ 3284 w 255185"/>
              <a:gd name="connsiteY0" fmla="*/ 125200 h 125200"/>
              <a:gd name="connsiteX1" fmla="*/ 16932 w 255185"/>
              <a:gd name="connsiteY1" fmla="*/ 16018 h 125200"/>
              <a:gd name="connsiteX2" fmla="*/ 194353 w 255185"/>
              <a:gd name="connsiteY2" fmla="*/ 56961 h 125200"/>
              <a:gd name="connsiteX3" fmla="*/ 208001 w 255185"/>
              <a:gd name="connsiteY3" fmla="*/ 97904 h 125200"/>
              <a:gd name="connsiteX4" fmla="*/ 248944 w 255185"/>
              <a:gd name="connsiteY4" fmla="*/ 111552 h 125200"/>
              <a:gd name="connsiteX5" fmla="*/ 248944 w 255185"/>
              <a:gd name="connsiteY5" fmla="*/ 29666 h 12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185" h="125200">
                <a:moveTo>
                  <a:pt x="3284" y="125200"/>
                </a:moveTo>
                <a:cubicBezTo>
                  <a:pt x="7833" y="88806"/>
                  <a:pt x="-14011" y="35709"/>
                  <a:pt x="16932" y="16018"/>
                </a:cubicBezTo>
                <a:cubicBezTo>
                  <a:pt x="83380" y="-26267"/>
                  <a:pt x="146348" y="24959"/>
                  <a:pt x="194353" y="56961"/>
                </a:cubicBezTo>
                <a:cubicBezTo>
                  <a:pt x="198902" y="70609"/>
                  <a:pt x="197829" y="87732"/>
                  <a:pt x="208001" y="97904"/>
                </a:cubicBezTo>
                <a:cubicBezTo>
                  <a:pt x="218173" y="108076"/>
                  <a:pt x="241542" y="123888"/>
                  <a:pt x="248944" y="111552"/>
                </a:cubicBezTo>
                <a:cubicBezTo>
                  <a:pt x="262987" y="88146"/>
                  <a:pt x="248944" y="56961"/>
                  <a:pt x="248944" y="2966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" name="Полилиния 78"/>
          <p:cNvSpPr/>
          <p:nvPr/>
        </p:nvSpPr>
        <p:spPr>
          <a:xfrm>
            <a:off x="6619875" y="5349875"/>
            <a:ext cx="368300" cy="122238"/>
          </a:xfrm>
          <a:custGeom>
            <a:avLst/>
            <a:gdLst>
              <a:gd name="connsiteX0" fmla="*/ 0 w 369287"/>
              <a:gd name="connsiteY0" fmla="*/ 122830 h 122830"/>
              <a:gd name="connsiteX1" fmla="*/ 27296 w 369287"/>
              <a:gd name="connsiteY1" fmla="*/ 54591 h 122830"/>
              <a:gd name="connsiteX2" fmla="*/ 163773 w 369287"/>
              <a:gd name="connsiteY2" fmla="*/ 40944 h 122830"/>
              <a:gd name="connsiteX3" fmla="*/ 204717 w 369287"/>
              <a:gd name="connsiteY3" fmla="*/ 54591 h 122830"/>
              <a:gd name="connsiteX4" fmla="*/ 313899 w 369287"/>
              <a:gd name="connsiteY4" fmla="*/ 68239 h 122830"/>
              <a:gd name="connsiteX5" fmla="*/ 354842 w 369287"/>
              <a:gd name="connsiteY5" fmla="*/ 95535 h 122830"/>
              <a:gd name="connsiteX6" fmla="*/ 368490 w 369287"/>
              <a:gd name="connsiteY6" fmla="*/ 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87" h="122830">
                <a:moveTo>
                  <a:pt x="0" y="122830"/>
                </a:moveTo>
                <a:cubicBezTo>
                  <a:pt x="9099" y="100084"/>
                  <a:pt x="13056" y="74526"/>
                  <a:pt x="27296" y="54591"/>
                </a:cubicBezTo>
                <a:cubicBezTo>
                  <a:pt x="62822" y="4855"/>
                  <a:pt x="115117" y="33993"/>
                  <a:pt x="163773" y="40944"/>
                </a:cubicBezTo>
                <a:cubicBezTo>
                  <a:pt x="177421" y="45493"/>
                  <a:pt x="190563" y="52018"/>
                  <a:pt x="204717" y="54591"/>
                </a:cubicBezTo>
                <a:cubicBezTo>
                  <a:pt x="240803" y="61152"/>
                  <a:pt x="278514" y="58588"/>
                  <a:pt x="313899" y="68239"/>
                </a:cubicBezTo>
                <a:cubicBezTo>
                  <a:pt x="329724" y="72555"/>
                  <a:pt x="341194" y="86436"/>
                  <a:pt x="354842" y="95535"/>
                </a:cubicBezTo>
                <a:cubicBezTo>
                  <a:pt x="374244" y="37328"/>
                  <a:pt x="368490" y="68977"/>
                  <a:pt x="36849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0" name="Полилиния 79"/>
          <p:cNvSpPr/>
          <p:nvPr/>
        </p:nvSpPr>
        <p:spPr>
          <a:xfrm>
            <a:off x="5729288" y="3427413"/>
            <a:ext cx="317500" cy="107950"/>
          </a:xfrm>
          <a:custGeom>
            <a:avLst/>
            <a:gdLst>
              <a:gd name="connsiteX0" fmla="*/ 2386 w 316569"/>
              <a:gd name="connsiteY0" fmla="*/ 107802 h 107802"/>
              <a:gd name="connsiteX1" fmla="*/ 16033 w 316569"/>
              <a:gd name="connsiteY1" fmla="*/ 12268 h 107802"/>
              <a:gd name="connsiteX2" fmla="*/ 207102 w 316569"/>
              <a:gd name="connsiteY2" fmla="*/ 53211 h 107802"/>
              <a:gd name="connsiteX3" fmla="*/ 248045 w 316569"/>
              <a:gd name="connsiteY3" fmla="*/ 94154 h 107802"/>
              <a:gd name="connsiteX4" fmla="*/ 288989 w 316569"/>
              <a:gd name="connsiteY4" fmla="*/ 107802 h 107802"/>
              <a:gd name="connsiteX5" fmla="*/ 316284 w 316569"/>
              <a:gd name="connsiteY5" fmla="*/ 39563 h 1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69" h="107802">
                <a:moveTo>
                  <a:pt x="2386" y="107802"/>
                </a:moveTo>
                <a:cubicBezTo>
                  <a:pt x="6935" y="75957"/>
                  <a:pt x="-12739" y="26654"/>
                  <a:pt x="16033" y="12268"/>
                </a:cubicBezTo>
                <a:cubicBezTo>
                  <a:pt x="77032" y="-18231"/>
                  <a:pt x="158775" y="12939"/>
                  <a:pt x="207102" y="53211"/>
                </a:cubicBezTo>
                <a:cubicBezTo>
                  <a:pt x="221929" y="65567"/>
                  <a:pt x="231986" y="83448"/>
                  <a:pt x="248045" y="94154"/>
                </a:cubicBezTo>
                <a:cubicBezTo>
                  <a:pt x="260015" y="102134"/>
                  <a:pt x="275341" y="103253"/>
                  <a:pt x="288989" y="107802"/>
                </a:cubicBezTo>
                <a:cubicBezTo>
                  <a:pt x="321331" y="59288"/>
                  <a:pt x="316284" y="83261"/>
                  <a:pt x="316284" y="3956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" name="Полилиния 80"/>
          <p:cNvSpPr/>
          <p:nvPr/>
        </p:nvSpPr>
        <p:spPr>
          <a:xfrm>
            <a:off x="7150100" y="3152775"/>
            <a:ext cx="430213" cy="122238"/>
          </a:xfrm>
          <a:custGeom>
            <a:avLst/>
            <a:gdLst>
              <a:gd name="connsiteX0" fmla="*/ 1762 w 430907"/>
              <a:gd name="connsiteY0" fmla="*/ 122830 h 122830"/>
              <a:gd name="connsiteX1" fmla="*/ 15410 w 430907"/>
              <a:gd name="connsiteY1" fmla="*/ 40943 h 122830"/>
              <a:gd name="connsiteX2" fmla="*/ 383899 w 430907"/>
              <a:gd name="connsiteY2" fmla="*/ 54591 h 122830"/>
              <a:gd name="connsiteX3" fmla="*/ 424842 w 430907"/>
              <a:gd name="connsiteY3" fmla="*/ 68239 h 122830"/>
              <a:gd name="connsiteX4" fmla="*/ 424842 w 430907"/>
              <a:gd name="connsiteY4" fmla="*/ 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7" h="122830">
                <a:moveTo>
                  <a:pt x="1762" y="122830"/>
                </a:moveTo>
                <a:cubicBezTo>
                  <a:pt x="6311" y="95534"/>
                  <a:pt x="-11831" y="45808"/>
                  <a:pt x="15410" y="40943"/>
                </a:cubicBezTo>
                <a:cubicBezTo>
                  <a:pt x="136410" y="19336"/>
                  <a:pt x="261257" y="46415"/>
                  <a:pt x="383899" y="54591"/>
                </a:cubicBezTo>
                <a:cubicBezTo>
                  <a:pt x="398253" y="55548"/>
                  <a:pt x="416210" y="79748"/>
                  <a:pt x="424842" y="68239"/>
                </a:cubicBezTo>
                <a:cubicBezTo>
                  <a:pt x="438490" y="50042"/>
                  <a:pt x="424842" y="22746"/>
                  <a:pt x="424842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25608" y="5493422"/>
            <a:ext cx="460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z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68325" y="415925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+mn-lt"/>
              </a:rPr>
              <a:t>Название чисел сначала показывали на пальцах</a:t>
            </a:r>
            <a:endParaRPr lang="ru-RU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59248" t="4665" r="11084" b="18633"/>
          <a:stretch>
            <a:fillRect/>
          </a:stretch>
        </p:blipFill>
        <p:spPr bwMode="auto">
          <a:xfrm>
            <a:off x="6659563" y="981075"/>
            <a:ext cx="1439862" cy="2952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3901" t="4665" r="40752" b="11635"/>
          <a:stretch>
            <a:fillRect/>
          </a:stretch>
        </p:blipFill>
        <p:spPr bwMode="auto">
          <a:xfrm>
            <a:off x="323850" y="1341438"/>
            <a:ext cx="1944688" cy="3455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25538"/>
            <a:ext cx="16557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650038" y="4076700"/>
            <a:ext cx="2219325" cy="25923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t="2832" r="-4008" b="64029"/>
          <a:stretch>
            <a:fillRect/>
          </a:stretch>
        </p:blipFill>
        <p:spPr bwMode="auto">
          <a:xfrm>
            <a:off x="179388" y="1700213"/>
            <a:ext cx="3816350" cy="2303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57158" y="5013325"/>
            <a:ext cx="55832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Так начинали учиться считать,  пользуясь тем,</a:t>
            </a:r>
          </a:p>
          <a:p>
            <a:pPr algn="ctr"/>
            <a:r>
              <a:rPr lang="ru-RU" sz="2400" b="1" dirty="0">
                <a:latin typeface="+mn-lt"/>
              </a:rPr>
              <a:t> что дала им сама природа,</a:t>
            </a:r>
            <a:r>
              <a:rPr lang="ru-RU" sz="2000" b="1" dirty="0">
                <a:latin typeface="+mn-lt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СОБСТВЕННОЙ ПЯТЕРНЁЙ. </a:t>
            </a:r>
            <a:r>
              <a:rPr lang="ru-RU" sz="2400" dirty="0" smtClean="0">
                <a:latin typeface="Impact" pitchFamily="34" charset="0"/>
              </a:rPr>
              <a:t/>
            </a:r>
            <a:br>
              <a:rPr lang="ru-RU" sz="2400" dirty="0" smtClean="0"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0204E-6 C 0.11719 -0.0444 0.23455 -0.08881 0.3184 0.00601 C 0.40226 0.10083 0.47135 0.47502 0.50295 0.56961 " pathEditMode="relative" ptsTypes="aaA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0532 L -0.35416 -0.005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0525 C 0.02379 0.0703 0.06737 0.19311 0.08681 0.24861 C 0.10643 0.30411 0.09584 0.27613 0.09723 0.28053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80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62150" y="6153150"/>
            <a:ext cx="6167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+mn-lt"/>
              </a:rPr>
              <a:t>УЧИТЬСЯ СЧИТАТЬ ТРЕБОВАЛА ЖИЗНЬ</a:t>
            </a:r>
            <a:endParaRPr lang="ru-RU" sz="2800" b="1" dirty="0">
              <a:latin typeface="+mn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63713" y="188913"/>
            <a:ext cx="55451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Надо было знать,  хватит ли добычи до следующей </a:t>
            </a:r>
            <a:r>
              <a:rPr lang="ru-RU" sz="2400" b="1" dirty="0" smtClean="0">
                <a:latin typeface="+mn-lt"/>
              </a:rPr>
              <a:t>охоты.</a:t>
            </a:r>
            <a:endParaRPr lang="ru-RU" sz="2400" b="1" dirty="0">
              <a:latin typeface="+mn-lt"/>
            </a:endParaRPr>
          </a:p>
          <a:p>
            <a:pPr algn="ctr"/>
            <a:r>
              <a:rPr lang="ru-RU" sz="2000" dirty="0">
                <a:latin typeface="Impact" pitchFamily="34" charset="0"/>
              </a:rPr>
              <a:t>      </a:t>
            </a:r>
          </a:p>
        </p:txBody>
      </p:sp>
      <p:pic>
        <p:nvPicPr>
          <p:cNvPr id="4100" name="Picture 4" descr="олнц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52513"/>
            <a:ext cx="5357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08175" y="400526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+mn-lt"/>
              </a:rPr>
              <a:t>Много ли пойманной </a:t>
            </a:r>
            <a:r>
              <a:rPr lang="ru-RU" sz="2400" b="1" dirty="0" smtClean="0">
                <a:latin typeface="+mn-lt"/>
              </a:rPr>
              <a:t>рыбы?</a:t>
            </a:r>
            <a:endParaRPr lang="ru-RU" sz="2400" b="1" dirty="0">
              <a:latin typeface="+mn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652963"/>
            <a:ext cx="2151071" cy="12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6.61425E-6 L 0.46477 6.61425E-6 " pathEditMode="relative" ptsTypes="AA">
                                      <p:cBhvr>
                                        <p:cTn id="1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333375"/>
            <a:ext cx="86074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Самыми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древним числом </a:t>
            </a:r>
            <a:r>
              <a:rPr lang="ru-RU" sz="3600" b="1" dirty="0" smtClean="0">
                <a:latin typeface="+mn-lt"/>
              </a:rPr>
              <a:t>было число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ОДИН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1547813" y="1643050"/>
            <a:ext cx="3671887" cy="29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411413" y="4714885"/>
            <a:ext cx="61928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n-lt"/>
              </a:rPr>
              <a:t>Придумывая имя числу 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ru-RU" sz="2800" b="1" dirty="0">
                <a:latin typeface="+mn-lt"/>
              </a:rPr>
              <a:t>,    </a:t>
            </a:r>
            <a:endParaRPr lang="ru-RU" sz="2800" b="1" dirty="0" smtClean="0">
              <a:latin typeface="+mn-lt"/>
            </a:endParaRPr>
          </a:p>
          <a:p>
            <a:pPr algn="ctr"/>
            <a:r>
              <a:rPr lang="ru-RU" sz="2800" b="1" dirty="0" smtClean="0">
                <a:latin typeface="+mn-lt"/>
              </a:rPr>
              <a:t>исходили </a:t>
            </a:r>
            <a:r>
              <a:rPr lang="ru-RU" sz="2800" b="1" dirty="0">
                <a:latin typeface="+mn-lt"/>
              </a:rPr>
              <a:t>из того, </a:t>
            </a:r>
          </a:p>
          <a:p>
            <a:pPr algn="ctr"/>
            <a:r>
              <a:rPr lang="ru-RU" sz="2800" b="1" dirty="0">
                <a:latin typeface="+mn-lt"/>
              </a:rPr>
              <a:t>что Солнце на небе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одно</a:t>
            </a:r>
            <a:r>
              <a:rPr lang="ru-RU" sz="2800" b="1" dirty="0">
                <a:latin typeface="+mn-lt"/>
              </a:rPr>
              <a:t>.</a:t>
            </a:r>
            <a:r>
              <a:rPr lang="ru-RU" sz="2000" dirty="0">
                <a:latin typeface="Impact" pitchFamily="34" charset="0"/>
              </a:rPr>
              <a:t/>
            </a:r>
            <a:br>
              <a:rPr lang="ru-RU" sz="2000" dirty="0"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 l="42905" t="4248" r="32416" b="80711"/>
          <a:stretch>
            <a:fillRect/>
          </a:stretch>
        </p:blipFill>
        <p:spPr bwMode="auto">
          <a:xfrm>
            <a:off x="785786" y="1341438"/>
            <a:ext cx="1785950" cy="15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5" y="3068638"/>
            <a:ext cx="131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00648 C 0.10556 -0.03653 0.12847 -0.06636 0.2033 -0.08047 C 0.27795 -0.09457 0.47691 -0.08925 0.5316 -0.0908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84663" y="7651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4414" y="714356"/>
            <a:ext cx="6453211" cy="114300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dirty="0" smtClean="0">
              <a:latin typeface="Impact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800" b="1" dirty="0" smtClean="0"/>
              <a:t>Названия для числа </a:t>
            </a:r>
            <a:r>
              <a:rPr lang="ru-RU" sz="9800" b="1" dirty="0" smtClean="0">
                <a:solidFill>
                  <a:srgbClr val="FF0000"/>
                </a:solidFill>
              </a:rPr>
              <a:t>2</a:t>
            </a:r>
            <a:r>
              <a:rPr lang="ru-RU" sz="9800" b="1" dirty="0" smtClean="0"/>
              <a:t> во многих языках связано с предметами, встречающимися попарно: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800" dirty="0" smtClean="0">
              <a:latin typeface="Impact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800" dirty="0" smtClean="0">
                <a:latin typeface="Impact" pitchFamily="34" charset="0"/>
              </a:rPr>
              <a:t>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 smtClean="0">
                <a:latin typeface="Impact" pitchFamily="34" charset="0"/>
              </a:rPr>
              <a:t>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dirty="0" smtClean="0">
              <a:latin typeface="Impact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00" b="1" dirty="0" smtClean="0">
              <a:latin typeface="Palatino Linotype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40200" y="3933825"/>
            <a:ext cx="3960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Palatino Linotype" pitchFamily="18" charset="0"/>
              </a:rPr>
              <a:t/>
            </a:r>
            <a:br>
              <a:rPr lang="ru-RU" sz="1600" b="1">
                <a:latin typeface="Palatino Linotype" pitchFamily="18" charset="0"/>
              </a:rPr>
            </a:br>
            <a:r>
              <a:rPr lang="ru-RU" sz="1600" b="1">
                <a:latin typeface="Palatino Linotype" pitchFamily="18" charset="0"/>
              </a:rPr>
              <a:t/>
            </a:r>
            <a:br>
              <a:rPr lang="ru-RU" sz="1600" b="1">
                <a:latin typeface="Palatino Linotype" pitchFamily="18" charset="0"/>
              </a:rPr>
            </a:br>
            <a:endParaRPr lang="ru-RU" sz="1600" b="1">
              <a:latin typeface="Palatino Linotype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2916238" y="2357430"/>
            <a:ext cx="1905000" cy="209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58888" y="5013325"/>
            <a:ext cx="25923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крыльями</a:t>
            </a:r>
          </a:p>
        </p:txBody>
      </p:sp>
      <p:pic>
        <p:nvPicPr>
          <p:cNvPr id="6151" name="Picture 7" descr="36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500570"/>
            <a:ext cx="2355868" cy="173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26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924175"/>
            <a:ext cx="1533507" cy="100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08625" y="2852738"/>
            <a:ext cx="18716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глазами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55650" y="3068638"/>
            <a:ext cx="1800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руками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>
          <a:xfrm>
            <a:off x="2195513" y="476250"/>
            <a:ext cx="4897437" cy="3457575"/>
          </a:xfr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2700338" y="3929067"/>
            <a:ext cx="4321175" cy="59086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/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Три да четыре даёт семь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>люди получили , заметив, что ковш Большой Медведицы складывается из </a:t>
            </a:r>
            <a:r>
              <a:rPr lang="ru-RU" sz="2400" b="1" dirty="0" smtClean="0">
                <a:solidFill>
                  <a:srgbClr val="FF0000"/>
                </a:solidFill>
              </a:rPr>
              <a:t>трёх </a:t>
            </a:r>
            <a:r>
              <a:rPr lang="ru-RU" sz="2400" b="1" dirty="0" smtClean="0"/>
              <a:t>звёзд ручки и </a:t>
            </a:r>
            <a:r>
              <a:rPr lang="ru-RU" sz="2400" b="1" dirty="0" smtClean="0">
                <a:solidFill>
                  <a:srgbClr val="FF0000"/>
                </a:solidFill>
              </a:rPr>
              <a:t>четырёх</a:t>
            </a:r>
            <a:r>
              <a:rPr lang="ru-RU" sz="2400" b="1" dirty="0" smtClean="0"/>
              <a:t> остальных звёзд.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427538" y="2166938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716463" y="1844675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067175" y="1557338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779838" y="1268413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995738" y="1844675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635375" y="981075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203575" y="836613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831</Words>
  <Application>Microsoft Office PowerPoint</Application>
  <PresentationFormat>Экран (4:3)</PresentationFormat>
  <Paragraphs>177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    Люди всегда считали и записывали числа, даже пять тысяч лет назад. Но записывали они их по другому , по другим правилам. Но в любом случае число изображалось с помощью любого или нескольких символов, которые назывались цифрами.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марина</cp:lastModifiedBy>
  <cp:revision>33</cp:revision>
  <dcterms:created xsi:type="dcterms:W3CDTF">2015-05-03T06:58:13Z</dcterms:created>
  <dcterms:modified xsi:type="dcterms:W3CDTF">2015-12-17T06:55:39Z</dcterms:modified>
</cp:coreProperties>
</file>