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6" r:id="rId4"/>
    <p:sldId id="260" r:id="rId5"/>
    <p:sldId id="277" r:id="rId6"/>
    <p:sldId id="275" r:id="rId7"/>
    <p:sldId id="267" r:id="rId8"/>
    <p:sldId id="268" r:id="rId9"/>
    <p:sldId id="274" r:id="rId10"/>
    <p:sldId id="265" r:id="rId11"/>
    <p:sldId id="269" r:id="rId12"/>
    <p:sldId id="279" r:id="rId13"/>
    <p:sldId id="257" r:id="rId14"/>
    <p:sldId id="262" r:id="rId15"/>
    <p:sldId id="263" r:id="rId16"/>
    <p:sldId id="278" r:id="rId17"/>
    <p:sldId id="258"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D:\Presentations\1 september\Owl\Owl-Mai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685800" y="908720"/>
            <a:ext cx="7772400" cy="1470025"/>
          </a:xfrm>
        </p:spPr>
        <p:txBody>
          <a:bodyPr>
            <a:normAutofit/>
          </a:bodyPr>
          <a:lstStyle>
            <a:lvl1pPr>
              <a:defRPr sz="6000">
                <a:solidFill>
                  <a:schemeClr val="bg1"/>
                </a:solidFill>
                <a:latin typeface="Monotype Corsiva" pitchFamily="66" charset="0"/>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371600" y="2552700"/>
            <a:ext cx="6400800" cy="1752600"/>
          </a:xfrm>
        </p:spPr>
        <p:txBody>
          <a:bodyPr/>
          <a:lstStyle>
            <a:lvl1pPr marL="0" indent="0" algn="ctr">
              <a:buNone/>
              <a:defRPr>
                <a:solidFill>
                  <a:schemeClr val="bg1"/>
                </a:solidFill>
                <a:latin typeface="Monotype Corsiva"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5" name="Дата 3"/>
          <p:cNvSpPr>
            <a:spLocks noGrp="1"/>
          </p:cNvSpPr>
          <p:nvPr>
            <p:ph type="dt" sz="half" idx="10"/>
          </p:nvPr>
        </p:nvSpPr>
        <p:spPr/>
        <p:txBody>
          <a:bodyPr/>
          <a:lstStyle>
            <a:lvl1pPr>
              <a:defRPr/>
            </a:lvl1pPr>
          </a:lstStyle>
          <a:p>
            <a:pPr>
              <a:defRPr/>
            </a:pPr>
            <a:fld id="{D2534FEE-27E2-4D40-BD1A-FAAF164D0608}" type="datetimeFigureOut">
              <a:rPr lang="ru-RU"/>
              <a:pPr>
                <a:defRPr/>
              </a:pPr>
              <a:t>05.01.2016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8C63826-FDC4-4D9C-BCF0-764BEF677B32}" type="slidenum">
              <a:rPr lang="ru-RU"/>
              <a:pPr>
                <a:defRPr/>
              </a:pPr>
              <a:t>‹#›</a:t>
            </a:fld>
            <a:endParaRPr lang="ru-RU"/>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C06FCC1-3DAF-4298-9FF4-9B57DF81F699}" type="datetimeFigureOut">
              <a:rPr lang="ru-RU"/>
              <a:pPr>
                <a:defRPr/>
              </a:pPr>
              <a:t>05.01.2016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C268C3E-06C2-4722-A2CB-C783A7D583B6}" type="slidenum">
              <a:rPr lang="ru-RU"/>
              <a:pPr>
                <a:defRPr/>
              </a:pPr>
              <a:t>‹#›</a:t>
            </a:fld>
            <a:endParaRPr lang="ru-RU"/>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B30775C-0867-4A0D-9649-4BB2987DC4FE}" type="datetimeFigureOut">
              <a:rPr lang="ru-RU"/>
              <a:pPr>
                <a:defRPr/>
              </a:pPr>
              <a:t>05.01.2016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4FF72B-E479-4797-8F98-33B3DB865767}" type="slidenum">
              <a:rPr lang="ru-RU"/>
              <a:pPr>
                <a:defRPr/>
              </a:pPr>
              <a:t>‹#›</a:t>
            </a:fld>
            <a:endParaRPr lang="ru-RU"/>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27F9DE-4810-47C8-9E79-37E7E26BE6AF}" type="datetimeFigureOut">
              <a:rPr lang="ru-RU"/>
              <a:pPr>
                <a:defRPr/>
              </a:pPr>
              <a:t>05.01.2016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E8C1AF4-C7B7-4D34-AD23-B2AD203DA3E3}" type="slidenum">
              <a:rPr lang="ru-RU"/>
              <a:pPr>
                <a:defRPr/>
              </a:pPr>
              <a:t>‹#›</a:t>
            </a:fld>
            <a:endParaRPr lang="ru-RU"/>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E5D5429-0459-44CC-8E26-D74E716F82F9}" type="datetimeFigureOut">
              <a:rPr lang="ru-RU"/>
              <a:pPr>
                <a:defRPr/>
              </a:pPr>
              <a:t>05.01.2016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52A46DC-EC34-4E44-9D57-3141C4E125E2}" type="slidenum">
              <a:rPr lang="ru-RU"/>
              <a:pPr>
                <a:defRPr/>
              </a:pPr>
              <a:t>‹#›</a:t>
            </a:fld>
            <a:endParaRPr lang="ru-RU"/>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A2F06E9-7930-49E8-8ACF-B3C2FC325217}" type="datetimeFigureOut">
              <a:rPr lang="ru-RU"/>
              <a:pPr>
                <a:defRPr/>
              </a:pPr>
              <a:t>05.01.2016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03AB463-C5E0-4BCB-8B01-D4C9E8AB01DB}" type="slidenum">
              <a:rPr lang="ru-RU"/>
              <a:pPr>
                <a:defRPr/>
              </a:pPr>
              <a:t>‹#›</a:t>
            </a:fld>
            <a:endParaRPr lang="ru-RU"/>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0419CE9-8CA3-4D2A-8F3C-9C042564E59B}" type="datetimeFigureOut">
              <a:rPr lang="ru-RU"/>
              <a:pPr>
                <a:defRPr/>
              </a:pPr>
              <a:t>05.01.2016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6ADC4C8-C841-4253-B5B4-283F9E1322B9}" type="slidenum">
              <a:rPr lang="ru-RU"/>
              <a:pPr>
                <a:defRPr/>
              </a:pPr>
              <a:t>‹#›</a:t>
            </a:fld>
            <a:endParaRPr lang="ru-RU"/>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F666568-E96B-4F12-A716-B0473D2F3F82}" type="datetimeFigureOut">
              <a:rPr lang="ru-RU"/>
              <a:pPr>
                <a:defRPr/>
              </a:pPr>
              <a:t>05.01.2016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D81FA52-2E69-459C-BF70-B216EFE6CF4C}" type="slidenum">
              <a:rPr lang="ru-RU"/>
              <a:pPr>
                <a:defRPr/>
              </a:pPr>
              <a:t>‹#›</a:t>
            </a:fld>
            <a:endParaRPr lang="ru-RU"/>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5FBA820-D8D9-41B9-8F36-306B7AFDA692}" type="datetimeFigureOut">
              <a:rPr lang="ru-RU"/>
              <a:pPr>
                <a:defRPr/>
              </a:pPr>
              <a:t>05.01.2016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0A4BE03-E2DE-4BB5-BE6F-7C45ED18DF9D}" type="slidenum">
              <a:rPr lang="ru-RU"/>
              <a:pPr>
                <a:defRPr/>
              </a:pPr>
              <a:t>‹#›</a:t>
            </a:fld>
            <a:endParaRPr lang="ru-RU"/>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3727893-DFF0-4AE0-A2F1-D8516D0BDB49}" type="datetimeFigureOut">
              <a:rPr lang="ru-RU"/>
              <a:pPr>
                <a:defRPr/>
              </a:pPr>
              <a:t>05.01.2016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0B1087C-58DB-4A6D-94D1-35CFD574ADFD}" type="slidenum">
              <a:rPr lang="ru-RU"/>
              <a:pPr>
                <a:defRPr/>
              </a:pPr>
              <a:t>‹#›</a:t>
            </a:fld>
            <a:endParaRPr lang="ru-RU"/>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FC0B7F1-55F7-4C1C-9AF9-573722AB5679}" type="datetimeFigureOut">
              <a:rPr lang="ru-RU"/>
              <a:pPr>
                <a:defRPr/>
              </a:pPr>
              <a:t>05.01.2016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3034542-64FD-4690-83FE-A24C19A15518}" type="slidenum">
              <a:rPr lang="ru-RU"/>
              <a:pPr>
                <a:defRPr/>
              </a:pPr>
              <a:t>‹#›</a:t>
            </a:fld>
            <a:endParaRPr lang="ru-RU"/>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D:\Presentations\1 september\Owl\Owl-Print2.jpg"/>
          <p:cNvPicPr>
            <a:picLocks noChangeAspect="1" noChangeArrowheads="1"/>
          </p:cNvPicPr>
          <p:nvPr/>
        </p:nvPicPr>
        <p:blipFill>
          <a:blip r:embed="rId13" cstate="print"/>
          <a:srcRect/>
          <a:stretch>
            <a:fillRect/>
          </a:stretch>
        </p:blipFill>
        <p:spPr bwMode="auto">
          <a:xfrm>
            <a:off x="-4763" y="0"/>
            <a:ext cx="9148763" cy="6862763"/>
          </a:xfrm>
          <a:prstGeom prst="rect">
            <a:avLst/>
          </a:prstGeom>
          <a:noFill/>
          <a:ln w="9525">
            <a:noFill/>
            <a:miter lim="800000"/>
            <a:headEnd/>
            <a:tailEnd/>
          </a:ln>
        </p:spPr>
      </p:pic>
      <p:sp>
        <p:nvSpPr>
          <p:cNvPr id="1027" name="Заголовок 1"/>
          <p:cNvSpPr>
            <a:spLocks noGrp="1"/>
          </p:cNvSpPr>
          <p:nvPr>
            <p:ph type="title"/>
          </p:nvPr>
        </p:nvSpPr>
        <p:spPr bwMode="auto">
          <a:xfrm>
            <a:off x="457200" y="274638"/>
            <a:ext cx="8229600"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341438"/>
            <a:ext cx="8229600" cy="4967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3852522-BB64-4438-A3AE-3416C127E397}" type="datetimeFigureOut">
              <a:rPr lang="ru-RU"/>
              <a:pPr>
                <a:defRPr/>
              </a:pPr>
              <a:t>05.01.2016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506129A-8874-49E0-B7AA-1FA422ECDC9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wipe dir="d"/>
  </p:transition>
  <p:txStyles>
    <p:titleStyle>
      <a:lvl1pPr algn="ctr" rtl="0" eaLnBrk="1" fontAlgn="base" hangingPunct="1">
        <a:spcBef>
          <a:spcPct val="0"/>
        </a:spcBef>
        <a:spcAft>
          <a:spcPct val="0"/>
        </a:spcAft>
        <a:defRPr sz="4400" kern="1200">
          <a:solidFill>
            <a:schemeClr val="bg1"/>
          </a:solidFill>
          <a:latin typeface="Monotype Corsiva" pitchFamily="66" charset="0"/>
          <a:ea typeface="+mj-ea"/>
          <a:cs typeface="+mj-cs"/>
        </a:defRPr>
      </a:lvl1pPr>
      <a:lvl2pPr algn="ctr" rtl="0" eaLnBrk="1" fontAlgn="base" hangingPunct="1">
        <a:spcBef>
          <a:spcPct val="0"/>
        </a:spcBef>
        <a:spcAft>
          <a:spcPct val="0"/>
        </a:spcAft>
        <a:defRPr sz="4400">
          <a:solidFill>
            <a:schemeClr val="bg1"/>
          </a:solidFill>
          <a:latin typeface="Monotype Corsiva" pitchFamily="66" charset="0"/>
        </a:defRPr>
      </a:lvl2pPr>
      <a:lvl3pPr algn="ctr" rtl="0" eaLnBrk="1" fontAlgn="base" hangingPunct="1">
        <a:spcBef>
          <a:spcPct val="0"/>
        </a:spcBef>
        <a:spcAft>
          <a:spcPct val="0"/>
        </a:spcAft>
        <a:defRPr sz="4400">
          <a:solidFill>
            <a:schemeClr val="bg1"/>
          </a:solidFill>
          <a:latin typeface="Monotype Corsiva" pitchFamily="66" charset="0"/>
        </a:defRPr>
      </a:lvl3pPr>
      <a:lvl4pPr algn="ctr" rtl="0" eaLnBrk="1" fontAlgn="base" hangingPunct="1">
        <a:spcBef>
          <a:spcPct val="0"/>
        </a:spcBef>
        <a:spcAft>
          <a:spcPct val="0"/>
        </a:spcAft>
        <a:defRPr sz="4400">
          <a:solidFill>
            <a:schemeClr val="bg1"/>
          </a:solidFill>
          <a:latin typeface="Monotype Corsiva" pitchFamily="66" charset="0"/>
        </a:defRPr>
      </a:lvl4pPr>
      <a:lvl5pPr algn="ctr" rtl="0" eaLnBrk="1" fontAlgn="base" hangingPunct="1">
        <a:spcBef>
          <a:spcPct val="0"/>
        </a:spcBef>
        <a:spcAft>
          <a:spcPct val="0"/>
        </a:spcAft>
        <a:defRPr sz="4400">
          <a:solidFill>
            <a:schemeClr val="bg1"/>
          </a:solidFill>
          <a:latin typeface="Monotype Corsiva" pitchFamily="66" charset="0"/>
        </a:defRPr>
      </a:lvl5pPr>
      <a:lvl6pPr marL="457200" algn="ctr" rtl="0" eaLnBrk="1" fontAlgn="base" hangingPunct="1">
        <a:spcBef>
          <a:spcPct val="0"/>
        </a:spcBef>
        <a:spcAft>
          <a:spcPct val="0"/>
        </a:spcAft>
        <a:defRPr sz="4400">
          <a:solidFill>
            <a:schemeClr val="bg1"/>
          </a:solidFill>
          <a:latin typeface="Monotype Corsiva" pitchFamily="66" charset="0"/>
        </a:defRPr>
      </a:lvl6pPr>
      <a:lvl7pPr marL="914400" algn="ctr" rtl="0" eaLnBrk="1" fontAlgn="base" hangingPunct="1">
        <a:spcBef>
          <a:spcPct val="0"/>
        </a:spcBef>
        <a:spcAft>
          <a:spcPct val="0"/>
        </a:spcAft>
        <a:defRPr sz="4400">
          <a:solidFill>
            <a:schemeClr val="bg1"/>
          </a:solidFill>
          <a:latin typeface="Monotype Corsiva" pitchFamily="66" charset="0"/>
        </a:defRPr>
      </a:lvl7pPr>
      <a:lvl8pPr marL="1371600" algn="ctr" rtl="0" eaLnBrk="1" fontAlgn="base" hangingPunct="1">
        <a:spcBef>
          <a:spcPct val="0"/>
        </a:spcBef>
        <a:spcAft>
          <a:spcPct val="0"/>
        </a:spcAft>
        <a:defRPr sz="4400">
          <a:solidFill>
            <a:schemeClr val="bg1"/>
          </a:solidFill>
          <a:latin typeface="Monotype Corsiva" pitchFamily="66" charset="0"/>
        </a:defRPr>
      </a:lvl8pPr>
      <a:lvl9pPr marL="1828800" algn="ctr" rtl="0" eaLnBrk="1" fontAlgn="base" hangingPunct="1">
        <a:spcBef>
          <a:spcPct val="0"/>
        </a:spcBef>
        <a:spcAft>
          <a:spcPct val="0"/>
        </a:spcAft>
        <a:defRPr sz="4400">
          <a:solidFill>
            <a:schemeClr val="bg1"/>
          </a:solidFill>
          <a:latin typeface="Monotype Corsiva" pitchFamily="66"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685800" y="908050"/>
            <a:ext cx="7772400" cy="1470025"/>
          </a:xfrm>
        </p:spPr>
        <p:txBody>
          <a:bodyPr>
            <a:normAutofit fontScale="90000"/>
          </a:bodyPr>
          <a:lstStyle/>
          <a:p>
            <a:r>
              <a:rPr lang="ru-RU" dirty="0" smtClean="0"/>
              <a:t/>
            </a:r>
            <a:br>
              <a:rPr lang="ru-RU" dirty="0" smtClean="0"/>
            </a:br>
            <a:r>
              <a:rPr lang="ru-RU" dirty="0" smtClean="0"/>
              <a:t>Математика</a:t>
            </a:r>
            <a:r>
              <a:rPr lang="ru-RU" dirty="0" smtClean="0"/>
              <a:t>. </a:t>
            </a:r>
            <a:br>
              <a:rPr lang="ru-RU" dirty="0" smtClean="0"/>
            </a:br>
            <a:r>
              <a:rPr lang="ru-RU" dirty="0" smtClean="0"/>
              <a:t>Задачи на </a:t>
            </a:r>
            <a:r>
              <a:rPr lang="ru-RU" dirty="0" smtClean="0"/>
              <a:t>разностное и кратное сравнение</a:t>
            </a:r>
            <a:r>
              <a:rPr lang="ru-RU" dirty="0" smtClean="0"/>
              <a:t> </a:t>
            </a:r>
            <a:r>
              <a:rPr lang="ru-RU" dirty="0" smtClean="0"/>
              <a:t>«Животные».</a:t>
            </a:r>
          </a:p>
        </p:txBody>
      </p:sp>
      <p:sp>
        <p:nvSpPr>
          <p:cNvPr id="3075" name="Подзаголовок 2"/>
          <p:cNvSpPr>
            <a:spLocks noGrp="1"/>
          </p:cNvSpPr>
          <p:nvPr>
            <p:ph type="subTitle" idx="1"/>
          </p:nvPr>
        </p:nvSpPr>
        <p:spPr/>
        <p:txBody>
          <a:bodyPr/>
          <a:lstStyle/>
          <a:p>
            <a:endParaRPr lang="ru-RU" dirty="0" smtClean="0"/>
          </a:p>
          <a:p>
            <a:r>
              <a:rPr lang="ru-RU" dirty="0" smtClean="0"/>
              <a:t>            </a:t>
            </a:r>
            <a:endParaRPr lang="ru-RU" dirty="0" smtClean="0"/>
          </a:p>
          <a:p>
            <a:r>
              <a:rPr lang="ru-RU" dirty="0" smtClean="0"/>
              <a:t> </a:t>
            </a:r>
            <a:r>
              <a:rPr lang="ru-RU" dirty="0" smtClean="0"/>
              <a:t>            </a:t>
            </a:r>
            <a:r>
              <a:rPr lang="ru-RU" dirty="0" smtClean="0"/>
              <a:t>Подготовила</a:t>
            </a:r>
            <a:r>
              <a:rPr lang="ru-RU" dirty="0" smtClean="0"/>
              <a:t>: ученица 3 б класса </a:t>
            </a:r>
          </a:p>
          <a:p>
            <a:r>
              <a:rPr lang="ru-RU" dirty="0" smtClean="0"/>
              <a:t>              ГБОУ Школа № 1155 г. Москва</a:t>
            </a:r>
          </a:p>
          <a:p>
            <a:r>
              <a:rPr lang="ru-RU" sz="4000" dirty="0" smtClean="0"/>
              <a:t>               Валеева Элина</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lide(fromBottom)">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1000"/>
                                        <p:tgtEl>
                                          <p:spTgt spid="3075">
                                            <p:txEl>
                                              <p:pRg st="1" end="1"/>
                                            </p:txEl>
                                          </p:spTgt>
                                        </p:tgtEl>
                                      </p:cBhvr>
                                    </p:animEffect>
                                    <p:anim calcmode="lin" valueType="num">
                                      <p:cBhvr>
                                        <p:cTn id="13"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075">
                                            <p:txEl>
                                              <p:pRg st="1" end="1"/>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07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3075">
                                            <p:txEl>
                                              <p:pRg st="2" end="2"/>
                                            </p:txEl>
                                          </p:spTgt>
                                        </p:tgtEl>
                                        <p:attrNameLst>
                                          <p:attrName>style.visibility</p:attrName>
                                        </p:attrNameLst>
                                      </p:cBhvr>
                                      <p:to>
                                        <p:strVal val="visible"/>
                                      </p:to>
                                    </p:set>
                                    <p:animEffect transition="in" filter="fade">
                                      <p:cBhvr>
                                        <p:cTn id="20" dur="1000"/>
                                        <p:tgtEl>
                                          <p:spTgt spid="3075">
                                            <p:txEl>
                                              <p:pRg st="2" end="2"/>
                                            </p:txEl>
                                          </p:spTgt>
                                        </p:tgtEl>
                                      </p:cBhvr>
                                    </p:animEffect>
                                    <p:anim calcmode="lin" valueType="num">
                                      <p:cBhvr>
                                        <p:cTn id="21"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075">
                                            <p:txEl>
                                              <p:pRg st="2" end="2"/>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075">
                                            <p:txEl>
                                              <p:pRg st="2" end="2"/>
                                            </p:txEl>
                                          </p:spTgt>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3075">
                                            <p:txEl>
                                              <p:pRg st="3" end="3"/>
                                            </p:txEl>
                                          </p:spTgt>
                                        </p:tgtEl>
                                        <p:attrNameLst>
                                          <p:attrName>style.visibility</p:attrName>
                                        </p:attrNameLst>
                                      </p:cBhvr>
                                      <p:to>
                                        <p:strVal val="visible"/>
                                      </p:to>
                                    </p:set>
                                    <p:animEffect transition="in" filter="fade">
                                      <p:cBhvr>
                                        <p:cTn id="26" dur="1000"/>
                                        <p:tgtEl>
                                          <p:spTgt spid="3075">
                                            <p:txEl>
                                              <p:pRg st="3" end="3"/>
                                            </p:txEl>
                                          </p:spTgt>
                                        </p:tgtEl>
                                      </p:cBhvr>
                                    </p:animEffect>
                                    <p:anim calcmode="lin" valueType="num">
                                      <p:cBhvr>
                                        <p:cTn id="27"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3075">
                                            <p:txEl>
                                              <p:pRg st="3" end="3"/>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075">
                                            <p:txEl>
                                              <p:pRg st="3" end="3"/>
                                            </p:txEl>
                                          </p:spTgt>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3075">
                                            <p:txEl>
                                              <p:pRg st="4" end="4"/>
                                            </p:txEl>
                                          </p:spTgt>
                                        </p:tgtEl>
                                        <p:attrNameLst>
                                          <p:attrName>style.visibility</p:attrName>
                                        </p:attrNameLst>
                                      </p:cBhvr>
                                      <p:to>
                                        <p:strVal val="visible"/>
                                      </p:to>
                                    </p:set>
                                    <p:animEffect transition="in" filter="fade">
                                      <p:cBhvr>
                                        <p:cTn id="32" dur="1000"/>
                                        <p:tgtEl>
                                          <p:spTgt spid="3075">
                                            <p:txEl>
                                              <p:pRg st="4" end="4"/>
                                            </p:txEl>
                                          </p:spTgt>
                                        </p:tgtEl>
                                      </p:cBhvr>
                                    </p:animEffect>
                                    <p:anim calcmode="lin" valueType="num">
                                      <p:cBhvr>
                                        <p:cTn id="33"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3075">
                                            <p:txEl>
                                              <p:pRg st="4" end="4"/>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07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Дикие животные </a:t>
            </a:r>
            <a:endParaRPr lang="en-US" dirty="0"/>
          </a:p>
        </p:txBody>
      </p:sp>
      <p:sp>
        <p:nvSpPr>
          <p:cNvPr id="3" name="Содержимое 2"/>
          <p:cNvSpPr>
            <a:spLocks noGrp="1"/>
          </p:cNvSpPr>
          <p:nvPr>
            <p:ph idx="1"/>
          </p:nvPr>
        </p:nvSpPr>
        <p:spPr>
          <a:xfrm>
            <a:off x="428596" y="1357298"/>
            <a:ext cx="8229600" cy="4967287"/>
          </a:xfrm>
        </p:spPr>
        <p:txBody>
          <a:bodyPr/>
          <a:lstStyle/>
          <a:p>
            <a:pPr algn="just"/>
            <a:r>
              <a:rPr lang="ru-RU" sz="2800" dirty="0" smtClean="0"/>
              <a:t>Обычный бегемот весит 4 т 500 кг, а карликовый бегемот на 4 т 250 кг  меньше. Во сколько раз  обычный бегемот тяжелее карликового?</a:t>
            </a:r>
          </a:p>
          <a:p>
            <a:pPr algn="just">
              <a:buNone/>
            </a:pPr>
            <a:r>
              <a:rPr lang="ru-RU" sz="1600" dirty="0" smtClean="0"/>
              <a:t>	Взрослый самец бегемота запросто может перекусить 3 метрового крокодила. Бегемоты, при погружение в воду, плотно закрывают ноздри. Сила укуса бегемота составляет 230 кг. Пропорционально голова бегемота одна из самых больших голов в мире. Обладая огромными легкими, бегемот может задерживать дыхание до 5 мин. Рот бегемота может открываться почти на 120 сантиметров.</a:t>
            </a:r>
          </a:p>
          <a:p>
            <a:pPr algn="just">
              <a:buNone/>
            </a:pPr>
            <a:r>
              <a:rPr lang="ru-RU" sz="1600" dirty="0" smtClean="0"/>
              <a:t>	Карликовый бегемот занесён в Красную книгу, как исчезающий вид.</a:t>
            </a:r>
            <a:endParaRPr lang="en-US" sz="1600" dirty="0"/>
          </a:p>
        </p:txBody>
      </p:sp>
      <p:pic>
        <p:nvPicPr>
          <p:cNvPr id="8196" name="Picture 4" descr="http://bms.24open.ru/i/groups/7/2/2/b/150x150/722b916a8974a13852977b3a8b017ceaa61cf677.jpg"/>
          <p:cNvPicPr>
            <a:picLocks noChangeAspect="1" noChangeArrowheads="1"/>
          </p:cNvPicPr>
          <p:nvPr/>
        </p:nvPicPr>
        <p:blipFill>
          <a:blip r:embed="rId2" cstate="print"/>
          <a:srcRect/>
          <a:stretch>
            <a:fillRect/>
          </a:stretch>
        </p:blipFill>
        <p:spPr bwMode="auto">
          <a:xfrm>
            <a:off x="1071538" y="4286256"/>
            <a:ext cx="2601076" cy="2359115"/>
          </a:xfrm>
          <a:prstGeom prst="rect">
            <a:avLst/>
          </a:prstGeom>
          <a:noFill/>
        </p:spPr>
      </p:pic>
      <p:pic>
        <p:nvPicPr>
          <p:cNvPr id="8198" name="Picture 6" descr="http://www.zululandreservations.co.za/mammals/Hippo.jpg"/>
          <p:cNvPicPr>
            <a:picLocks noChangeAspect="1" noChangeArrowheads="1"/>
          </p:cNvPicPr>
          <p:nvPr/>
        </p:nvPicPr>
        <p:blipFill>
          <a:blip r:embed="rId3" cstate="print"/>
          <a:srcRect/>
          <a:stretch>
            <a:fillRect/>
          </a:stretch>
        </p:blipFill>
        <p:spPr bwMode="auto">
          <a:xfrm>
            <a:off x="4786314" y="5214950"/>
            <a:ext cx="2071702" cy="1399214"/>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nodeType="clickEffect">
                                  <p:stCondLst>
                                    <p:cond delay="0"/>
                                  </p:stCondLst>
                                  <p:childTnLst>
                                    <p:set>
                                      <p:cBhvr>
                                        <p:cTn id="32" dur="1" fill="hold">
                                          <p:stCondLst>
                                            <p:cond delay="0"/>
                                          </p:stCondLst>
                                        </p:cTn>
                                        <p:tgtEl>
                                          <p:spTgt spid="8196"/>
                                        </p:tgtEl>
                                        <p:attrNameLst>
                                          <p:attrName>style.visibility</p:attrName>
                                        </p:attrNameLst>
                                      </p:cBhvr>
                                      <p:to>
                                        <p:strVal val="visible"/>
                                      </p:to>
                                    </p:set>
                                    <p:animEffect transition="in" filter="plus(in)">
                                      <p:cBhvr>
                                        <p:cTn id="33" dur="2000"/>
                                        <p:tgtEl>
                                          <p:spTgt spid="8196"/>
                                        </p:tgtEl>
                                      </p:cBhvr>
                                    </p:animEffect>
                                  </p:childTnLst>
                                </p:cTn>
                              </p:par>
                              <p:par>
                                <p:cTn id="34" presetID="13" presetClass="entr" presetSubtype="16" fill="hold" nodeType="withEffect">
                                  <p:stCondLst>
                                    <p:cond delay="0"/>
                                  </p:stCondLst>
                                  <p:childTnLst>
                                    <p:set>
                                      <p:cBhvr>
                                        <p:cTn id="35" dur="1" fill="hold">
                                          <p:stCondLst>
                                            <p:cond delay="0"/>
                                          </p:stCondLst>
                                        </p:cTn>
                                        <p:tgtEl>
                                          <p:spTgt spid="8198"/>
                                        </p:tgtEl>
                                        <p:attrNameLst>
                                          <p:attrName>style.visibility</p:attrName>
                                        </p:attrNameLst>
                                      </p:cBhvr>
                                      <p:to>
                                        <p:strVal val="visible"/>
                                      </p:to>
                                    </p:set>
                                    <p:animEffect transition="in" filter="plus(in)">
                                      <p:cBhvr>
                                        <p:cTn id="36"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Дикие животные </a:t>
            </a:r>
            <a:endParaRPr lang="en-US" dirty="0"/>
          </a:p>
        </p:txBody>
      </p:sp>
      <p:sp>
        <p:nvSpPr>
          <p:cNvPr id="3" name="Содержимое 2"/>
          <p:cNvSpPr>
            <a:spLocks noGrp="1"/>
          </p:cNvSpPr>
          <p:nvPr>
            <p:ph idx="1"/>
          </p:nvPr>
        </p:nvSpPr>
        <p:spPr>
          <a:xfrm>
            <a:off x="428596" y="1357298"/>
            <a:ext cx="8229600" cy="4967287"/>
          </a:xfrm>
        </p:spPr>
        <p:txBody>
          <a:bodyPr/>
          <a:lstStyle/>
          <a:p>
            <a:pPr algn="just"/>
            <a:r>
              <a:rPr lang="ru-RU" sz="2800" dirty="0" smtClean="0"/>
              <a:t>Скорость жирафа 50 км в час, а антилопы на 38 км в час больше, чем скорость жирафа. А скорость гепарда на 12 км в час больше, чем скорость антилопы. На сколько км в час больше скорость гепарда, чем скорость жирафа? Во сколько раз скорость жирафа меньше скорости гепарда?</a:t>
            </a:r>
          </a:p>
          <a:p>
            <a:pPr algn="just"/>
            <a:endParaRPr lang="en-US" sz="2800" dirty="0"/>
          </a:p>
        </p:txBody>
      </p:sp>
      <p:pic>
        <p:nvPicPr>
          <p:cNvPr id="29700" name="Picture 4" descr="http://us.cdn3.123rf.com/168nwm/ecosnap/ecosnap1107/ecosnap110700004/9869389-giraffe-giraffen-giraffe-uitgevoerd-op-de-afrikaanse-vlakten-zuid-afrika.jpg"/>
          <p:cNvPicPr>
            <a:picLocks noChangeAspect="1" noChangeArrowheads="1"/>
          </p:cNvPicPr>
          <p:nvPr/>
        </p:nvPicPr>
        <p:blipFill>
          <a:blip r:embed="rId2" cstate="print"/>
          <a:srcRect/>
          <a:stretch>
            <a:fillRect/>
          </a:stretch>
        </p:blipFill>
        <p:spPr bwMode="auto">
          <a:xfrm>
            <a:off x="250002" y="4071942"/>
            <a:ext cx="2964676" cy="2643208"/>
          </a:xfrm>
          <a:prstGeom prst="rect">
            <a:avLst/>
          </a:prstGeom>
          <a:noFill/>
        </p:spPr>
      </p:pic>
      <p:pic>
        <p:nvPicPr>
          <p:cNvPr id="29706" name="Picture 10" descr="http://vijnberg.nl/pages/vakantie/tanz/pics/1_moivaro/impala.jpg"/>
          <p:cNvPicPr>
            <a:picLocks noChangeAspect="1" noChangeArrowheads="1"/>
          </p:cNvPicPr>
          <p:nvPr/>
        </p:nvPicPr>
        <p:blipFill>
          <a:blip r:embed="rId3" cstate="print"/>
          <a:srcRect/>
          <a:stretch>
            <a:fillRect/>
          </a:stretch>
        </p:blipFill>
        <p:spPr bwMode="auto">
          <a:xfrm>
            <a:off x="3214678" y="4429132"/>
            <a:ext cx="2668576" cy="2000264"/>
          </a:xfrm>
          <a:prstGeom prst="rect">
            <a:avLst/>
          </a:prstGeom>
          <a:noFill/>
        </p:spPr>
      </p:pic>
      <p:pic>
        <p:nvPicPr>
          <p:cNvPr id="29710" name="Picture 14" descr="http://i043.radikal.ru/0907/2c/b6eebabefe7f.jpg"/>
          <p:cNvPicPr>
            <a:picLocks noChangeAspect="1" noChangeArrowheads="1"/>
          </p:cNvPicPr>
          <p:nvPr/>
        </p:nvPicPr>
        <p:blipFill>
          <a:blip r:embed="rId4" cstate="print"/>
          <a:srcRect/>
          <a:stretch>
            <a:fillRect/>
          </a:stretch>
        </p:blipFill>
        <p:spPr bwMode="auto">
          <a:xfrm>
            <a:off x="5857884" y="4000504"/>
            <a:ext cx="3141653" cy="2643206"/>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29700"/>
                                        </p:tgtEl>
                                        <p:attrNameLst>
                                          <p:attrName>style.visibility</p:attrName>
                                        </p:attrNameLst>
                                      </p:cBhvr>
                                      <p:to>
                                        <p:strVal val="visible"/>
                                      </p:to>
                                    </p:set>
                                    <p:animEffect transition="in" filter="plus(in)">
                                      <p:cBhvr>
                                        <p:cTn id="21" dur="2000"/>
                                        <p:tgtEl>
                                          <p:spTgt spid="29700"/>
                                        </p:tgtEl>
                                      </p:cBhvr>
                                    </p:animEffect>
                                  </p:childTnLst>
                                </p:cTn>
                              </p:par>
                              <p:par>
                                <p:cTn id="22" presetID="13" presetClass="entr" presetSubtype="16" fill="hold" nodeType="withEffect">
                                  <p:stCondLst>
                                    <p:cond delay="0"/>
                                  </p:stCondLst>
                                  <p:childTnLst>
                                    <p:set>
                                      <p:cBhvr>
                                        <p:cTn id="23" dur="1" fill="hold">
                                          <p:stCondLst>
                                            <p:cond delay="0"/>
                                          </p:stCondLst>
                                        </p:cTn>
                                        <p:tgtEl>
                                          <p:spTgt spid="29706"/>
                                        </p:tgtEl>
                                        <p:attrNameLst>
                                          <p:attrName>style.visibility</p:attrName>
                                        </p:attrNameLst>
                                      </p:cBhvr>
                                      <p:to>
                                        <p:strVal val="visible"/>
                                      </p:to>
                                    </p:set>
                                    <p:animEffect transition="in" filter="plus(in)">
                                      <p:cBhvr>
                                        <p:cTn id="24" dur="2000"/>
                                        <p:tgtEl>
                                          <p:spTgt spid="29706"/>
                                        </p:tgtEl>
                                      </p:cBhvr>
                                    </p:animEffect>
                                  </p:childTnLst>
                                </p:cTn>
                              </p:par>
                              <p:par>
                                <p:cTn id="25" presetID="13" presetClass="entr" presetSubtype="16" fill="hold" nodeType="withEffect">
                                  <p:stCondLst>
                                    <p:cond delay="0"/>
                                  </p:stCondLst>
                                  <p:childTnLst>
                                    <p:set>
                                      <p:cBhvr>
                                        <p:cTn id="26" dur="1" fill="hold">
                                          <p:stCondLst>
                                            <p:cond delay="0"/>
                                          </p:stCondLst>
                                        </p:cTn>
                                        <p:tgtEl>
                                          <p:spTgt spid="29710"/>
                                        </p:tgtEl>
                                        <p:attrNameLst>
                                          <p:attrName>style.visibility</p:attrName>
                                        </p:attrNameLst>
                                      </p:cBhvr>
                                      <p:to>
                                        <p:strVal val="visible"/>
                                      </p:to>
                                    </p:set>
                                    <p:animEffect transition="in" filter="plus(in)">
                                      <p:cBhvr>
                                        <p:cTn id="27" dur="2000"/>
                                        <p:tgtEl>
                                          <p:spTgt spid="29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Птицы</a:t>
            </a:r>
            <a:endParaRPr lang="en-US" dirty="0"/>
          </a:p>
        </p:txBody>
      </p:sp>
      <p:sp>
        <p:nvSpPr>
          <p:cNvPr id="3" name="Содержимое 2"/>
          <p:cNvSpPr>
            <a:spLocks noGrp="1"/>
          </p:cNvSpPr>
          <p:nvPr>
            <p:ph idx="1"/>
          </p:nvPr>
        </p:nvSpPr>
        <p:spPr>
          <a:xfrm>
            <a:off x="428596" y="1000108"/>
            <a:ext cx="8229600" cy="5253039"/>
          </a:xfrm>
        </p:spPr>
        <p:txBody>
          <a:bodyPr/>
          <a:lstStyle/>
          <a:p>
            <a:pPr algn="just"/>
            <a:r>
              <a:rPr lang="ru-RU" sz="2800" dirty="0" smtClean="0"/>
              <a:t>Размах крыльев странствующего альбатроса достигает 4 метров (это рекорд в мире птиц), а размах крыльев марабу почти 200 см.  Во сколько раз размах крыльев альбатроса больше, чем размах крыльев марабу?</a:t>
            </a:r>
          </a:p>
          <a:p>
            <a:pPr algn="just">
              <a:buNone/>
            </a:pPr>
            <a:r>
              <a:rPr lang="ru-RU" sz="2800" dirty="0" smtClean="0"/>
              <a:t>	</a:t>
            </a:r>
            <a:r>
              <a:rPr lang="ru-RU" sz="1600" dirty="0" smtClean="0"/>
              <a:t>Альбатросы летают дальше и дольше, чем любая другая птица. Выяснилось, что некоторые альбатросы облетают вокруг Земли менее чем за два месяца и могут парить шесть дней единого взмаха крыльев.</a:t>
            </a:r>
          </a:p>
          <a:p>
            <a:pPr algn="just">
              <a:buNone/>
            </a:pPr>
            <a:r>
              <a:rPr lang="ru-RU" sz="1600" dirty="0" smtClean="0"/>
              <a:t>	Отличительными особенностями  марабу, является их голая голова с кожей красного цвета и большой острый клюв, ведут преимущественно семейный образ жизни, являются обладателем характерной походки, которая сильно напоминает гордую военную поступь.</a:t>
            </a:r>
          </a:p>
          <a:p>
            <a:pPr algn="just"/>
            <a:endParaRPr lang="ru-RU" sz="1600" dirty="0" smtClean="0"/>
          </a:p>
          <a:p>
            <a:pPr algn="just"/>
            <a:endParaRPr lang="en-US" sz="1600" dirty="0"/>
          </a:p>
        </p:txBody>
      </p:sp>
      <p:pic>
        <p:nvPicPr>
          <p:cNvPr id="26626" name="Picture 2" descr="http://media.vorotila.ru/ru/items/t2@9b62a6dc-16b7-4abf-8f5a-8013e3cebcff/Albatros.jpg"/>
          <p:cNvPicPr>
            <a:picLocks noChangeAspect="1" noChangeArrowheads="1"/>
          </p:cNvPicPr>
          <p:nvPr/>
        </p:nvPicPr>
        <p:blipFill>
          <a:blip r:embed="rId2" cstate="print"/>
          <a:srcRect/>
          <a:stretch>
            <a:fillRect/>
          </a:stretch>
        </p:blipFill>
        <p:spPr bwMode="auto">
          <a:xfrm>
            <a:off x="3000364" y="5000636"/>
            <a:ext cx="3016670" cy="1714512"/>
          </a:xfrm>
          <a:prstGeom prst="rect">
            <a:avLst/>
          </a:prstGeom>
          <a:noFill/>
        </p:spPr>
      </p:pic>
      <p:pic>
        <p:nvPicPr>
          <p:cNvPr id="26628" name="Picture 4" descr="http://www.eurosmi.ru/uploads/200x160/1291803658.jpg"/>
          <p:cNvPicPr>
            <a:picLocks noChangeAspect="1" noChangeArrowheads="1"/>
          </p:cNvPicPr>
          <p:nvPr/>
        </p:nvPicPr>
        <p:blipFill>
          <a:blip r:embed="rId3" cstate="print"/>
          <a:srcRect/>
          <a:stretch>
            <a:fillRect/>
          </a:stretch>
        </p:blipFill>
        <p:spPr bwMode="auto">
          <a:xfrm>
            <a:off x="6143636" y="4972037"/>
            <a:ext cx="2286016" cy="1743111"/>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nodeType="clickEffect">
                                  <p:stCondLst>
                                    <p:cond delay="0"/>
                                  </p:stCondLst>
                                  <p:childTnLst>
                                    <p:set>
                                      <p:cBhvr>
                                        <p:cTn id="32" dur="1" fill="hold">
                                          <p:stCondLst>
                                            <p:cond delay="0"/>
                                          </p:stCondLst>
                                        </p:cTn>
                                        <p:tgtEl>
                                          <p:spTgt spid="26626"/>
                                        </p:tgtEl>
                                        <p:attrNameLst>
                                          <p:attrName>style.visibility</p:attrName>
                                        </p:attrNameLst>
                                      </p:cBhvr>
                                      <p:to>
                                        <p:strVal val="visible"/>
                                      </p:to>
                                    </p:set>
                                    <p:animEffect transition="in" filter="plus(in)">
                                      <p:cBhvr>
                                        <p:cTn id="33" dur="2000"/>
                                        <p:tgtEl>
                                          <p:spTgt spid="26626"/>
                                        </p:tgtEl>
                                      </p:cBhvr>
                                    </p:animEffect>
                                  </p:childTnLst>
                                </p:cTn>
                              </p:par>
                              <p:par>
                                <p:cTn id="34" presetID="13" presetClass="entr" presetSubtype="16" fill="hold" nodeType="withEffect">
                                  <p:stCondLst>
                                    <p:cond delay="0"/>
                                  </p:stCondLst>
                                  <p:childTnLst>
                                    <p:set>
                                      <p:cBhvr>
                                        <p:cTn id="35" dur="1" fill="hold">
                                          <p:stCondLst>
                                            <p:cond delay="0"/>
                                          </p:stCondLst>
                                        </p:cTn>
                                        <p:tgtEl>
                                          <p:spTgt spid="26628"/>
                                        </p:tgtEl>
                                        <p:attrNameLst>
                                          <p:attrName>style.visibility</p:attrName>
                                        </p:attrNameLst>
                                      </p:cBhvr>
                                      <p:to>
                                        <p:strVal val="visible"/>
                                      </p:to>
                                    </p:set>
                                    <p:animEffect transition="in" filter="plus(in)">
                                      <p:cBhvr>
                                        <p:cTn id="36" dur="2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Объект 2"/>
          <p:cNvSpPr>
            <a:spLocks noGrp="1"/>
          </p:cNvSpPr>
          <p:nvPr>
            <p:ph idx="1"/>
          </p:nvPr>
        </p:nvSpPr>
        <p:spPr>
          <a:xfrm>
            <a:off x="457200" y="1071546"/>
            <a:ext cx="8229600" cy="3000397"/>
          </a:xfrm>
        </p:spPr>
        <p:txBody>
          <a:bodyPr/>
          <a:lstStyle/>
          <a:p>
            <a:pPr algn="just"/>
            <a:r>
              <a:rPr lang="ru-RU" sz="2800" dirty="0" smtClean="0"/>
              <a:t>Королёк весит 5 граммов. А птичка колибри 2 грамма. На сколько граммов меньше весит колибри, чем королёк?</a:t>
            </a:r>
          </a:p>
          <a:p>
            <a:pPr algn="just">
              <a:buNone/>
            </a:pPr>
            <a:r>
              <a:rPr lang="ru-RU" sz="1600" dirty="0" smtClean="0"/>
              <a:t>	В мире существует около 350 видов колибри. Самые маленькие колибри-пчелки обитают на Кубе. Такой колибри в длину всего несколько сантиметров , чуть больше пчелы, и весит около 2-х граммов. Самый большой колибри — исполинский колибри, обитает в большинстве стран Южной Америки, весит около 20 грамм. </a:t>
            </a:r>
          </a:p>
          <a:p>
            <a:pPr algn="just">
              <a:buNone/>
            </a:pPr>
            <a:r>
              <a:rPr lang="ru-RU" sz="1600" dirty="0" smtClean="0"/>
              <a:t> 	Корольки  переносят любые морозы, потому что справляются с ними сообща. Они прячутся среди веток сосен и елей, тесно прижимаются друг к дружке, устраивая как бы «коллективные печки». В одиночестве птичка бы замерзла, а так – не пропадет!</a:t>
            </a:r>
          </a:p>
          <a:p>
            <a:endParaRPr lang="ru-RU" dirty="0" smtClean="0"/>
          </a:p>
          <a:p>
            <a:endParaRPr lang="ru-RU" dirty="0" smtClean="0"/>
          </a:p>
        </p:txBody>
      </p:sp>
      <p:sp>
        <p:nvSpPr>
          <p:cNvPr id="4" name="Заголовок 3"/>
          <p:cNvSpPr>
            <a:spLocks noGrp="1"/>
          </p:cNvSpPr>
          <p:nvPr>
            <p:ph type="title"/>
          </p:nvPr>
        </p:nvSpPr>
        <p:spPr/>
        <p:txBody>
          <a:bodyPr/>
          <a:lstStyle/>
          <a:p>
            <a:r>
              <a:rPr lang="ru-RU" dirty="0" smtClean="0"/>
              <a:t>Птицы</a:t>
            </a:r>
            <a:endParaRPr lang="en-US" dirty="0"/>
          </a:p>
        </p:txBody>
      </p:sp>
      <p:pic>
        <p:nvPicPr>
          <p:cNvPr id="6" name="Picture 4"/>
          <p:cNvPicPr>
            <a:picLocks noChangeAspect="1" noChangeArrowheads="1"/>
          </p:cNvPicPr>
          <p:nvPr/>
        </p:nvPicPr>
        <p:blipFill>
          <a:blip r:embed="rId2" cstate="print"/>
          <a:srcRect/>
          <a:stretch>
            <a:fillRect/>
          </a:stretch>
        </p:blipFill>
        <p:spPr bwMode="auto">
          <a:xfrm>
            <a:off x="5286380" y="4286256"/>
            <a:ext cx="3143272" cy="2371819"/>
          </a:xfrm>
          <a:prstGeom prst="rect">
            <a:avLst/>
          </a:prstGeom>
          <a:noFill/>
          <a:ln w="9525">
            <a:noFill/>
            <a:miter lim="800000"/>
            <a:headEnd/>
            <a:tailEnd/>
          </a:ln>
          <a:effectLst/>
        </p:spPr>
      </p:pic>
      <p:pic>
        <p:nvPicPr>
          <p:cNvPr id="4102" name="Picture 6" descr="http://static.wixstatic.com/media/e3b3aa_46f17184c31b44289dadd3d89efe9d08.jpg_srz_980_739_85_22_0.50_1.20_0.00_jpg_srz"/>
          <p:cNvPicPr>
            <a:picLocks noChangeAspect="1" noChangeArrowheads="1"/>
          </p:cNvPicPr>
          <p:nvPr/>
        </p:nvPicPr>
        <p:blipFill>
          <a:blip r:embed="rId3" cstate="print"/>
          <a:srcRect/>
          <a:stretch>
            <a:fillRect/>
          </a:stretch>
        </p:blipFill>
        <p:spPr bwMode="auto">
          <a:xfrm>
            <a:off x="1142976" y="4286256"/>
            <a:ext cx="3286148" cy="2357454"/>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099">
                                            <p:txEl>
                                              <p:pRg st="0" end="0"/>
                                            </p:txEl>
                                          </p:spTgt>
                                        </p:tgtEl>
                                        <p:attrNameLst>
                                          <p:attrName>style.visibility</p:attrName>
                                        </p:attrNameLst>
                                      </p:cBhvr>
                                      <p:to>
                                        <p:strVal val="visible"/>
                                      </p:to>
                                    </p:set>
                                    <p:anim calcmode="lin" valueType="num">
                                      <p:cBhvr additive="base">
                                        <p:cTn id="15"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099">
                                            <p:txEl>
                                              <p:pRg st="1" end="1"/>
                                            </p:txEl>
                                          </p:spTgt>
                                        </p:tgtEl>
                                        <p:attrNameLst>
                                          <p:attrName>style.visibility</p:attrName>
                                        </p:attrNameLst>
                                      </p:cBhvr>
                                      <p:to>
                                        <p:strVal val="visible"/>
                                      </p:to>
                                    </p:set>
                                    <p:anim calcmode="lin" valueType="num">
                                      <p:cBhvr additive="base">
                                        <p:cTn id="21"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099">
                                            <p:txEl>
                                              <p:pRg st="2" end="2"/>
                                            </p:txEl>
                                          </p:spTgt>
                                        </p:tgtEl>
                                        <p:attrNameLst>
                                          <p:attrName>style.visibility</p:attrName>
                                        </p:attrNameLst>
                                      </p:cBhvr>
                                      <p:to>
                                        <p:strVal val="visible"/>
                                      </p:to>
                                    </p:set>
                                    <p:anim calcmode="lin" valueType="num">
                                      <p:cBhvr additive="base">
                                        <p:cTn id="27"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nodeType="clickEffect">
                                  <p:stCondLst>
                                    <p:cond delay="0"/>
                                  </p:stCondLst>
                                  <p:childTnLst>
                                    <p:set>
                                      <p:cBhvr>
                                        <p:cTn id="32" dur="1" fill="hold">
                                          <p:stCondLst>
                                            <p:cond delay="0"/>
                                          </p:stCondLst>
                                        </p:cTn>
                                        <p:tgtEl>
                                          <p:spTgt spid="4102"/>
                                        </p:tgtEl>
                                        <p:attrNameLst>
                                          <p:attrName>style.visibility</p:attrName>
                                        </p:attrNameLst>
                                      </p:cBhvr>
                                      <p:to>
                                        <p:strVal val="visible"/>
                                      </p:to>
                                    </p:set>
                                    <p:animEffect transition="in" filter="plus(in)">
                                      <p:cBhvr>
                                        <p:cTn id="33" dur="2000"/>
                                        <p:tgtEl>
                                          <p:spTgt spid="4102"/>
                                        </p:tgtEl>
                                      </p:cBhvr>
                                    </p:animEffect>
                                  </p:childTnLst>
                                </p:cTn>
                              </p:par>
                              <p:par>
                                <p:cTn id="34" presetID="13"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plus(in)">
                                      <p:cBhvr>
                                        <p:cTn id="3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Домашние животные</a:t>
            </a:r>
            <a:endParaRPr lang="en-US" dirty="0"/>
          </a:p>
        </p:txBody>
      </p:sp>
      <p:sp>
        <p:nvSpPr>
          <p:cNvPr id="3" name="Содержимое 2"/>
          <p:cNvSpPr>
            <a:spLocks noGrp="1"/>
          </p:cNvSpPr>
          <p:nvPr>
            <p:ph idx="1"/>
          </p:nvPr>
        </p:nvSpPr>
        <p:spPr>
          <a:xfrm>
            <a:off x="357158" y="1285860"/>
            <a:ext cx="8229600" cy="4967287"/>
          </a:xfrm>
        </p:spPr>
        <p:txBody>
          <a:bodyPr/>
          <a:lstStyle/>
          <a:p>
            <a:r>
              <a:rPr lang="ru-RU" sz="2800" dirty="0" smtClean="0"/>
              <a:t>У крольчихи в начале лета появилось 8 крольчат, а в конце лета 4 крольчонка. Во сколько раз меньше крольчат появились в конце лета?</a:t>
            </a:r>
          </a:p>
          <a:p>
            <a:pPr algn="just">
              <a:buNone/>
            </a:pPr>
            <a:r>
              <a:rPr lang="ru-RU" sz="1600" b="1" dirty="0" smtClean="0"/>
              <a:t>	</a:t>
            </a:r>
            <a:r>
              <a:rPr lang="ru-RU" sz="1600" dirty="0" smtClean="0"/>
              <a:t>Крольчата появляются на свет абсолютно беспомощными — слепыми, глухими и голыми. Обычно глаза у крольчат открываются в возрасте 10-12 дней. Собственная тонкая и редкая шерсть у крольчат появится только через 5-7 дней, но быстро станет густой.</a:t>
            </a:r>
          </a:p>
          <a:p>
            <a:endParaRPr lang="en-US" sz="2800" dirty="0"/>
          </a:p>
        </p:txBody>
      </p:sp>
      <p:pic>
        <p:nvPicPr>
          <p:cNvPr id="11266" name="Picture 2" descr="http://animalworld.com.ua/images/2010/April/Foto/Kroliki/Kroliki_79.jpg"/>
          <p:cNvPicPr>
            <a:picLocks noChangeAspect="1" noChangeArrowheads="1"/>
          </p:cNvPicPr>
          <p:nvPr/>
        </p:nvPicPr>
        <p:blipFill>
          <a:blip r:embed="rId2" cstate="print"/>
          <a:srcRect/>
          <a:stretch>
            <a:fillRect/>
          </a:stretch>
        </p:blipFill>
        <p:spPr bwMode="auto">
          <a:xfrm>
            <a:off x="4929190" y="3714752"/>
            <a:ext cx="3643338" cy="2500330"/>
          </a:xfrm>
          <a:prstGeom prst="rect">
            <a:avLst/>
          </a:prstGeom>
          <a:noFill/>
        </p:spPr>
      </p:pic>
      <p:pic>
        <p:nvPicPr>
          <p:cNvPr id="11268" name="Picture 4" descr="&amp;Pcy;&amp;ocy;&amp;dcy;&amp;rcy;&amp;ocy;&amp;scy;&amp;shcy;&amp;icy;&amp;iecy; &amp;kcy;&amp;rcy;&amp;ocy;&amp;lcy;&amp;softcy;&amp;chcy;&amp;acy;&amp;tcy;&amp;acy; &amp;scy; &amp;scy;&amp;acy;&amp;mcy;&amp;kcy;&amp;ocy;&amp;jcy;"/>
          <p:cNvPicPr>
            <a:picLocks noChangeAspect="1" noChangeArrowheads="1"/>
          </p:cNvPicPr>
          <p:nvPr/>
        </p:nvPicPr>
        <p:blipFill>
          <a:blip r:embed="rId3" cstate="print"/>
          <a:srcRect/>
          <a:stretch>
            <a:fillRect/>
          </a:stretch>
        </p:blipFill>
        <p:spPr bwMode="auto">
          <a:xfrm>
            <a:off x="714348" y="3786190"/>
            <a:ext cx="3714776" cy="2500306"/>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11268"/>
                                        </p:tgtEl>
                                        <p:attrNameLst>
                                          <p:attrName>style.visibility</p:attrName>
                                        </p:attrNameLst>
                                      </p:cBhvr>
                                      <p:to>
                                        <p:strVal val="visible"/>
                                      </p:to>
                                    </p:set>
                                    <p:animEffect transition="in" filter="plus(in)">
                                      <p:cBhvr>
                                        <p:cTn id="27" dur="2000"/>
                                        <p:tgtEl>
                                          <p:spTgt spid="11268"/>
                                        </p:tgtEl>
                                      </p:cBhvr>
                                    </p:animEffect>
                                  </p:childTnLst>
                                </p:cTn>
                              </p:par>
                              <p:par>
                                <p:cTn id="28" presetID="13" presetClass="entr" presetSubtype="16" fill="hold" nodeType="withEffect">
                                  <p:stCondLst>
                                    <p:cond delay="0"/>
                                  </p:stCondLst>
                                  <p:childTnLst>
                                    <p:set>
                                      <p:cBhvr>
                                        <p:cTn id="29" dur="1" fill="hold">
                                          <p:stCondLst>
                                            <p:cond delay="0"/>
                                          </p:stCondLst>
                                        </p:cTn>
                                        <p:tgtEl>
                                          <p:spTgt spid="11266"/>
                                        </p:tgtEl>
                                        <p:attrNameLst>
                                          <p:attrName>style.visibility</p:attrName>
                                        </p:attrNameLst>
                                      </p:cBhvr>
                                      <p:to>
                                        <p:strVal val="visible"/>
                                      </p:to>
                                    </p:set>
                                    <p:animEffect transition="in" filter="plus(in)">
                                      <p:cBhvr>
                                        <p:cTn id="30"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Домашние животные </a:t>
            </a:r>
            <a:endParaRPr lang="en-US" dirty="0"/>
          </a:p>
        </p:txBody>
      </p:sp>
      <p:sp>
        <p:nvSpPr>
          <p:cNvPr id="3" name="Содержимое 2"/>
          <p:cNvSpPr>
            <a:spLocks noGrp="1"/>
          </p:cNvSpPr>
          <p:nvPr>
            <p:ph idx="1"/>
          </p:nvPr>
        </p:nvSpPr>
        <p:spPr/>
        <p:txBody>
          <a:bodyPr/>
          <a:lstStyle/>
          <a:p>
            <a:pPr algn="just"/>
            <a:r>
              <a:rPr lang="ru-RU" sz="2800" dirty="0" smtClean="0"/>
              <a:t>У хозяйки две курочки. Пёстрая курочка вывела на прогулку 10 цыплят, а чёрная – 7 цыплят. На сколько больше цыплят вывела на прогулку пёстрая курочка, чем чёрная?</a:t>
            </a:r>
          </a:p>
          <a:p>
            <a:pPr algn="just">
              <a:buNone/>
            </a:pPr>
            <a:r>
              <a:rPr lang="ru-RU" sz="1600" dirty="0" smtClean="0"/>
              <a:t>	Куры являются одними из самых распространенных животных в мире. Их общая численность составляет, по крайней мере, 19 миллиардов, что в три раза больше общей численности людей. Это кажется удивительным, но археологи в настоящее время считают, что куры на самом деле не были одомашнены для употребления в пищу. Они скорее всего ловились людьми для печально известного жестокого «спорта» петушиных боёв.</a:t>
            </a:r>
          </a:p>
          <a:p>
            <a:pPr algn="just"/>
            <a:endParaRPr lang="en-US" sz="1600" dirty="0"/>
          </a:p>
        </p:txBody>
      </p:sp>
      <p:pic>
        <p:nvPicPr>
          <p:cNvPr id="10242" name="Picture 2" descr="http://www.golros.net/yzjs/UploadFiles_4814/201304/2013041917102426.jpg"/>
          <p:cNvPicPr>
            <a:picLocks noChangeAspect="1" noChangeArrowheads="1"/>
          </p:cNvPicPr>
          <p:nvPr/>
        </p:nvPicPr>
        <p:blipFill>
          <a:blip r:embed="rId2" cstate="print"/>
          <a:srcRect/>
          <a:stretch>
            <a:fillRect/>
          </a:stretch>
        </p:blipFill>
        <p:spPr bwMode="auto">
          <a:xfrm>
            <a:off x="6357950" y="4429792"/>
            <a:ext cx="2079067" cy="2263080"/>
          </a:xfrm>
          <a:prstGeom prst="rect">
            <a:avLst/>
          </a:prstGeom>
          <a:noFill/>
        </p:spPr>
      </p:pic>
      <p:pic>
        <p:nvPicPr>
          <p:cNvPr id="10252" name="Picture 12" descr="http://agrobk.ru/wp-content/uploads/chiken_reftinskaya.jpg"/>
          <p:cNvPicPr>
            <a:picLocks noChangeAspect="1" noChangeArrowheads="1"/>
          </p:cNvPicPr>
          <p:nvPr/>
        </p:nvPicPr>
        <p:blipFill>
          <a:blip r:embed="rId3" cstate="print"/>
          <a:srcRect/>
          <a:stretch>
            <a:fillRect/>
          </a:stretch>
        </p:blipFill>
        <p:spPr bwMode="auto">
          <a:xfrm>
            <a:off x="1857356" y="4500570"/>
            <a:ext cx="2928958" cy="214314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10252"/>
                                        </p:tgtEl>
                                        <p:attrNameLst>
                                          <p:attrName>style.visibility</p:attrName>
                                        </p:attrNameLst>
                                      </p:cBhvr>
                                      <p:to>
                                        <p:strVal val="visible"/>
                                      </p:to>
                                    </p:set>
                                    <p:animEffect transition="in" filter="plus(in)">
                                      <p:cBhvr>
                                        <p:cTn id="27" dur="2000"/>
                                        <p:tgtEl>
                                          <p:spTgt spid="10252"/>
                                        </p:tgtEl>
                                      </p:cBhvr>
                                    </p:animEffect>
                                  </p:childTnLst>
                                </p:cTn>
                              </p:par>
                              <p:par>
                                <p:cTn id="28" presetID="13" presetClass="entr" presetSubtype="16" fill="hold" nodeType="withEffect">
                                  <p:stCondLst>
                                    <p:cond delay="0"/>
                                  </p:stCondLst>
                                  <p:childTnLst>
                                    <p:set>
                                      <p:cBhvr>
                                        <p:cTn id="29" dur="1" fill="hold">
                                          <p:stCondLst>
                                            <p:cond delay="0"/>
                                          </p:stCondLst>
                                        </p:cTn>
                                        <p:tgtEl>
                                          <p:spTgt spid="10242"/>
                                        </p:tgtEl>
                                        <p:attrNameLst>
                                          <p:attrName>style.visibility</p:attrName>
                                        </p:attrNameLst>
                                      </p:cBhvr>
                                      <p:to>
                                        <p:strVal val="visible"/>
                                      </p:to>
                                    </p:set>
                                    <p:animEffect transition="in" filter="plus(in)">
                                      <p:cBhvr>
                                        <p:cTn id="30"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just"/>
            <a:r>
              <a:rPr lang="ru-RU" sz="2800" dirty="0" smtClean="0"/>
              <a:t>Китовая акула живёт 70 лет, а палтус на 10 лет меньше, чем акула, а крупный американский рак- на 10 лет меньше палтуса. На сколько лет больше живёт акула, чем американский рак?</a:t>
            </a:r>
          </a:p>
          <a:p>
            <a:pPr algn="just">
              <a:buNone/>
            </a:pPr>
            <a:r>
              <a:rPr lang="ru-RU" sz="2800" dirty="0" smtClean="0"/>
              <a:t>	</a:t>
            </a:r>
            <a:r>
              <a:rPr lang="ru-RU" sz="1600" dirty="0" smtClean="0"/>
              <a:t>Акула не может тормозить, она не способна резко остановить движение. Доказано, что акула держится на воде благодаря своей большой печени. Некоторые виды акул могут спать, отдыхая на дне. Но при этом глаза хищника всегда открыты и внимательно отслеживают все происходящее.</a:t>
            </a:r>
            <a:endParaRPr lang="en-US" sz="1600" dirty="0"/>
          </a:p>
        </p:txBody>
      </p:sp>
      <p:sp>
        <p:nvSpPr>
          <p:cNvPr id="4" name="Заголовок 3"/>
          <p:cNvSpPr>
            <a:spLocks noGrp="1"/>
          </p:cNvSpPr>
          <p:nvPr>
            <p:ph type="title"/>
          </p:nvPr>
        </p:nvSpPr>
        <p:spPr/>
        <p:txBody>
          <a:bodyPr/>
          <a:lstStyle/>
          <a:p>
            <a:r>
              <a:rPr lang="ru-RU" dirty="0" smtClean="0"/>
              <a:t>Морские животные</a:t>
            </a:r>
            <a:endParaRPr lang="en-US" dirty="0"/>
          </a:p>
        </p:txBody>
      </p:sp>
      <p:pic>
        <p:nvPicPr>
          <p:cNvPr id="9218" name="Picture 2" descr="http://static8.depositphotos.com/1052482/968/i/170/depositphotos_9684857-Whale-shark.jpg"/>
          <p:cNvPicPr>
            <a:picLocks noChangeAspect="1" noChangeArrowheads="1"/>
          </p:cNvPicPr>
          <p:nvPr/>
        </p:nvPicPr>
        <p:blipFill>
          <a:blip r:embed="rId2" cstate="print"/>
          <a:srcRect/>
          <a:stretch>
            <a:fillRect/>
          </a:stretch>
        </p:blipFill>
        <p:spPr bwMode="auto">
          <a:xfrm>
            <a:off x="357158" y="4500570"/>
            <a:ext cx="2928958" cy="2143140"/>
          </a:xfrm>
          <a:prstGeom prst="rect">
            <a:avLst/>
          </a:prstGeom>
          <a:noFill/>
        </p:spPr>
      </p:pic>
      <p:pic>
        <p:nvPicPr>
          <p:cNvPr id="9222" name="Picture 6" descr="http://tnews.tula.net/upload/resize_cache/iblock/7c1/120_80_1/7c1a7a10873cffa6c615eac5c2689a4f.jpg"/>
          <p:cNvPicPr>
            <a:picLocks noChangeAspect="1" noChangeArrowheads="1"/>
          </p:cNvPicPr>
          <p:nvPr/>
        </p:nvPicPr>
        <p:blipFill>
          <a:blip r:embed="rId3" cstate="print"/>
          <a:srcRect/>
          <a:stretch>
            <a:fillRect/>
          </a:stretch>
        </p:blipFill>
        <p:spPr bwMode="auto">
          <a:xfrm>
            <a:off x="3714744" y="4500570"/>
            <a:ext cx="2272621" cy="2143140"/>
          </a:xfrm>
          <a:prstGeom prst="rect">
            <a:avLst/>
          </a:prstGeom>
          <a:noFill/>
        </p:spPr>
      </p:pic>
      <p:pic>
        <p:nvPicPr>
          <p:cNvPr id="9226" name="Picture 10" descr="http://schuchin.grodno-region.by/nimages/s000321_985700.jpg"/>
          <p:cNvPicPr>
            <a:picLocks noChangeAspect="1" noChangeArrowheads="1"/>
          </p:cNvPicPr>
          <p:nvPr/>
        </p:nvPicPr>
        <p:blipFill>
          <a:blip r:embed="rId4" cstate="print"/>
          <a:srcRect/>
          <a:stretch>
            <a:fillRect/>
          </a:stretch>
        </p:blipFill>
        <p:spPr bwMode="auto">
          <a:xfrm>
            <a:off x="6357950" y="4500570"/>
            <a:ext cx="2428892" cy="2071702"/>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9218"/>
                                        </p:tgtEl>
                                        <p:attrNameLst>
                                          <p:attrName>style.visibility</p:attrName>
                                        </p:attrNameLst>
                                      </p:cBhvr>
                                      <p:to>
                                        <p:strVal val="visible"/>
                                      </p:to>
                                    </p:set>
                                    <p:animEffect transition="in" filter="plus(in)">
                                      <p:cBhvr>
                                        <p:cTn id="27" dur="2000"/>
                                        <p:tgtEl>
                                          <p:spTgt spid="9218"/>
                                        </p:tgtEl>
                                      </p:cBhvr>
                                    </p:animEffect>
                                  </p:childTnLst>
                                </p:cTn>
                              </p:par>
                              <p:par>
                                <p:cTn id="28" presetID="13" presetClass="entr" presetSubtype="16" fill="hold" nodeType="withEffect">
                                  <p:stCondLst>
                                    <p:cond delay="0"/>
                                  </p:stCondLst>
                                  <p:childTnLst>
                                    <p:set>
                                      <p:cBhvr>
                                        <p:cTn id="29" dur="1" fill="hold">
                                          <p:stCondLst>
                                            <p:cond delay="0"/>
                                          </p:stCondLst>
                                        </p:cTn>
                                        <p:tgtEl>
                                          <p:spTgt spid="9222"/>
                                        </p:tgtEl>
                                        <p:attrNameLst>
                                          <p:attrName>style.visibility</p:attrName>
                                        </p:attrNameLst>
                                      </p:cBhvr>
                                      <p:to>
                                        <p:strVal val="visible"/>
                                      </p:to>
                                    </p:set>
                                    <p:animEffect transition="in" filter="plus(in)">
                                      <p:cBhvr>
                                        <p:cTn id="30" dur="2000"/>
                                        <p:tgtEl>
                                          <p:spTgt spid="9222"/>
                                        </p:tgtEl>
                                      </p:cBhvr>
                                    </p:animEffect>
                                  </p:childTnLst>
                                </p:cTn>
                              </p:par>
                              <p:par>
                                <p:cTn id="31" presetID="13" presetClass="entr" presetSubtype="16" fill="hold" nodeType="withEffect">
                                  <p:stCondLst>
                                    <p:cond delay="0"/>
                                  </p:stCondLst>
                                  <p:childTnLst>
                                    <p:set>
                                      <p:cBhvr>
                                        <p:cTn id="32" dur="1" fill="hold">
                                          <p:stCondLst>
                                            <p:cond delay="0"/>
                                          </p:stCondLst>
                                        </p:cTn>
                                        <p:tgtEl>
                                          <p:spTgt spid="9226"/>
                                        </p:tgtEl>
                                        <p:attrNameLst>
                                          <p:attrName>style.visibility</p:attrName>
                                        </p:attrNameLst>
                                      </p:cBhvr>
                                      <p:to>
                                        <p:strVal val="visible"/>
                                      </p:to>
                                    </p:set>
                                    <p:animEffect transition="in" filter="plus(in)">
                                      <p:cBhvr>
                                        <p:cTn id="33" dur="20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resentations\1 september\Owl\Owl-Print.jpg"/>
          <p:cNvPicPr>
            <a:picLocks noChangeAspect="1" noChangeArrowheads="1"/>
          </p:cNvPicPr>
          <p:nvPr/>
        </p:nvPicPr>
        <p:blipFill>
          <a:blip r:embed="rId2" cstate="print"/>
          <a:srcRect/>
          <a:stretch>
            <a:fillRect/>
          </a:stretch>
        </p:blipFill>
        <p:spPr bwMode="auto">
          <a:xfrm>
            <a:off x="-4763" y="-4763"/>
            <a:ext cx="9148763" cy="6862763"/>
          </a:xfrm>
          <a:prstGeom prst="rect">
            <a:avLst/>
          </a:prstGeom>
          <a:noFill/>
          <a:ln w="9525">
            <a:noFill/>
            <a:miter lim="800000"/>
            <a:headEnd/>
            <a:tailEnd/>
          </a:ln>
        </p:spPr>
      </p:pic>
      <p:sp>
        <p:nvSpPr>
          <p:cNvPr id="5123" name="Заголовок 1"/>
          <p:cNvSpPr>
            <a:spLocks noGrp="1"/>
          </p:cNvSpPr>
          <p:nvPr>
            <p:ph type="title"/>
          </p:nvPr>
        </p:nvSpPr>
        <p:spPr>
          <a:xfrm>
            <a:off x="285720" y="571480"/>
            <a:ext cx="8229600" cy="777875"/>
          </a:xfrm>
        </p:spPr>
        <p:txBody>
          <a:bodyPr/>
          <a:lstStyle/>
          <a:p>
            <a:r>
              <a:rPr lang="ru-RU" dirty="0" smtClean="0"/>
              <a:t>Спасибо за внимание!</a:t>
            </a:r>
          </a:p>
        </p:txBody>
      </p:sp>
      <p:pic>
        <p:nvPicPr>
          <p:cNvPr id="1028" name="Picture 4"/>
          <p:cNvPicPr>
            <a:picLocks noGrp="1" noChangeAspect="1" noChangeArrowheads="1"/>
          </p:cNvPicPr>
          <p:nvPr>
            <p:ph idx="1"/>
          </p:nvPr>
        </p:nvPicPr>
        <p:blipFill>
          <a:blip r:embed="rId3" cstate="print"/>
          <a:srcRect/>
          <a:stretch>
            <a:fillRect/>
          </a:stretch>
        </p:blipFill>
        <p:spPr bwMode="auto">
          <a:xfrm>
            <a:off x="3143240" y="2032540"/>
            <a:ext cx="2928958" cy="3674707"/>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resentations\1 september\Owl\Owl-Print.jpg"/>
          <p:cNvPicPr>
            <a:picLocks noChangeAspect="1" noChangeArrowheads="1"/>
          </p:cNvPicPr>
          <p:nvPr/>
        </p:nvPicPr>
        <p:blipFill>
          <a:blip r:embed="rId2" cstate="print"/>
          <a:srcRect/>
          <a:stretch>
            <a:fillRect/>
          </a:stretch>
        </p:blipFill>
        <p:spPr bwMode="auto">
          <a:xfrm>
            <a:off x="-214346" y="0"/>
            <a:ext cx="9148763" cy="6862763"/>
          </a:xfrm>
          <a:prstGeom prst="rect">
            <a:avLst/>
          </a:prstGeom>
          <a:noFill/>
          <a:ln w="9525">
            <a:noFill/>
            <a:miter lim="800000"/>
            <a:headEnd/>
            <a:tailEnd/>
          </a:ln>
        </p:spPr>
      </p:pic>
      <p:sp>
        <p:nvSpPr>
          <p:cNvPr id="5123" name="Заголовок 1"/>
          <p:cNvSpPr>
            <a:spLocks noGrp="1"/>
          </p:cNvSpPr>
          <p:nvPr>
            <p:ph type="title"/>
          </p:nvPr>
        </p:nvSpPr>
        <p:spPr>
          <a:xfrm>
            <a:off x="454025" y="404813"/>
            <a:ext cx="8229600" cy="45719"/>
          </a:xfrm>
        </p:spPr>
        <p:txBody>
          <a:bodyPr/>
          <a:lstStyle/>
          <a:p>
            <a:endParaRPr lang="ru-RU" dirty="0" smtClean="0"/>
          </a:p>
        </p:txBody>
      </p:sp>
      <p:sp>
        <p:nvSpPr>
          <p:cNvPr id="5124" name="Объект 2"/>
          <p:cNvSpPr>
            <a:spLocks noGrp="1"/>
          </p:cNvSpPr>
          <p:nvPr>
            <p:ph idx="1"/>
          </p:nvPr>
        </p:nvSpPr>
        <p:spPr>
          <a:xfrm>
            <a:off x="214282" y="357167"/>
            <a:ext cx="8286808" cy="6072230"/>
          </a:xfrm>
        </p:spPr>
        <p:txBody>
          <a:bodyPr/>
          <a:lstStyle/>
          <a:p>
            <a:pPr algn="just"/>
            <a:r>
              <a:rPr lang="ru-RU" sz="3000" dirty="0" smtClean="0">
                <a:solidFill>
                  <a:schemeClr val="bg1"/>
                </a:solidFill>
                <a:latin typeface="Monotype Corsiva" pitchFamily="66" charset="0"/>
              </a:rPr>
              <a:t>В школе мы изучаем </a:t>
            </a:r>
            <a:r>
              <a:rPr lang="ru-RU" sz="3000" dirty="0" smtClean="0">
                <a:solidFill>
                  <a:schemeClr val="bg1"/>
                </a:solidFill>
                <a:latin typeface="Monotype Corsiva" pitchFamily="66" charset="0"/>
              </a:rPr>
              <a:t>математику</a:t>
            </a:r>
            <a:r>
              <a:rPr lang="ru-RU" sz="3000" dirty="0" smtClean="0">
                <a:solidFill>
                  <a:schemeClr val="bg1"/>
                </a:solidFill>
                <a:latin typeface="Monotype Corsiva" pitchFamily="66" charset="0"/>
              </a:rPr>
              <a:t>. На уроках решаем задачи. Задача - это математический рассказ, который ставит перед нами вопрос.  </a:t>
            </a:r>
          </a:p>
          <a:p>
            <a:pPr algn="just"/>
            <a:r>
              <a:rPr lang="ru-RU" sz="3000" dirty="0" smtClean="0">
                <a:solidFill>
                  <a:schemeClr val="bg1"/>
                </a:solidFill>
                <a:latin typeface="Monotype Corsiva" pitchFamily="66" charset="0"/>
              </a:rPr>
              <a:t>Задача - это ещё и рассказ, из которого мы можем узнать что-то новое и интересное. </a:t>
            </a:r>
          </a:p>
          <a:p>
            <a:pPr algn="just"/>
            <a:r>
              <a:rPr lang="ru-RU" sz="3000" dirty="0" smtClean="0">
                <a:solidFill>
                  <a:schemeClr val="bg1"/>
                </a:solidFill>
                <a:latin typeface="Monotype Corsiva" pitchFamily="66" charset="0"/>
              </a:rPr>
              <a:t>Я решила  найти материал и составить задачи о животных.  Некоторые интересные факты я поместила здесь же. Думаю, что на уроках математики  ребятам будет интересно решать такие задачи. </a:t>
            </a:r>
            <a:endParaRPr lang="ru-RU" sz="3000" dirty="0" smtClean="0">
              <a:solidFill>
                <a:schemeClr val="bg1"/>
              </a:solidFill>
              <a:latin typeface="Monotype Corsiva" pitchFamily="66" charset="0"/>
            </a:endParaRPr>
          </a:p>
          <a:p>
            <a:pPr algn="just"/>
            <a:r>
              <a:rPr lang="ru-RU" sz="3000" dirty="0" smtClean="0">
                <a:solidFill>
                  <a:schemeClr val="bg1"/>
                </a:solidFill>
                <a:latin typeface="Monotype Corsiva" pitchFamily="66" charset="0"/>
              </a:rPr>
              <a:t>Я подготовила задачи на разностное и кратное сравнение.</a:t>
            </a:r>
            <a:endParaRPr lang="ru-RU" sz="3000" dirty="0" smtClean="0">
              <a:solidFill>
                <a:schemeClr val="bg1"/>
              </a:solidFill>
              <a:latin typeface="Monotype Corsiva" pitchFamily="66" charset="0"/>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Дикие животные </a:t>
            </a:r>
            <a:endParaRPr lang="en-US" dirty="0"/>
          </a:p>
        </p:txBody>
      </p:sp>
      <p:sp>
        <p:nvSpPr>
          <p:cNvPr id="3" name="Содержимое 2"/>
          <p:cNvSpPr>
            <a:spLocks noGrp="1"/>
          </p:cNvSpPr>
          <p:nvPr>
            <p:ph idx="1"/>
          </p:nvPr>
        </p:nvSpPr>
        <p:spPr/>
        <p:txBody>
          <a:bodyPr/>
          <a:lstStyle/>
          <a:p>
            <a:pPr algn="just"/>
            <a:r>
              <a:rPr lang="ru-RU" sz="2800" dirty="0" smtClean="0"/>
              <a:t>Длина обычного крокодила  2 метра, а длина аллигатора 8 метров. Кто крупнее? Во сколько раз аллигатор длиннее крокодила?</a:t>
            </a:r>
            <a:endParaRPr lang="ru-RU" sz="1600" dirty="0" smtClean="0"/>
          </a:p>
          <a:p>
            <a:pPr algn="just">
              <a:buNone/>
            </a:pPr>
            <a:r>
              <a:rPr lang="ru-RU" sz="1600" dirty="0" smtClean="0"/>
              <a:t>	Аллигатора и крокодила легче всего отличить по строению челюстей. Когда челюсти у крокодила сомкнуты, то виден большой четвёртый зуб нижней челюсти. У аллигатора же верхняя челюсть закрывает эти зубы. Также их можно отличить по форме морды: у настоящего крокодила морда острая, V-образная, у аллигатора — тупая, U-образная. </a:t>
            </a:r>
          </a:p>
          <a:p>
            <a:endParaRPr lang="ru-RU" sz="1600" dirty="0" smtClean="0"/>
          </a:p>
          <a:p>
            <a:endParaRPr lang="en-US" sz="1600" dirty="0"/>
          </a:p>
        </p:txBody>
      </p:sp>
      <p:pic>
        <p:nvPicPr>
          <p:cNvPr id="6" name="Рисунок 5" descr="http://wiki.livingintravel.ru/images/0/03/American_Alligator.jpg"/>
          <p:cNvPicPr/>
          <p:nvPr/>
        </p:nvPicPr>
        <p:blipFill>
          <a:blip r:embed="rId2" cstate="print"/>
          <a:srcRect/>
          <a:stretch>
            <a:fillRect/>
          </a:stretch>
        </p:blipFill>
        <p:spPr bwMode="auto">
          <a:xfrm>
            <a:off x="785786" y="3929066"/>
            <a:ext cx="2071702" cy="2571768"/>
          </a:xfrm>
          <a:prstGeom prst="rect">
            <a:avLst/>
          </a:prstGeom>
          <a:noFill/>
          <a:ln w="9525">
            <a:noFill/>
            <a:miter lim="800000"/>
            <a:headEnd/>
            <a:tailEnd/>
          </a:ln>
        </p:spPr>
      </p:pic>
      <p:pic>
        <p:nvPicPr>
          <p:cNvPr id="28680" name="Picture 8" descr="http://i.obozrevatel.ua/11/1286436/855362.jpg"/>
          <p:cNvPicPr>
            <a:picLocks noChangeAspect="1" noChangeArrowheads="1"/>
          </p:cNvPicPr>
          <p:nvPr/>
        </p:nvPicPr>
        <p:blipFill>
          <a:blip r:embed="rId3" cstate="print"/>
          <a:srcRect/>
          <a:stretch>
            <a:fillRect/>
          </a:stretch>
        </p:blipFill>
        <p:spPr bwMode="auto">
          <a:xfrm>
            <a:off x="4071934" y="3857628"/>
            <a:ext cx="4071936" cy="2714624"/>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plus(in)">
                                      <p:cBhvr>
                                        <p:cTn id="27" dur="2000"/>
                                        <p:tgtEl>
                                          <p:spTgt spid="6"/>
                                        </p:tgtEl>
                                      </p:cBhvr>
                                    </p:animEffect>
                                  </p:childTnLst>
                                </p:cTn>
                              </p:par>
                              <p:par>
                                <p:cTn id="28" presetID="13" presetClass="entr" presetSubtype="16" fill="hold" nodeType="withEffect">
                                  <p:stCondLst>
                                    <p:cond delay="0"/>
                                  </p:stCondLst>
                                  <p:childTnLst>
                                    <p:set>
                                      <p:cBhvr>
                                        <p:cTn id="29" dur="1" fill="hold">
                                          <p:stCondLst>
                                            <p:cond delay="0"/>
                                          </p:stCondLst>
                                        </p:cTn>
                                        <p:tgtEl>
                                          <p:spTgt spid="28680"/>
                                        </p:tgtEl>
                                        <p:attrNameLst>
                                          <p:attrName>style.visibility</p:attrName>
                                        </p:attrNameLst>
                                      </p:cBhvr>
                                      <p:to>
                                        <p:strVal val="visible"/>
                                      </p:to>
                                    </p:set>
                                    <p:animEffect transition="in" filter="plus(in)">
                                      <p:cBhvr>
                                        <p:cTn id="30" dur="20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777875"/>
          </a:xfrm>
        </p:spPr>
        <p:txBody>
          <a:bodyPr/>
          <a:lstStyle/>
          <a:p>
            <a:r>
              <a:rPr lang="ru-RU" dirty="0" smtClean="0"/>
              <a:t>Дикие животные</a:t>
            </a:r>
            <a:endParaRPr lang="en-US" dirty="0"/>
          </a:p>
        </p:txBody>
      </p:sp>
      <p:sp>
        <p:nvSpPr>
          <p:cNvPr id="3" name="Содержимое 2"/>
          <p:cNvSpPr>
            <a:spLocks noGrp="1"/>
          </p:cNvSpPr>
          <p:nvPr>
            <p:ph idx="1"/>
          </p:nvPr>
        </p:nvSpPr>
        <p:spPr/>
        <p:txBody>
          <a:bodyPr/>
          <a:lstStyle/>
          <a:p>
            <a:r>
              <a:rPr lang="ru-RU" sz="2800" dirty="0" smtClean="0"/>
              <a:t>Барсук весит 10 кг, а взрослая  лисица 19 кг. На сколько килограммов лисица </a:t>
            </a:r>
            <a:r>
              <a:rPr lang="ru-RU" sz="2800" smtClean="0"/>
              <a:t>тяжелее  барсука</a:t>
            </a:r>
          </a:p>
          <a:p>
            <a:pPr algn="just">
              <a:buNone/>
            </a:pPr>
            <a:r>
              <a:rPr lang="ru-RU" sz="1600" smtClean="0"/>
              <a:t>	 Барсук очень жизнерадостное животное.  Жилище барсука очень уютное, чистое и холенное. Вообще этот зверь считается одним из чистоплотных. </a:t>
            </a:r>
          </a:p>
          <a:p>
            <a:pPr algn="just">
              <a:buNone/>
            </a:pPr>
            <a:r>
              <a:rPr lang="ru-RU" sz="1600" smtClean="0"/>
              <a:t>	Лисицы имеют интересную особенность на лапах. Кроме обычного шерстного покрова – у лис есть особенно тонкие и незаметные волоски, которые чувствуют направление ветра. Именно это служит для лисицы компасом и определенного рода ориентиром, который всегда покажет хищнику правильный путь.</a:t>
            </a:r>
          </a:p>
          <a:p>
            <a:endParaRPr lang="ru-RU" dirty="0" smtClean="0"/>
          </a:p>
        </p:txBody>
      </p:sp>
      <p:pic>
        <p:nvPicPr>
          <p:cNvPr id="13314" name="Picture 2" descr="http://www.pavelin.ru/images/stories/lis/lis_005.jpg"/>
          <p:cNvPicPr>
            <a:picLocks noChangeAspect="1" noChangeArrowheads="1"/>
          </p:cNvPicPr>
          <p:nvPr/>
        </p:nvPicPr>
        <p:blipFill>
          <a:blip r:embed="rId2" cstate="print"/>
          <a:srcRect/>
          <a:stretch>
            <a:fillRect/>
          </a:stretch>
        </p:blipFill>
        <p:spPr bwMode="auto">
          <a:xfrm>
            <a:off x="4708461" y="3857628"/>
            <a:ext cx="4221257" cy="2571768"/>
          </a:xfrm>
          <a:prstGeom prst="rect">
            <a:avLst/>
          </a:prstGeom>
          <a:noFill/>
        </p:spPr>
      </p:pic>
      <p:pic>
        <p:nvPicPr>
          <p:cNvPr id="13318" name="Picture 6" descr="http://facepla.net/images/MB/2011/391/badger_cub__MG_1941a_lw.jpg"/>
          <p:cNvPicPr>
            <a:picLocks noChangeAspect="1" noChangeArrowheads="1"/>
          </p:cNvPicPr>
          <p:nvPr/>
        </p:nvPicPr>
        <p:blipFill>
          <a:blip r:embed="rId3" cstate="print"/>
          <a:srcRect/>
          <a:stretch>
            <a:fillRect/>
          </a:stretch>
        </p:blipFill>
        <p:spPr bwMode="auto">
          <a:xfrm>
            <a:off x="357158" y="3929066"/>
            <a:ext cx="4119570" cy="250033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nodeType="clickEffect">
                                  <p:stCondLst>
                                    <p:cond delay="0"/>
                                  </p:stCondLst>
                                  <p:childTnLst>
                                    <p:set>
                                      <p:cBhvr>
                                        <p:cTn id="32" dur="1" fill="hold">
                                          <p:stCondLst>
                                            <p:cond delay="0"/>
                                          </p:stCondLst>
                                        </p:cTn>
                                        <p:tgtEl>
                                          <p:spTgt spid="13318"/>
                                        </p:tgtEl>
                                        <p:attrNameLst>
                                          <p:attrName>style.visibility</p:attrName>
                                        </p:attrNameLst>
                                      </p:cBhvr>
                                      <p:to>
                                        <p:strVal val="visible"/>
                                      </p:to>
                                    </p:set>
                                    <p:animEffect transition="in" filter="plus(in)">
                                      <p:cBhvr>
                                        <p:cTn id="33" dur="2000"/>
                                        <p:tgtEl>
                                          <p:spTgt spid="13318"/>
                                        </p:tgtEl>
                                      </p:cBhvr>
                                    </p:animEffect>
                                  </p:childTnLst>
                                </p:cTn>
                              </p:par>
                              <p:par>
                                <p:cTn id="34" presetID="13" presetClass="entr" presetSubtype="16" fill="hold" nodeType="withEffect">
                                  <p:stCondLst>
                                    <p:cond delay="0"/>
                                  </p:stCondLst>
                                  <p:childTnLst>
                                    <p:set>
                                      <p:cBhvr>
                                        <p:cTn id="35" dur="1" fill="hold">
                                          <p:stCondLst>
                                            <p:cond delay="0"/>
                                          </p:stCondLst>
                                        </p:cTn>
                                        <p:tgtEl>
                                          <p:spTgt spid="13314"/>
                                        </p:tgtEl>
                                        <p:attrNameLst>
                                          <p:attrName>style.visibility</p:attrName>
                                        </p:attrNameLst>
                                      </p:cBhvr>
                                      <p:to>
                                        <p:strVal val="visible"/>
                                      </p:to>
                                    </p:set>
                                    <p:animEffect transition="in" filter="plus(in)">
                                      <p:cBhvr>
                                        <p:cTn id="36"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Дикие животные </a:t>
            </a:r>
            <a:endParaRPr lang="en-US" dirty="0"/>
          </a:p>
        </p:txBody>
      </p:sp>
      <p:sp>
        <p:nvSpPr>
          <p:cNvPr id="3" name="Содержимое 2"/>
          <p:cNvSpPr>
            <a:spLocks noGrp="1"/>
          </p:cNvSpPr>
          <p:nvPr>
            <p:ph idx="1"/>
          </p:nvPr>
        </p:nvSpPr>
        <p:spPr/>
        <p:txBody>
          <a:bodyPr/>
          <a:lstStyle/>
          <a:p>
            <a:pPr algn="just">
              <a:buNone/>
            </a:pPr>
            <a:r>
              <a:rPr lang="ru-RU" sz="2800" dirty="0" smtClean="0"/>
              <a:t>    Рост самого высокого жирафа 7 метров, а рост африканского слона 400 см. На сколько метров рост слона меньше, чем рост жирафа?</a:t>
            </a:r>
          </a:p>
          <a:p>
            <a:pPr algn="just">
              <a:buNone/>
            </a:pPr>
            <a:r>
              <a:rPr lang="ru-RU" sz="1600" dirty="0" smtClean="0"/>
              <a:t>	Тело у африканского слона массивное, голова большая, шея короткая. Подошвы конечностей обладают способностью расширяться и сужаться. Когда животное ступает на землю, подошвы расширяются, тем самым, увеличивая площадь соприкосновения с почвой. Слон может спокойно передвигаться по песку и болотистой местности. У животного большие уши. Их длина достигает полутора метров. Длина хвоста составляет 1-1,2 метра. На задних конечностях имеется 3 пальца или копыта.</a:t>
            </a:r>
            <a:endParaRPr lang="en-US" sz="1600" dirty="0"/>
          </a:p>
        </p:txBody>
      </p:sp>
      <p:pic>
        <p:nvPicPr>
          <p:cNvPr id="7170" name="Picture 2" descr="&amp;Acy;&amp;fcy;&amp;rcy;&amp;icy;&amp;kcy;&amp;acy;&amp;ncy;&amp;scy;&amp;kcy;&amp;icy;&amp;jcy; &amp;scy;&amp;lcy;&amp;ocy;&amp;ncy; &amp;vcy;&amp;ocy;&amp;zcy;&amp;lcy;&amp;iecy; &amp;dcy;&amp;iecy;&amp;rcy;&amp;iecy;&amp;vcy;&amp;softcy;&amp;iecy;&amp;vcy;"/>
          <p:cNvPicPr>
            <a:picLocks noChangeAspect="1" noChangeArrowheads="1"/>
          </p:cNvPicPr>
          <p:nvPr/>
        </p:nvPicPr>
        <p:blipFill>
          <a:blip r:embed="rId2" cstate="print"/>
          <a:srcRect/>
          <a:stretch>
            <a:fillRect/>
          </a:stretch>
        </p:blipFill>
        <p:spPr bwMode="auto">
          <a:xfrm>
            <a:off x="5857884" y="4429132"/>
            <a:ext cx="2639254" cy="2085011"/>
          </a:xfrm>
          <a:prstGeom prst="rect">
            <a:avLst/>
          </a:prstGeom>
          <a:noFill/>
        </p:spPr>
      </p:pic>
      <p:pic>
        <p:nvPicPr>
          <p:cNvPr id="7172" name="Picture 4" descr="http://cdn.allwallpaper.in/wallpapers/2048x1152/15206/kenya-2048x1152-wallpaper.jpg"/>
          <p:cNvPicPr>
            <a:picLocks noChangeAspect="1" noChangeArrowheads="1"/>
          </p:cNvPicPr>
          <p:nvPr/>
        </p:nvPicPr>
        <p:blipFill>
          <a:blip r:embed="rId3" cstate="print"/>
          <a:srcRect/>
          <a:stretch>
            <a:fillRect/>
          </a:stretch>
        </p:blipFill>
        <p:spPr bwMode="auto">
          <a:xfrm>
            <a:off x="714349" y="4307628"/>
            <a:ext cx="4214842" cy="2370849"/>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7172"/>
                                        </p:tgtEl>
                                        <p:attrNameLst>
                                          <p:attrName>style.visibility</p:attrName>
                                        </p:attrNameLst>
                                      </p:cBhvr>
                                      <p:to>
                                        <p:strVal val="visible"/>
                                      </p:to>
                                    </p:set>
                                    <p:animEffect transition="in" filter="plus(in)">
                                      <p:cBhvr>
                                        <p:cTn id="27" dur="2000"/>
                                        <p:tgtEl>
                                          <p:spTgt spid="7172"/>
                                        </p:tgtEl>
                                      </p:cBhvr>
                                    </p:animEffect>
                                  </p:childTnLst>
                                </p:cTn>
                              </p:par>
                              <p:par>
                                <p:cTn id="28" presetID="13" presetClass="entr" presetSubtype="16" fill="hold" nodeType="withEffect">
                                  <p:stCondLst>
                                    <p:cond delay="0"/>
                                  </p:stCondLst>
                                  <p:childTnLst>
                                    <p:set>
                                      <p:cBhvr>
                                        <p:cTn id="29" dur="1" fill="hold">
                                          <p:stCondLst>
                                            <p:cond delay="0"/>
                                          </p:stCondLst>
                                        </p:cTn>
                                        <p:tgtEl>
                                          <p:spTgt spid="7170"/>
                                        </p:tgtEl>
                                        <p:attrNameLst>
                                          <p:attrName>style.visibility</p:attrName>
                                        </p:attrNameLst>
                                      </p:cBhvr>
                                      <p:to>
                                        <p:strVal val="visible"/>
                                      </p:to>
                                    </p:set>
                                    <p:animEffect transition="in" filter="plus(in)">
                                      <p:cBhvr>
                                        <p:cTn id="30"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Дикие животные</a:t>
            </a:r>
            <a:endParaRPr lang="en-US" dirty="0"/>
          </a:p>
        </p:txBody>
      </p:sp>
      <p:sp>
        <p:nvSpPr>
          <p:cNvPr id="3" name="Содержимое 2"/>
          <p:cNvSpPr>
            <a:spLocks noGrp="1"/>
          </p:cNvSpPr>
          <p:nvPr>
            <p:ph idx="1"/>
          </p:nvPr>
        </p:nvSpPr>
        <p:spPr>
          <a:xfrm>
            <a:off x="457200" y="1142984"/>
            <a:ext cx="8229600" cy="5165741"/>
          </a:xfrm>
        </p:spPr>
        <p:txBody>
          <a:bodyPr/>
          <a:lstStyle/>
          <a:p>
            <a:pPr algn="just"/>
            <a:r>
              <a:rPr lang="ru-RU" sz="2800" dirty="0" smtClean="0"/>
              <a:t>Самая быстрая змея чёрная </a:t>
            </a:r>
            <a:r>
              <a:rPr lang="ru-RU" sz="2800" dirty="0" err="1" smtClean="0"/>
              <a:t>мамба</a:t>
            </a:r>
            <a:r>
              <a:rPr lang="ru-RU" sz="2800" dirty="0" smtClean="0"/>
              <a:t> преодолевает 50 км за 2 часа, а насекомое мотылёк-ястреб летит со скоростью 28 км в час. Чья скорость больше и на сколько?</a:t>
            </a:r>
          </a:p>
          <a:p>
            <a:pPr algn="just">
              <a:buNone/>
            </a:pPr>
            <a:r>
              <a:rPr lang="ru-RU" sz="1600" dirty="0" smtClean="0"/>
              <a:t>	</a:t>
            </a:r>
            <a:r>
              <a:rPr lang="ru-RU" sz="1600" dirty="0" err="1" smtClean="0"/>
              <a:t>Мамба</a:t>
            </a:r>
            <a:r>
              <a:rPr lang="ru-RU" sz="1600" dirty="0" smtClean="0"/>
              <a:t> - змея, о которой местные жители говорят только шепотом и никогда не произносят ее имени. Очень опасна для человека. В погоне за жертвой она развивает максимальную для змей скорость .</a:t>
            </a:r>
          </a:p>
          <a:p>
            <a:pPr algn="just">
              <a:buNone/>
            </a:pPr>
            <a:r>
              <a:rPr lang="ru-RU" sz="1600" dirty="0" smtClean="0"/>
              <a:t>	Мотылёк-ястреб – самое быстролетающее насекомое. Он летает, используя попутный ветер.</a:t>
            </a:r>
          </a:p>
          <a:p>
            <a:pPr algn="just"/>
            <a:endParaRPr lang="en-US" sz="1600" dirty="0"/>
          </a:p>
        </p:txBody>
      </p:sp>
      <p:pic>
        <p:nvPicPr>
          <p:cNvPr id="27650" name="Picture 2" descr="http://www.artleo.com/mini/201403/70222.jpg"/>
          <p:cNvPicPr>
            <a:picLocks noChangeAspect="1" noChangeArrowheads="1"/>
          </p:cNvPicPr>
          <p:nvPr/>
        </p:nvPicPr>
        <p:blipFill>
          <a:blip r:embed="rId2" cstate="print"/>
          <a:srcRect/>
          <a:stretch>
            <a:fillRect/>
          </a:stretch>
        </p:blipFill>
        <p:spPr bwMode="auto">
          <a:xfrm>
            <a:off x="857224" y="4357694"/>
            <a:ext cx="3619504" cy="2262190"/>
          </a:xfrm>
          <a:prstGeom prst="rect">
            <a:avLst/>
          </a:prstGeom>
          <a:noFill/>
        </p:spPr>
      </p:pic>
      <p:pic>
        <p:nvPicPr>
          <p:cNvPr id="27654" name="Picture 6" descr="http://cs618318.vk.me/v618318855/201f7/CzdmFUaYN3k.jpg"/>
          <p:cNvPicPr>
            <a:picLocks noChangeAspect="1" noChangeArrowheads="1"/>
          </p:cNvPicPr>
          <p:nvPr/>
        </p:nvPicPr>
        <p:blipFill>
          <a:blip r:embed="rId3" cstate="print"/>
          <a:srcRect/>
          <a:stretch>
            <a:fillRect/>
          </a:stretch>
        </p:blipFill>
        <p:spPr bwMode="auto">
          <a:xfrm>
            <a:off x="4786314" y="4357694"/>
            <a:ext cx="3423660" cy="2214578"/>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nodeType="clickEffect">
                                  <p:stCondLst>
                                    <p:cond delay="0"/>
                                  </p:stCondLst>
                                  <p:childTnLst>
                                    <p:set>
                                      <p:cBhvr>
                                        <p:cTn id="32" dur="1" fill="hold">
                                          <p:stCondLst>
                                            <p:cond delay="0"/>
                                          </p:stCondLst>
                                        </p:cTn>
                                        <p:tgtEl>
                                          <p:spTgt spid="27650"/>
                                        </p:tgtEl>
                                        <p:attrNameLst>
                                          <p:attrName>style.visibility</p:attrName>
                                        </p:attrNameLst>
                                      </p:cBhvr>
                                      <p:to>
                                        <p:strVal val="visible"/>
                                      </p:to>
                                    </p:set>
                                    <p:animEffect transition="in" filter="plus(in)">
                                      <p:cBhvr>
                                        <p:cTn id="33" dur="2000"/>
                                        <p:tgtEl>
                                          <p:spTgt spid="27650"/>
                                        </p:tgtEl>
                                      </p:cBhvr>
                                    </p:animEffect>
                                  </p:childTnLst>
                                </p:cTn>
                              </p:par>
                              <p:par>
                                <p:cTn id="34" presetID="13" presetClass="entr" presetSubtype="16" fill="hold" nodeType="withEffect">
                                  <p:stCondLst>
                                    <p:cond delay="0"/>
                                  </p:stCondLst>
                                  <p:childTnLst>
                                    <p:set>
                                      <p:cBhvr>
                                        <p:cTn id="35" dur="1" fill="hold">
                                          <p:stCondLst>
                                            <p:cond delay="0"/>
                                          </p:stCondLst>
                                        </p:cTn>
                                        <p:tgtEl>
                                          <p:spTgt spid="27654"/>
                                        </p:tgtEl>
                                        <p:attrNameLst>
                                          <p:attrName>style.visibility</p:attrName>
                                        </p:attrNameLst>
                                      </p:cBhvr>
                                      <p:to>
                                        <p:strVal val="visible"/>
                                      </p:to>
                                    </p:set>
                                    <p:animEffect transition="in" filter="plus(in)">
                                      <p:cBhvr>
                                        <p:cTn id="36" dur="20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Дикие животные </a:t>
            </a:r>
            <a:endParaRPr lang="en-US" dirty="0"/>
          </a:p>
        </p:txBody>
      </p:sp>
      <p:sp>
        <p:nvSpPr>
          <p:cNvPr id="3" name="Содержимое 2"/>
          <p:cNvSpPr>
            <a:spLocks noGrp="1"/>
          </p:cNvSpPr>
          <p:nvPr>
            <p:ph idx="1"/>
          </p:nvPr>
        </p:nvSpPr>
        <p:spPr/>
        <p:txBody>
          <a:bodyPr/>
          <a:lstStyle/>
          <a:p>
            <a:pPr algn="just"/>
            <a:r>
              <a:rPr lang="ru-RU" sz="2800" dirty="0" smtClean="0"/>
              <a:t>Новорождённый кенгурёнок весит 8 граммов, а самый маленький зверёк на свете землеройка-малютка- 2 грамма. Во сколько раз больше весит малыш-кенгурёнок, чем взрослый зверёк землеройка?</a:t>
            </a:r>
          </a:p>
          <a:p>
            <a:pPr algn="just"/>
            <a:endParaRPr lang="en-US" sz="2800" dirty="0"/>
          </a:p>
        </p:txBody>
      </p:sp>
      <p:pic>
        <p:nvPicPr>
          <p:cNvPr id="25602" name="Picture 2" descr="http://www.wallpaperup.com/uploads/wallpapers/2014/11/12/514153/d2c435c748f3341a97bc5cc463bffd5c.jpg"/>
          <p:cNvPicPr>
            <a:picLocks noChangeAspect="1" noChangeArrowheads="1"/>
          </p:cNvPicPr>
          <p:nvPr/>
        </p:nvPicPr>
        <p:blipFill>
          <a:blip r:embed="rId2" cstate="print"/>
          <a:srcRect/>
          <a:stretch>
            <a:fillRect/>
          </a:stretch>
        </p:blipFill>
        <p:spPr bwMode="auto">
          <a:xfrm>
            <a:off x="500034" y="3643314"/>
            <a:ext cx="4071966" cy="2745776"/>
          </a:xfrm>
          <a:prstGeom prst="rect">
            <a:avLst/>
          </a:prstGeom>
          <a:noFill/>
        </p:spPr>
      </p:pic>
      <p:pic>
        <p:nvPicPr>
          <p:cNvPr id="25604" name="Picture 4" descr="http://www.velvet.by/files/userfiles/15118/zhivotnie_6.jpg"/>
          <p:cNvPicPr>
            <a:picLocks noChangeAspect="1" noChangeArrowheads="1"/>
          </p:cNvPicPr>
          <p:nvPr/>
        </p:nvPicPr>
        <p:blipFill>
          <a:blip r:embed="rId3" cstate="print"/>
          <a:srcRect/>
          <a:stretch>
            <a:fillRect/>
          </a:stretch>
        </p:blipFill>
        <p:spPr bwMode="auto">
          <a:xfrm>
            <a:off x="4786314" y="3809208"/>
            <a:ext cx="3959669" cy="2334411"/>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25602"/>
                                        </p:tgtEl>
                                        <p:attrNameLst>
                                          <p:attrName>style.visibility</p:attrName>
                                        </p:attrNameLst>
                                      </p:cBhvr>
                                      <p:to>
                                        <p:strVal val="visible"/>
                                      </p:to>
                                    </p:set>
                                    <p:animEffect transition="in" filter="plus(in)">
                                      <p:cBhvr>
                                        <p:cTn id="21" dur="2000"/>
                                        <p:tgtEl>
                                          <p:spTgt spid="25602"/>
                                        </p:tgtEl>
                                      </p:cBhvr>
                                    </p:animEffect>
                                  </p:childTnLst>
                                </p:cTn>
                              </p:par>
                              <p:par>
                                <p:cTn id="22" presetID="13" presetClass="entr" presetSubtype="16" fill="hold" nodeType="withEffect">
                                  <p:stCondLst>
                                    <p:cond delay="0"/>
                                  </p:stCondLst>
                                  <p:childTnLst>
                                    <p:set>
                                      <p:cBhvr>
                                        <p:cTn id="23" dur="1" fill="hold">
                                          <p:stCondLst>
                                            <p:cond delay="0"/>
                                          </p:stCondLst>
                                        </p:cTn>
                                        <p:tgtEl>
                                          <p:spTgt spid="25604"/>
                                        </p:tgtEl>
                                        <p:attrNameLst>
                                          <p:attrName>style.visibility</p:attrName>
                                        </p:attrNameLst>
                                      </p:cBhvr>
                                      <p:to>
                                        <p:strVal val="visible"/>
                                      </p:to>
                                    </p:set>
                                    <p:animEffect transition="in" filter="plus(in)">
                                      <p:cBhvr>
                                        <p:cTn id="24" dur="2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Дикие животные</a:t>
            </a:r>
            <a:endParaRPr lang="en-US" dirty="0"/>
          </a:p>
        </p:txBody>
      </p:sp>
      <p:sp>
        <p:nvSpPr>
          <p:cNvPr id="3" name="Содержимое 2"/>
          <p:cNvSpPr>
            <a:spLocks noGrp="1"/>
          </p:cNvSpPr>
          <p:nvPr>
            <p:ph idx="1"/>
          </p:nvPr>
        </p:nvSpPr>
        <p:spPr>
          <a:xfrm>
            <a:off x="428596" y="1285860"/>
            <a:ext cx="8229600" cy="4967287"/>
          </a:xfrm>
        </p:spPr>
        <p:txBody>
          <a:bodyPr/>
          <a:lstStyle/>
          <a:p>
            <a:pPr algn="just"/>
            <a:r>
              <a:rPr lang="ru-RU" sz="2800" dirty="0" smtClean="0"/>
              <a:t>В сосновых лесах Евразии живёт серый длинноусый усач. Длина его тела 13 мм, а длина его усов 65 мм. Во сколько раз длина усов этого жука больше, чем длина его тела?</a:t>
            </a:r>
          </a:p>
          <a:p>
            <a:pPr>
              <a:buNone/>
            </a:pPr>
            <a:r>
              <a:rPr lang="ru-RU" sz="1600" dirty="0" smtClean="0"/>
              <a:t>	Этот жук-вредитель, его называют дровосеком. Из-за своих длинных усов он получил своё название. Питается древесиной. Усач серый является рекордсменом по длине усов среди всех известных жуков. Известно, что самец всегда меньше самки, однако длина его усов превышает длину усов самки. Длина тела насекомого варьирует от двенадцати до двадцати миллиметров. </a:t>
            </a:r>
            <a:br>
              <a:rPr lang="ru-RU" sz="1600" dirty="0" smtClean="0"/>
            </a:br>
            <a:r>
              <a:rPr lang="ru-RU" sz="1600" dirty="0" smtClean="0"/>
              <a:t/>
            </a:r>
            <a:br>
              <a:rPr lang="ru-RU" sz="1600" dirty="0" smtClean="0"/>
            </a:br>
            <a:endParaRPr lang="en-US" sz="1600" dirty="0"/>
          </a:p>
        </p:txBody>
      </p:sp>
      <p:pic>
        <p:nvPicPr>
          <p:cNvPr id="30722" name="Picture 2" descr="http://www.photogorky.ru/previews_s/1/23411_xxl.jpg"/>
          <p:cNvPicPr>
            <a:picLocks noChangeAspect="1" noChangeArrowheads="1"/>
          </p:cNvPicPr>
          <p:nvPr/>
        </p:nvPicPr>
        <p:blipFill>
          <a:blip r:embed="rId2" cstate="print"/>
          <a:srcRect/>
          <a:stretch>
            <a:fillRect/>
          </a:stretch>
        </p:blipFill>
        <p:spPr bwMode="auto">
          <a:xfrm>
            <a:off x="3643306" y="4143380"/>
            <a:ext cx="5117462" cy="2428892"/>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30722"/>
                                        </p:tgtEl>
                                        <p:attrNameLst>
                                          <p:attrName>style.visibility</p:attrName>
                                        </p:attrNameLst>
                                      </p:cBhvr>
                                      <p:to>
                                        <p:strVal val="visible"/>
                                      </p:to>
                                    </p:set>
                                    <p:animEffect transition="in" filter="plus(in)">
                                      <p:cBhvr>
                                        <p:cTn id="27"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Presentations\1 september\Owl\Owl-Slaid.jpg"/>
          <p:cNvPicPr>
            <a:picLocks noChangeAspect="1" noChangeArrowheads="1"/>
          </p:cNvPicPr>
          <p:nvPr/>
        </p:nvPicPr>
        <p:blipFill>
          <a:blip r:embed="rId2" cstate="print"/>
          <a:srcRect/>
          <a:stretch>
            <a:fillRect/>
          </a:stretch>
        </p:blipFill>
        <p:spPr bwMode="auto">
          <a:xfrm>
            <a:off x="-25400" y="0"/>
            <a:ext cx="9169400" cy="6877050"/>
          </a:xfrm>
          <a:prstGeom prst="rect">
            <a:avLst/>
          </a:prstGeom>
          <a:noFill/>
          <a:ln w="9525">
            <a:noFill/>
            <a:miter lim="800000"/>
            <a:headEnd/>
            <a:tailEnd/>
          </a:ln>
        </p:spPr>
      </p:pic>
      <p:sp>
        <p:nvSpPr>
          <p:cNvPr id="6147" name="Заголовок 1"/>
          <p:cNvSpPr>
            <a:spLocks noGrp="1"/>
          </p:cNvSpPr>
          <p:nvPr>
            <p:ph type="title"/>
          </p:nvPr>
        </p:nvSpPr>
        <p:spPr/>
        <p:txBody>
          <a:bodyPr/>
          <a:lstStyle/>
          <a:p>
            <a:r>
              <a:rPr lang="ru-RU" dirty="0" smtClean="0"/>
              <a:t>Дикие животные</a:t>
            </a:r>
          </a:p>
        </p:txBody>
      </p:sp>
      <p:sp>
        <p:nvSpPr>
          <p:cNvPr id="6148" name="Объект 2"/>
          <p:cNvSpPr>
            <a:spLocks noGrp="1"/>
          </p:cNvSpPr>
          <p:nvPr>
            <p:ph idx="1"/>
          </p:nvPr>
        </p:nvSpPr>
        <p:spPr>
          <a:xfrm>
            <a:off x="428596" y="1357298"/>
            <a:ext cx="8229600" cy="4967287"/>
          </a:xfrm>
        </p:spPr>
        <p:txBody>
          <a:bodyPr/>
          <a:lstStyle/>
          <a:p>
            <a:pPr algn="just"/>
            <a:r>
              <a:rPr lang="ru-RU" sz="2800" dirty="0" smtClean="0"/>
              <a:t>Длина языка жирафа составляет 45 см, а длина языка муравьеда 60 см. На сколько сантиметров язык муравьеда длиннее, чем язык жирафа?</a:t>
            </a:r>
          </a:p>
          <a:p>
            <a:pPr algn="just">
              <a:buNone/>
            </a:pPr>
            <a:r>
              <a:rPr lang="ru-RU" sz="1600" dirty="0" smtClean="0"/>
              <a:t>	Жираф — одно из немногих животных, которое использует в основном передние </a:t>
            </a:r>
            <a:br>
              <a:rPr lang="ru-RU" sz="1600" dirty="0" smtClean="0"/>
            </a:br>
            <a:r>
              <a:rPr lang="ru-RU" sz="1600" dirty="0" smtClean="0"/>
              <a:t>ноги при беге. </a:t>
            </a:r>
            <a:r>
              <a:rPr lang="ru-RU" sz="1600" dirty="0" err="1" smtClean="0"/>
              <a:t>Жирафье</a:t>
            </a:r>
            <a:r>
              <a:rPr lang="ru-RU" sz="1600" dirty="0" smtClean="0"/>
              <a:t> сердце весит более 10 кг. Шаг жирафа составляет более 4 метров. Когда он спокойно идет, вам придется бежать, чтобы не отставать. Время сна жирафа — не более 10 минут, причем почти всю свою жизнь он проводит стоя. </a:t>
            </a:r>
          </a:p>
          <a:p>
            <a:pPr algn="just">
              <a:buNone/>
            </a:pPr>
            <a:r>
              <a:rPr lang="ru-RU" sz="1600" dirty="0" smtClean="0"/>
              <a:t>	У муравьеда нет зубов. Разломав прочные термитники лапами, они длинным, узким и липким языком собирают термитов. Крупные муравьеды более двух метров в длину. </a:t>
            </a:r>
          </a:p>
        </p:txBody>
      </p:sp>
      <p:pic>
        <p:nvPicPr>
          <p:cNvPr id="6150" name="Picture 6" descr="http://s2.dmcdn.net/B-kym/200x200-ZZy.jpg"/>
          <p:cNvPicPr>
            <a:picLocks noChangeAspect="1" noChangeArrowheads="1"/>
          </p:cNvPicPr>
          <p:nvPr/>
        </p:nvPicPr>
        <p:blipFill>
          <a:blip r:embed="rId3" cstate="print"/>
          <a:srcRect/>
          <a:stretch>
            <a:fillRect/>
          </a:stretch>
        </p:blipFill>
        <p:spPr bwMode="auto">
          <a:xfrm>
            <a:off x="4143372" y="4286256"/>
            <a:ext cx="2286016" cy="2357454"/>
          </a:xfrm>
          <a:prstGeom prst="rect">
            <a:avLst/>
          </a:prstGeom>
          <a:noFill/>
        </p:spPr>
      </p:pic>
      <p:pic>
        <p:nvPicPr>
          <p:cNvPr id="6152" name="Picture 8" descr="http://sites.psu.edu/nicolescarpediem/wp-content/uploads/sites/16375/2015/02/anteater-300x263.jpg"/>
          <p:cNvPicPr>
            <a:picLocks noChangeAspect="1" noChangeArrowheads="1"/>
          </p:cNvPicPr>
          <p:nvPr/>
        </p:nvPicPr>
        <p:blipFill>
          <a:blip r:embed="rId4" cstate="print"/>
          <a:srcRect/>
          <a:stretch>
            <a:fillRect/>
          </a:stretch>
        </p:blipFill>
        <p:spPr bwMode="auto">
          <a:xfrm>
            <a:off x="1000100" y="4286256"/>
            <a:ext cx="2689110" cy="2357454"/>
          </a:xfrm>
          <a:prstGeom prst="rect">
            <a:avLst/>
          </a:prstGeom>
          <a:noFill/>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Сов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Сова</Template>
  <TotalTime>347</TotalTime>
  <Words>546</Words>
  <Application>Microsoft Office PowerPoint</Application>
  <PresentationFormat>Экран (4:3)</PresentationFormat>
  <Paragraphs>57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Сова</vt:lpstr>
      <vt:lpstr> Математика.  Задачи на разностное и кратное сравнение «Животные».</vt:lpstr>
      <vt:lpstr>Слайд 2</vt:lpstr>
      <vt:lpstr>Дикие животные </vt:lpstr>
      <vt:lpstr>Дикие животные</vt:lpstr>
      <vt:lpstr>Дикие животные </vt:lpstr>
      <vt:lpstr>Дикие животные</vt:lpstr>
      <vt:lpstr>Дикие животные </vt:lpstr>
      <vt:lpstr>Дикие животные</vt:lpstr>
      <vt:lpstr>Дикие животные</vt:lpstr>
      <vt:lpstr>Дикие животные </vt:lpstr>
      <vt:lpstr>Дикие животные </vt:lpstr>
      <vt:lpstr>Птицы</vt:lpstr>
      <vt:lpstr>Птицы</vt:lpstr>
      <vt:lpstr>Домашние животные</vt:lpstr>
      <vt:lpstr>Домашние животные </vt:lpstr>
      <vt:lpstr>Морские животные</vt:lpstr>
      <vt:lpstr>Спасибо за внимание!</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Математика.  Задачи на разностное сравнение. «Животные».</dc:title>
  <dc:creator>Admin</dc:creator>
  <dc:description>freeppt.ru - Презентации по культуре и искусству. Шаблоны PowerPoint</dc:description>
  <cp:lastModifiedBy>Admin</cp:lastModifiedBy>
  <cp:revision>31</cp:revision>
  <dcterms:created xsi:type="dcterms:W3CDTF">2016-01-03T08:26:16Z</dcterms:created>
  <dcterms:modified xsi:type="dcterms:W3CDTF">2016-01-04T20:14:44Z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000800d0050000000000010243100207f9000400038000</vt:lpwstr>
  </property>
</Properties>
</file>