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57" r:id="rId4"/>
    <p:sldId id="258" r:id="rId5"/>
    <p:sldId id="273" r:id="rId6"/>
    <p:sldId id="259" r:id="rId7"/>
    <p:sldId id="260" r:id="rId8"/>
    <p:sldId id="261" r:id="rId9"/>
    <p:sldId id="262" r:id="rId10"/>
    <p:sldId id="275" r:id="rId11"/>
    <p:sldId id="263" r:id="rId12"/>
    <p:sldId id="264" r:id="rId13"/>
    <p:sldId id="265" r:id="rId14"/>
    <p:sldId id="268" r:id="rId15"/>
    <p:sldId id="269" r:id="rId16"/>
    <p:sldId id="276" r:id="rId17"/>
    <p:sldId id="277" r:id="rId18"/>
    <p:sldId id="27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68A72-4A28-46BC-991B-4A7CADA1BE33}" type="datetimeFigureOut">
              <a:rPr lang="ru-RU" smtClean="0"/>
              <a:pPr/>
              <a:t>22.05.2015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BD00-E6E1-43D6-9AED-853A82060F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68A72-4A28-46BC-991B-4A7CADA1BE33}" type="datetimeFigureOut">
              <a:rPr lang="ru-RU" smtClean="0"/>
              <a:pPr/>
              <a:t>22.05.2015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BD00-E6E1-43D6-9AED-853A82060F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68A72-4A28-46BC-991B-4A7CADA1BE33}" type="datetimeFigureOut">
              <a:rPr lang="ru-RU" smtClean="0"/>
              <a:pPr/>
              <a:t>22.05.2015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BD00-E6E1-43D6-9AED-853A82060F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68A72-4A28-46BC-991B-4A7CADA1BE33}" type="datetimeFigureOut">
              <a:rPr lang="ru-RU" smtClean="0"/>
              <a:pPr/>
              <a:t>22.05.2015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BD00-E6E1-43D6-9AED-853A82060F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68A72-4A28-46BC-991B-4A7CADA1BE33}" type="datetimeFigureOut">
              <a:rPr lang="ru-RU" smtClean="0"/>
              <a:pPr/>
              <a:t>22.05.2015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BD00-E6E1-43D6-9AED-853A82060F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68A72-4A28-46BC-991B-4A7CADA1BE33}" type="datetimeFigureOut">
              <a:rPr lang="ru-RU" smtClean="0"/>
              <a:pPr/>
              <a:t>22.05.2015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BD00-E6E1-43D6-9AED-853A82060F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68A72-4A28-46BC-991B-4A7CADA1BE33}" type="datetimeFigureOut">
              <a:rPr lang="ru-RU" smtClean="0"/>
              <a:pPr/>
              <a:t>22.05.2015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BD00-E6E1-43D6-9AED-853A82060F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68A72-4A28-46BC-991B-4A7CADA1BE33}" type="datetimeFigureOut">
              <a:rPr lang="ru-RU" smtClean="0"/>
              <a:pPr/>
              <a:t>22.05.2015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BD00-E6E1-43D6-9AED-853A82060F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68A72-4A28-46BC-991B-4A7CADA1BE33}" type="datetimeFigureOut">
              <a:rPr lang="ru-RU" smtClean="0"/>
              <a:pPr/>
              <a:t>22.05.2015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BD00-E6E1-43D6-9AED-853A82060F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68A72-4A28-46BC-991B-4A7CADA1BE33}" type="datetimeFigureOut">
              <a:rPr lang="ru-RU" smtClean="0"/>
              <a:pPr/>
              <a:t>22.05.2015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BD00-E6E1-43D6-9AED-853A82060F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68A72-4A28-46BC-991B-4A7CADA1BE33}" type="datetimeFigureOut">
              <a:rPr lang="ru-RU" smtClean="0"/>
              <a:pPr/>
              <a:t>22.05.2015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BD00-E6E1-43D6-9AED-853A82060F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768A72-4A28-46BC-991B-4A7CADA1BE33}" type="datetimeFigureOut">
              <a:rPr lang="ru-RU" smtClean="0"/>
              <a:pPr/>
              <a:t>22.05.2015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95BD00-E6E1-43D6-9AED-853A82060F8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diamond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6;&#1080;&#1090;&#1072;\Documents\&#1084;&#1091;&#1083;&#1100;&#1090;&#1080;&#1084;&#1077;&#1076;&#1080;&#1072;%20&#1091;&#1088;&#1086;&#1082;%202015\&#1084;&#1091;&#1079;&#1099;&#1082;&#1072;%20&#1082;%20&#1091;&#1088;&#1086;&#1082;&#1091;\&#1089;&#1074;&#1103;&#1097;&#1077;&#1085;&#1085;&#1072;&#1103;%20&#1074;&#1086;&#1081;&#1085;&#1072;.mp3" TargetMode="Externa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6;&#1080;&#1090;&#1072;\Documents\&#1084;&#1091;&#1083;&#1100;&#1090;&#1080;&#1084;&#1077;&#1076;&#1080;&#1072;%20&#1091;&#1088;&#1086;&#1082;%202015\&#1084;&#1091;&#1079;&#1099;&#1082;&#1072;%20&#1082;%20&#1091;&#1088;&#1086;&#1082;&#1091;\&#1084;&#1080;&#1088;%20&#1082;&#1086;&#1090;&#1086;&#1088;&#1099;&#1081;%20&#1085;&#1091;&#1078;&#1077;&#1085;%20&#1084;&#1085;&#1077;.mp3" TargetMode="External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6;&#1080;&#1090;&#1072;\Documents\&#1084;&#1091;&#1083;&#1100;&#1090;&#1080;&#1084;&#1077;&#1076;&#1080;&#1072;%20&#1091;&#1088;&#1086;&#1082;%202015\&#1084;&#1091;&#1079;&#1099;&#1082;&#1072;%20&#1082;%20&#1091;&#1088;&#1086;&#1082;&#1091;\&#1078;&#1091;&#1088;&#1072;&#1074;&#1083;&#1080;.mp3" TargetMode="Externa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6;&#1080;&#1090;&#1072;\Documents\&#1084;&#1091;&#1083;&#1100;&#1090;&#1080;&#1084;&#1077;&#1076;&#1080;&#1072;%20&#1091;&#1088;&#1086;&#1082;%202015\&#1084;&#1091;&#1079;&#1099;&#1082;&#1072;%20&#1082;%20&#1091;&#1088;&#1086;&#1082;&#1091;\&#1089;&#1084;&#1091;&#1075;&#1083;&#1103;&#1085;&#1082;&#1072;.mp3" TargetMode="Externa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&amp;Ncy;&amp;ocy;&amp;vcy;&amp;ocy;&amp;scy;&amp;tcy;&amp;icy; &amp;SHcy;&amp;vcy;&amp;iecy;&amp;dcy;&amp;scy;&amp;kcy;&amp;ocy;&amp;jcy; &amp;Fcy;&amp;iecy;&amp;dcy;&amp;iecy;&amp;rcy;&amp;acy;&amp;tscy;&amp;icy;&amp;icy; - &amp;SHcy;&amp;vcy;&amp;iecy;&amp;dcy;&amp;scy;&amp;kcy;&amp;acy;&amp;yacy; &amp;Ncy;&amp;acy;&amp;tscy;&amp;icy;&amp;ocy;&amp;ncy;&amp;acy;&amp;lcy;&amp;softcy;&amp;ncy;&amp;acy;&amp;yacy; &amp;Fcy;&amp;iecy;&amp;dcy;&amp;iecy;&amp;rcy;&amp;acy;&amp;tscy;&amp;icy;&amp;yacy; &amp;Fcy;&amp;ucy;&amp;tcy;&amp;bcy;&amp;ocy;&amp;lcy;&amp;acy; &amp;vcy; &amp;pcy;&amp;rcy;&amp;ocy;&amp;iecy;&amp;kcy;&amp;tcy;&amp;iecy; WIFA"/>
          <p:cNvPicPr>
            <a:picLocks noChangeAspect="1" noChangeArrowheads="1"/>
          </p:cNvPicPr>
          <p:nvPr/>
        </p:nvPicPr>
        <p:blipFill>
          <a:blip r:embed="rId2" cstate="print"/>
          <a:srcRect b="5208"/>
          <a:stretch>
            <a:fillRect/>
          </a:stretch>
        </p:blipFill>
        <p:spPr bwMode="auto">
          <a:xfrm>
            <a:off x="0" y="0"/>
            <a:ext cx="915380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857224" y="285729"/>
            <a:ext cx="7429552" cy="157163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Патриотический альманах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857356" y="1785926"/>
            <a:ext cx="6715144" cy="10001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>
                <a:gradFill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0"/>
                </a:gradFill>
              </a:rPr>
              <a:t>«С Победой в сердце!» </a:t>
            </a:r>
            <a:endParaRPr lang="ru-RU" sz="4000" dirty="0">
              <a:gradFill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0"/>
              </a:gradFill>
            </a:endParaRPr>
          </a:p>
        </p:txBody>
      </p:sp>
      <p:pic>
        <p:nvPicPr>
          <p:cNvPr id="1028" name="Picture 4" descr="&amp;vcy;&amp;ocy;&amp;jcy;&amp;ncy;&amp;acy; &quot; &amp;Scy;&amp;tcy;&amp;rcy;&amp;acy;&amp;ncy;&amp;icy;&amp;tscy;&amp;acy; 5 &quot; PixelBrush - &amp;Pcy;&amp;ocy;&amp;rcy;&amp;tcy;&amp;acy;&amp;lcy; &amp;ocy; &amp;dcy;&amp;icy;&amp;zcy;&amp;acy;&amp;jcy;&amp;ncy;&amp;iecy;. &amp;Scy;&amp;kcy;&amp;acy;&amp;chcy;&amp;acy;&amp;tcy;&amp;softcy; &amp;fcy;&amp;ocy;&amp;tcy;&amp;ocy;, &amp;kcy;&amp;acy;&amp;rcy;&amp;tcy;&amp;icy;&amp;ncy;&amp;kcy;&amp;icy;, &amp;ocy;&amp;bcy;&amp;ocy;&amp;icy;, &amp;rcy;&amp;icy;&amp;scy;&amp;ucy;&amp;ncy;&amp;kcy;&amp;icy;, &amp;icy;&amp;kcy;&amp;ocy;&amp;ncy;&amp;kcy;&amp;icy;, &amp;kcy;&amp;lcy;&amp;icy;&amp;pcy;&amp;acy;&amp;rcy;&amp;tcy;&amp;ycy;, &amp;vcy;&amp;iecy;&amp;kcy;&amp;tcy;&amp;ocy;&amp;rcy;&amp;ncy;&amp;ycy;&amp;jcy; &amp;kcy;&amp;lcy;&amp;icy;&amp;pcy;&amp;acy;&amp;rcy;&amp;tcy; &amp;b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000372"/>
            <a:ext cx="5448626" cy="385762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428860" y="4714884"/>
            <a:ext cx="857256" cy="928694"/>
          </a:xfrm>
          <a:prstGeom prst="rect">
            <a:avLst/>
          </a:prstGeom>
          <a:solidFill>
            <a:schemeClr val="bg1"/>
          </a:solidFill>
          <a:ln w="76200" cmpd="tri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428992" y="4786322"/>
            <a:ext cx="857256" cy="928694"/>
          </a:xfrm>
          <a:prstGeom prst="rect">
            <a:avLst/>
          </a:prstGeom>
          <a:solidFill>
            <a:schemeClr val="bg1"/>
          </a:solidFill>
          <a:ln w="76200" cmpd="tri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357686" y="4929198"/>
            <a:ext cx="857256" cy="928694"/>
          </a:xfrm>
          <a:prstGeom prst="rect">
            <a:avLst/>
          </a:prstGeom>
          <a:solidFill>
            <a:schemeClr val="bg1"/>
          </a:solidFill>
          <a:ln w="76200" cmpd="tri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071670" y="3214686"/>
            <a:ext cx="3214710" cy="35719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0"/>
                </a:gradFill>
                <a:effectLst/>
                <a:uLnTx/>
                <a:uFillTx/>
                <a:latin typeface="+mn-lt"/>
                <a:ea typeface="+mn-ea"/>
                <a:cs typeface="+mn-cs"/>
              </a:rPr>
              <a:t>«С Победой в сердце!» 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gradFill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0"/>
              </a:gra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357158" y="3500439"/>
            <a:ext cx="1500198" cy="142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all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альманах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928926" y="6357958"/>
            <a:ext cx="2286016" cy="50004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Классная патриотическая  газета</a:t>
            </a:r>
            <a:endParaRPr lang="ru-RU" sz="1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7" grpId="0" animBg="1"/>
      <p:bldP spid="8" grpId="0" animBg="1"/>
      <p:bldP spid="9" grpId="0" animBg="1"/>
      <p:bldP spid="10" grpId="0" animBg="1"/>
      <p:bldP spid="11" grpId="0"/>
      <p:bldP spid="1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&amp;Ncy;&amp;ocy;&amp;vcy;&amp;ocy;&amp;scy;&amp;tcy;&amp;icy; &amp;SHcy;&amp;vcy;&amp;iecy;&amp;dcy;&amp;scy;&amp;kcy;&amp;ocy;&amp;jcy; &amp;Fcy;&amp;iecy;&amp;dcy;&amp;iecy;&amp;rcy;&amp;acy;&amp;tscy;&amp;icy;&amp;icy; - &amp;SHcy;&amp;vcy;&amp;iecy;&amp;dcy;&amp;scy;&amp;kcy;&amp;acy;&amp;yacy; &amp;Ncy;&amp;acy;&amp;tscy;&amp;icy;&amp;ocy;&amp;ncy;&amp;acy;&amp;lcy;&amp;softcy;&amp;ncy;&amp;acy;&amp;yacy; &amp;Fcy;&amp;iecy;&amp;dcy;&amp;iecy;&amp;rcy;&amp;acy;&amp;tscy;&amp;icy;&amp;yacy; &amp;Fcy;&amp;ucy;&amp;tcy;&amp;bcy;&amp;ocy;&amp;lcy;&amp;acy; &amp;vcy; &amp;pcy;&amp;rcy;&amp;ocy;&amp;iecy;&amp;kcy;&amp;tcy;&amp;iecy; WIFA"/>
          <p:cNvPicPr>
            <a:picLocks noChangeAspect="1" noChangeArrowheads="1"/>
          </p:cNvPicPr>
          <p:nvPr/>
        </p:nvPicPr>
        <p:blipFill>
          <a:blip r:embed="rId3" cstate="print"/>
          <a:srcRect b="5208"/>
          <a:stretch>
            <a:fillRect/>
          </a:stretch>
        </p:blipFill>
        <p:spPr bwMode="auto">
          <a:xfrm>
            <a:off x="0" y="0"/>
            <a:ext cx="915380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428605"/>
            <a:ext cx="7772400" cy="1000132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FFFF00"/>
                </a:solidFill>
              </a:rPr>
              <a:t>Основные сражения Красной Армии</a:t>
            </a:r>
            <a:endParaRPr lang="ru-RU" sz="4000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428736"/>
            <a:ext cx="8429684" cy="3143272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25 июля 1942 – 9 октября 1943 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FF0000"/>
                </a:solidFill>
              </a:rPr>
              <a:t>битва за Кавказ</a:t>
            </a:r>
          </a:p>
          <a:p>
            <a:r>
              <a:rPr lang="ru-RU" dirty="0">
                <a:solidFill>
                  <a:schemeClr val="bg1"/>
                </a:solidFill>
              </a:rPr>
              <a:t>5 июля 1943 – 23 августа </a:t>
            </a:r>
            <a:r>
              <a:rPr lang="ru-RU" dirty="0" smtClean="0">
                <a:solidFill>
                  <a:schemeClr val="bg1"/>
                </a:solidFill>
              </a:rPr>
              <a:t>1943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Курская битва</a:t>
            </a:r>
          </a:p>
          <a:p>
            <a:r>
              <a:rPr lang="ru-RU" dirty="0">
                <a:solidFill>
                  <a:srgbClr val="FFC000"/>
                </a:solidFill>
              </a:rPr>
              <a:t>Август – декабрь </a:t>
            </a:r>
            <a:r>
              <a:rPr lang="ru-RU" dirty="0" smtClean="0">
                <a:solidFill>
                  <a:srgbClr val="FFC000"/>
                </a:solidFill>
              </a:rPr>
              <a:t>1943</a:t>
            </a:r>
          </a:p>
          <a:p>
            <a:r>
              <a:rPr lang="ru-RU" dirty="0" smtClean="0">
                <a:solidFill>
                  <a:srgbClr val="FFC000"/>
                </a:solidFill>
              </a:rPr>
              <a:t>  </a:t>
            </a:r>
            <a:r>
              <a:rPr lang="ru-RU" dirty="0">
                <a:solidFill>
                  <a:srgbClr val="FFC000"/>
                </a:solidFill>
              </a:rPr>
              <a:t>битва за Днепр</a:t>
            </a:r>
          </a:p>
          <a:p>
            <a:endParaRPr lang="ru-RU" dirty="0"/>
          </a:p>
        </p:txBody>
      </p:sp>
      <p:pic>
        <p:nvPicPr>
          <p:cNvPr id="7" name="священная войн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58214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4000"/>
                            </p:stCondLst>
                            <p:childTnLst>
                              <p:par>
                                <p:cTn id="3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18210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&amp;Ncy;&amp;ocy;&amp;vcy;&amp;ocy;&amp;scy;&amp;tcy;&amp;icy; &amp;SHcy;&amp;vcy;&amp;iecy;&amp;dcy;&amp;scy;&amp;kcy;&amp;ocy;&amp;jcy; &amp;Fcy;&amp;iecy;&amp;dcy;&amp;iecy;&amp;rcy;&amp;acy;&amp;tscy;&amp;icy;&amp;icy; - &amp;SHcy;&amp;vcy;&amp;iecy;&amp;dcy;&amp;scy;&amp;kcy;&amp;acy;&amp;yacy; &amp;Ncy;&amp;acy;&amp;tscy;&amp;icy;&amp;ocy;&amp;ncy;&amp;acy;&amp;lcy;&amp;softcy;&amp;ncy;&amp;acy;&amp;yacy; &amp;Fcy;&amp;iecy;&amp;dcy;&amp;iecy;&amp;rcy;&amp;acy;&amp;tscy;&amp;icy;&amp;yacy; &amp;Fcy;&amp;ucy;&amp;tcy;&amp;bcy;&amp;ocy;&amp;lcy;&amp;acy; &amp;vcy; &amp;pcy;&amp;rcy;&amp;ocy;&amp;iecy;&amp;kcy;&amp;tcy;&amp;iecy; WIFA"/>
          <p:cNvPicPr>
            <a:picLocks noChangeAspect="1" noChangeArrowheads="1"/>
          </p:cNvPicPr>
          <p:nvPr/>
        </p:nvPicPr>
        <p:blipFill>
          <a:blip r:embed="rId2" cstate="print"/>
          <a:srcRect b="5208"/>
          <a:stretch>
            <a:fillRect/>
          </a:stretch>
        </p:blipFill>
        <p:spPr bwMode="auto">
          <a:xfrm>
            <a:off x="0" y="0"/>
            <a:ext cx="9153809" cy="6858000"/>
          </a:xfrm>
          <a:prstGeom prst="rect">
            <a:avLst/>
          </a:prstGeom>
          <a:noFill/>
        </p:spPr>
      </p:pic>
      <p:pic>
        <p:nvPicPr>
          <p:cNvPr id="12290" name="Picture 2" descr="&amp;Kcy;&amp;acy;&amp;rcy;&amp;tcy;&amp;ycy; &amp;Vcy;&amp;iecy;&amp;lcy;&amp;icy;&amp;kcy;&amp;ocy;&amp;jcy; &amp;Ocy;&amp;tcy;&amp;iecy;&amp;chcy;&amp;iecy;&amp;scy;&amp;tcy;&amp;vcy;&amp;iecy;&amp;ncy;&amp;ncy;&amp;ocy;&amp;jcy; &amp;vcy;&amp;ocy;&amp;jcy;&amp;ncy;&amp;ycy;/1944/tv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42852"/>
            <a:ext cx="8479633" cy="628654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&amp;Ncy;&amp;ocy;&amp;vcy;&amp;ocy;&amp;scy;&amp;tcy;&amp;icy; &amp;SHcy;&amp;vcy;&amp;iecy;&amp;dcy;&amp;scy;&amp;kcy;&amp;ocy;&amp;jcy; &amp;Fcy;&amp;iecy;&amp;dcy;&amp;iecy;&amp;rcy;&amp;acy;&amp;tscy;&amp;icy;&amp;icy; - &amp;SHcy;&amp;vcy;&amp;iecy;&amp;dcy;&amp;scy;&amp;kcy;&amp;acy;&amp;yacy; &amp;Ncy;&amp;acy;&amp;tscy;&amp;icy;&amp;ocy;&amp;ncy;&amp;acy;&amp;lcy;&amp;softcy;&amp;ncy;&amp;acy;&amp;yacy; &amp;Fcy;&amp;iecy;&amp;dcy;&amp;iecy;&amp;rcy;&amp;acy;&amp;tscy;&amp;icy;&amp;yacy; &amp;Fcy;&amp;ucy;&amp;tcy;&amp;bcy;&amp;ocy;&amp;lcy;&amp;acy; &amp;vcy; &amp;pcy;&amp;rcy;&amp;ocy;&amp;iecy;&amp;kcy;&amp;tcy;&amp;iecy; WIFA"/>
          <p:cNvPicPr>
            <a:picLocks noChangeAspect="1" noChangeArrowheads="1"/>
          </p:cNvPicPr>
          <p:nvPr/>
        </p:nvPicPr>
        <p:blipFill>
          <a:blip r:embed="rId2" cstate="print"/>
          <a:srcRect b="5208"/>
          <a:stretch>
            <a:fillRect/>
          </a:stretch>
        </p:blipFill>
        <p:spPr bwMode="auto">
          <a:xfrm>
            <a:off x="0" y="0"/>
            <a:ext cx="9153809" cy="6858000"/>
          </a:xfrm>
          <a:prstGeom prst="rect">
            <a:avLst/>
          </a:prstGeom>
          <a:noFill/>
        </p:spPr>
      </p:pic>
      <p:pic>
        <p:nvPicPr>
          <p:cNvPr id="11266" name="Picture 2" descr="http://outletov.net/upload/resize_cache/iblock/b2b/500_500_1/big_675f66542571bc4a6f22a38af7b3bc753407d6e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571480"/>
            <a:ext cx="4505098" cy="30003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268" name="Picture 4" descr="&amp;Dcy;&amp;Ocy;&amp;Rcy;&amp;Ocy;&amp;Gcy;&amp;Acy; &amp;Ncy;&amp;Acy; &amp;Bcy;&amp;IEcy;&amp;Rcy;&amp;Lcy;&amp;Icy;&amp;Ncy;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15963" y="642918"/>
            <a:ext cx="4028037" cy="29289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270" name="Picture 6" descr="&amp;Ncy;&amp;ocy;&amp;vcy;&amp;ocy;&amp;scy;&amp;tcy;&amp;icy; &amp;Scy;&amp;vcy;&amp;ocy;&amp;bcy;&amp;ocy;&amp;dcy;&amp;ncy;&amp;ocy;&amp;iecy; &amp;ocy;&amp;bcy;&amp;shchcy;&amp;iecy;&amp;ncy;&amp;icy;&amp;iecy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10" y="3786190"/>
            <a:ext cx="3765803" cy="29289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02  E" pathEditMode="relative" ptsTypes="">
                                      <p:cBhvr>
                                        <p:cTn id="21" dur="2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2000" fill="hold"/>
                                        <p:tgtEl>
                                          <p:spTgt spid="1127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&amp;Ncy;&amp;ocy;&amp;vcy;&amp;ocy;&amp;scy;&amp;tcy;&amp;icy; &amp;SHcy;&amp;vcy;&amp;iecy;&amp;dcy;&amp;scy;&amp;kcy;&amp;ocy;&amp;jcy; &amp;Fcy;&amp;iecy;&amp;dcy;&amp;iecy;&amp;rcy;&amp;acy;&amp;tscy;&amp;icy;&amp;icy; - &amp;SHcy;&amp;vcy;&amp;iecy;&amp;dcy;&amp;scy;&amp;kcy;&amp;acy;&amp;yacy; &amp;Ncy;&amp;acy;&amp;tscy;&amp;icy;&amp;ocy;&amp;ncy;&amp;acy;&amp;lcy;&amp;softcy;&amp;ncy;&amp;acy;&amp;yacy; &amp;Fcy;&amp;iecy;&amp;dcy;&amp;iecy;&amp;rcy;&amp;acy;&amp;tscy;&amp;icy;&amp;yacy; &amp;Fcy;&amp;ucy;&amp;tcy;&amp;bcy;&amp;ocy;&amp;lcy;&amp;acy; &amp;vcy; &amp;pcy;&amp;rcy;&amp;ocy;&amp;iecy;&amp;kcy;&amp;tcy;&amp;iecy; WIFA"/>
          <p:cNvPicPr>
            <a:picLocks noChangeAspect="1" noChangeArrowheads="1"/>
          </p:cNvPicPr>
          <p:nvPr/>
        </p:nvPicPr>
        <p:blipFill>
          <a:blip r:embed="rId2" cstate="print"/>
          <a:srcRect b="5208"/>
          <a:stretch>
            <a:fillRect/>
          </a:stretch>
        </p:blipFill>
        <p:spPr bwMode="auto">
          <a:xfrm>
            <a:off x="0" y="0"/>
            <a:ext cx="9153809" cy="6858000"/>
          </a:xfrm>
          <a:prstGeom prst="rect">
            <a:avLst/>
          </a:prstGeom>
          <a:noFill/>
        </p:spPr>
      </p:pic>
      <p:pic>
        <p:nvPicPr>
          <p:cNvPr id="10242" name="Picture 2" descr="beobaxter: &amp;Acy;&amp;kcy;&amp;tcy; &amp;ocy; &amp;vcy;&amp;ocy;&amp;iecy;&amp;ncy;&amp;ncy;&amp;ocy;&amp;jcy; &amp;kcy;&amp;acy;&amp;pcy;&amp;icy;&amp;tcy;&amp;ucy;&amp;lcy;&amp;yacy;&amp;tscy;&amp;icy;&amp;icy; &amp;Gcy;&amp;iecy;&amp;rcy;&amp;mcy;&amp;acy;&amp;ncy;&amp;icy;&amp;i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285728"/>
            <a:ext cx="6191250" cy="296227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244" name="Picture 4" descr="&amp;Pcy;&amp;ocy;&amp;dcy;&amp;pcy;&amp;icy;&amp;scy;&amp;acy;&amp;ncy;&amp;icy;&amp;iecy; &amp;Acy;&amp;kcy;&amp;tcy;&amp;acy; &amp;ocy; &amp;bcy;&amp;iecy;&amp;zcy;&amp;ocy;&amp;gcy;&amp;ocy;&amp;vcy;&amp;ocy;&amp;rcy;&amp;ocy;&amp;chcy;&amp;ncy;&amp;ocy;&amp;jcy; &amp;kcy;&amp;acy;&amp;pcy;&amp;icy;&amp;tcy;&amp;ucy;&amp;lcy;&amp;yacy;&amp;tscy;&amp;icy;&amp;icy; &amp;fcy;&amp;acy;&amp;shcy;&amp;icy;&amp;scy;&amp;tcy;&amp;scy;&amp;kcy;&amp;ocy;&amp;jcy; &amp;Gcy;&amp;iecy;&amp;rcy;&amp;mcy;&amp;acy;&amp;ncy;&amp;icy;&amp;icy; - &amp;Bcy;&amp;icy;&amp;tcy;&amp;vcy;&amp;acy; &amp;zcy;&amp;acy; &amp;Bcy;&amp;iecy;&amp;rcy;&amp;lcy;&amp;icy;&amp;ncy; - &amp;Scy;&amp;rcy;&amp;acy;&amp;zhcy;&amp;iecy;&amp;ncy;&amp;icy;&amp;yacy; - &amp;Vcy;&amp;iecy;&amp;lcy;&amp;icy;&amp;kcy;&amp;acy;&amp;yacy; &amp;Ocy;&amp;tcy;&amp;iecy;&amp;chcy;&amp;iecy;&amp;scy;&amp;tcy;&amp;vcy;&amp;iecy;&amp;ncy;&amp;ncy;&amp;acy;&amp;yacy; &amp;Vcy;&amp;ocy;&amp;jcy;&amp;ncy;&amp;a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500438"/>
            <a:ext cx="4184416" cy="302769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&amp;Ncy;&amp;ocy;&amp;vcy;&amp;ocy;&amp;scy;&amp;tcy;&amp;icy; &amp;SHcy;&amp;vcy;&amp;iecy;&amp;dcy;&amp;scy;&amp;kcy;&amp;ocy;&amp;jcy; &amp;Fcy;&amp;iecy;&amp;dcy;&amp;iecy;&amp;rcy;&amp;acy;&amp;tscy;&amp;icy;&amp;icy; - &amp;SHcy;&amp;vcy;&amp;iecy;&amp;dcy;&amp;scy;&amp;kcy;&amp;acy;&amp;yacy; &amp;Ncy;&amp;acy;&amp;tscy;&amp;icy;&amp;ocy;&amp;ncy;&amp;acy;&amp;lcy;&amp;softcy;&amp;ncy;&amp;acy;&amp;yacy; &amp;Fcy;&amp;iecy;&amp;dcy;&amp;iecy;&amp;rcy;&amp;acy;&amp;tscy;&amp;icy;&amp;yacy; &amp;Fcy;&amp;ucy;&amp;tcy;&amp;bcy;&amp;ocy;&amp;lcy;&amp;acy; &amp;vcy; &amp;pcy;&amp;rcy;&amp;ocy;&amp;iecy;&amp;kcy;&amp;tcy;&amp;iecy; WIFA"/>
          <p:cNvPicPr>
            <a:picLocks noChangeAspect="1" noChangeArrowheads="1"/>
          </p:cNvPicPr>
          <p:nvPr/>
        </p:nvPicPr>
        <p:blipFill>
          <a:blip r:embed="rId2" cstate="print"/>
          <a:srcRect b="5208"/>
          <a:stretch>
            <a:fillRect/>
          </a:stretch>
        </p:blipFill>
        <p:spPr bwMode="auto">
          <a:xfrm>
            <a:off x="0" y="0"/>
            <a:ext cx="9153809" cy="6858000"/>
          </a:xfrm>
          <a:prstGeom prst="rect">
            <a:avLst/>
          </a:prstGeom>
          <a:noFill/>
        </p:spPr>
      </p:pic>
      <p:pic>
        <p:nvPicPr>
          <p:cNvPr id="7170" name="Picture 2" descr="&amp;scy; &amp;Dcy;&amp;ncy;&amp;iecy;&amp;mcy; &amp;Pcy;&amp;ocy;&amp;bcy;&amp;iecy;&amp;dcy;&amp;ycy;. - 9 &amp;Mcy;&amp;acy;&amp;yacy; 2013 - &amp;Dcy;&amp;icy;&amp;ncy;&amp;acy;&amp;mcy;&amp;icy;&amp;tcy;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285728"/>
            <a:ext cx="5715000" cy="3571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42276E-7 L -0.00781 0.3041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1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717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&amp;Ncy;&amp;ocy;&amp;vcy;&amp;ocy;&amp;scy;&amp;tcy;&amp;icy; &amp;SHcy;&amp;vcy;&amp;iecy;&amp;dcy;&amp;scy;&amp;kcy;&amp;ocy;&amp;jcy; &amp;Fcy;&amp;iecy;&amp;dcy;&amp;iecy;&amp;rcy;&amp;acy;&amp;tscy;&amp;icy;&amp;icy; - &amp;SHcy;&amp;vcy;&amp;iecy;&amp;dcy;&amp;scy;&amp;kcy;&amp;acy;&amp;yacy; &amp;Ncy;&amp;acy;&amp;tscy;&amp;icy;&amp;ocy;&amp;ncy;&amp;acy;&amp;lcy;&amp;softcy;&amp;ncy;&amp;acy;&amp;yacy; &amp;Fcy;&amp;iecy;&amp;dcy;&amp;iecy;&amp;rcy;&amp;acy;&amp;tscy;&amp;icy;&amp;yacy; &amp;Fcy;&amp;ucy;&amp;tcy;&amp;bcy;&amp;ocy;&amp;lcy;&amp;acy; &amp;vcy; &amp;pcy;&amp;rcy;&amp;ocy;&amp;iecy;&amp;kcy;&amp;tcy;&amp;iecy; WIFA"/>
          <p:cNvPicPr>
            <a:picLocks noChangeAspect="1" noChangeArrowheads="1"/>
          </p:cNvPicPr>
          <p:nvPr/>
        </p:nvPicPr>
        <p:blipFill>
          <a:blip r:embed="rId2" cstate="print"/>
          <a:srcRect b="5208"/>
          <a:stretch>
            <a:fillRect/>
          </a:stretch>
        </p:blipFill>
        <p:spPr bwMode="auto">
          <a:xfrm>
            <a:off x="0" y="0"/>
            <a:ext cx="9153809" cy="6858000"/>
          </a:xfrm>
          <a:prstGeom prst="rect">
            <a:avLst/>
          </a:prstGeom>
          <a:noFill/>
        </p:spPr>
      </p:pic>
      <p:pic>
        <p:nvPicPr>
          <p:cNvPr id="6146" name="Picture 2" descr="&amp;Scy; &amp;dcy;&amp;ncy;&amp;iecy;&amp;mcy; &amp;Pcy;&amp;ocy;&amp;bcy;&amp;iecy;&amp;dcy;&amp;ycy;! &amp;Ncy;&amp;ocy;&amp;vcy;&amp;ocy;&amp;scy;&amp;icy;&amp;bcy;&amp;icy;&amp;rcy;&amp;scy;&amp;kcy;&amp;acy;&amp;yacy; &amp;ocy;&amp;tcy;&amp;kcy;&amp;rcy;&amp;ycy;&amp;tcy;&amp;acy;&amp;yacy; &amp;ocy;&amp;bcy;&amp;rcy;&amp;acy;&amp;zcy;&amp;ocy;&amp;vcy;&amp;acy;&amp;tcy;&amp;iecy;&amp;lcy;&amp;softcy;&amp;ncy;&amp;acy;&amp;yacy; &amp;scy;&amp;iecy;&amp;tcy;&amp;soft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428604"/>
            <a:ext cx="5715000" cy="381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&amp;Ncy;&amp;ocy;&amp;vcy;&amp;ocy;&amp;scy;&amp;tcy;&amp;icy; &amp;SHcy;&amp;vcy;&amp;iecy;&amp;dcy;&amp;scy;&amp;kcy;&amp;ocy;&amp;jcy; &amp;Fcy;&amp;iecy;&amp;dcy;&amp;iecy;&amp;rcy;&amp;acy;&amp;tscy;&amp;icy;&amp;icy; - &amp;SHcy;&amp;vcy;&amp;iecy;&amp;dcy;&amp;scy;&amp;kcy;&amp;acy;&amp;yacy; &amp;Ncy;&amp;acy;&amp;tscy;&amp;icy;&amp;ocy;&amp;ncy;&amp;acy;&amp;lcy;&amp;softcy;&amp;ncy;&amp;acy;&amp;yacy; &amp;Fcy;&amp;iecy;&amp;dcy;&amp;iecy;&amp;rcy;&amp;acy;&amp;tscy;&amp;icy;&amp;yacy; &amp;Fcy;&amp;ucy;&amp;tcy;&amp;bcy;&amp;ocy;&amp;lcy;&amp;acy; &amp;vcy; &amp;pcy;&amp;rcy;&amp;ocy;&amp;iecy;&amp;kcy;&amp;tcy;&amp;iecy; WIFA"/>
          <p:cNvPicPr>
            <a:picLocks noChangeAspect="1" noChangeArrowheads="1"/>
          </p:cNvPicPr>
          <p:nvPr/>
        </p:nvPicPr>
        <p:blipFill>
          <a:blip r:embed="rId2" cstate="print"/>
          <a:srcRect b="5208"/>
          <a:stretch>
            <a:fillRect/>
          </a:stretch>
        </p:blipFill>
        <p:spPr bwMode="auto">
          <a:xfrm>
            <a:off x="0" y="0"/>
            <a:ext cx="9153809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214290"/>
            <a:ext cx="8286808" cy="314327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33794" name="Picture 2" descr="&amp;Rcy;&amp;acy;&amp;scy;&amp;kcy;&amp;rcy;&amp;acy;&amp;scy;&amp;kcy;&amp;acy; &amp;scy; &amp;ncy;&amp;ocy;&amp;vcy;&amp;ocy;&amp;gcy;&amp;ocy;&amp;dcy;&amp;ncy;&amp;icy;&amp;mcy; &amp;scy;&amp;acy;&amp;lcy;&amp;yucy;&amp;tcy;&amp;ocy;&amp;mcy; &amp;Rcy;&amp;acy;&amp;scy;&amp;kcy;&amp;rcy;&amp;acy;&amp;scy;&amp;kcy;&amp;icy; &amp;ocy;&amp;ncy;&amp;lcy;&amp;acy;&amp;jcy;&amp;ncy; &amp;bcy;&amp;iecy;&amp;scy;&amp;pcy;&amp;lcy;&amp;acy;&amp;tcy;&amp;ncy;&amp;o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000348"/>
            <a:ext cx="4301452" cy="38576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&amp;Ncy;&amp;ocy;&amp;vcy;&amp;ocy;&amp;scy;&amp;tcy;&amp;icy; &amp;SHcy;&amp;vcy;&amp;iecy;&amp;dcy;&amp;scy;&amp;kcy;&amp;ocy;&amp;jcy; &amp;Fcy;&amp;iecy;&amp;dcy;&amp;iecy;&amp;rcy;&amp;acy;&amp;tscy;&amp;icy;&amp;icy; - &amp;SHcy;&amp;vcy;&amp;iecy;&amp;dcy;&amp;scy;&amp;kcy;&amp;acy;&amp;yacy; &amp;Ncy;&amp;acy;&amp;tscy;&amp;icy;&amp;ocy;&amp;ncy;&amp;acy;&amp;lcy;&amp;softcy;&amp;ncy;&amp;acy;&amp;yacy; &amp;Fcy;&amp;iecy;&amp;dcy;&amp;iecy;&amp;rcy;&amp;acy;&amp;tscy;&amp;icy;&amp;yacy; &amp;Fcy;&amp;ucy;&amp;tcy;&amp;bcy;&amp;ocy;&amp;lcy;&amp;acy; &amp;vcy; &amp;pcy;&amp;rcy;&amp;ocy;&amp;iecy;&amp;kcy;&amp;tcy;&amp;iecy; WIFA"/>
          <p:cNvPicPr>
            <a:picLocks noChangeAspect="1" noChangeArrowheads="1"/>
          </p:cNvPicPr>
          <p:nvPr/>
        </p:nvPicPr>
        <p:blipFill>
          <a:blip r:embed="rId3" cstate="print"/>
          <a:srcRect b="5208"/>
          <a:stretch>
            <a:fillRect/>
          </a:stretch>
        </p:blipFill>
        <p:spPr bwMode="auto">
          <a:xfrm>
            <a:off x="0" y="0"/>
            <a:ext cx="9153809" cy="6858000"/>
          </a:xfrm>
          <a:prstGeom prst="rect">
            <a:avLst/>
          </a:prstGeom>
          <a:noFill/>
        </p:spPr>
      </p:pic>
      <p:pic>
        <p:nvPicPr>
          <p:cNvPr id="34818" name="Picture 2" descr="&amp;Vcy; &amp;ocy;&amp;bcy;&amp;lcy;&amp;acy;&amp;scy;&amp;tcy;&amp;icy; &amp;ocy;&amp;bcy;&amp;hardcy;&amp;yacy;&amp;vcy;&amp;lcy;&amp;iecy;&amp;ncy; &amp;fcy;&amp;ocy;&amp;tcy;&amp;ocy;&amp;kcy;&amp;ocy;&amp;ncy;&amp;kcy;&amp;ucy;&amp;rcy;&amp;scy; &quot;&amp;YAcy; &amp;pcy;&amp;ocy;&amp;mcy;&amp;ncy;&amp;yucy;, &amp;yacy; &amp;gcy;&amp;ocy;&amp;rcy;&amp;zhcy;&amp;ucy;&amp;scy;&amp;softcy;. - KO44.R…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500042"/>
            <a:ext cx="6096000" cy="43148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мир который нужен мн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286776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132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&amp;Ncy;&amp;ocy;&amp;vcy;&amp;ocy;&amp;scy;&amp;tcy;&amp;icy; &amp;SHcy;&amp;vcy;&amp;iecy;&amp;dcy;&amp;scy;&amp;kcy;&amp;ocy;&amp;jcy; &amp;Fcy;&amp;iecy;&amp;dcy;&amp;iecy;&amp;rcy;&amp;acy;&amp;tscy;&amp;icy;&amp;icy; - &amp;SHcy;&amp;vcy;&amp;iecy;&amp;dcy;&amp;scy;&amp;kcy;&amp;acy;&amp;yacy; &amp;Ncy;&amp;acy;&amp;tscy;&amp;icy;&amp;ocy;&amp;ncy;&amp;acy;&amp;lcy;&amp;softcy;&amp;ncy;&amp;acy;&amp;yacy; &amp;Fcy;&amp;iecy;&amp;dcy;&amp;iecy;&amp;rcy;&amp;acy;&amp;tscy;&amp;icy;&amp;yacy; &amp;Fcy;&amp;ucy;&amp;tcy;&amp;bcy;&amp;ocy;&amp;lcy;&amp;acy; &amp;vcy; &amp;pcy;&amp;rcy;&amp;ocy;&amp;iecy;&amp;kcy;&amp;tcy;&amp;iecy; WIFA"/>
          <p:cNvPicPr>
            <a:picLocks noChangeAspect="1" noChangeArrowheads="1"/>
          </p:cNvPicPr>
          <p:nvPr/>
        </p:nvPicPr>
        <p:blipFill>
          <a:blip r:embed="rId2" cstate="print"/>
          <a:srcRect b="5208"/>
          <a:stretch>
            <a:fillRect/>
          </a:stretch>
        </p:blipFill>
        <p:spPr bwMode="auto">
          <a:xfrm>
            <a:off x="0" y="0"/>
            <a:ext cx="915380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85729"/>
            <a:ext cx="7772400" cy="357189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список  использованных источников 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4429132"/>
            <a:ext cx="85010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FF00"/>
                </a:solidFill>
              </a:rPr>
              <a:t>Коллекция </a:t>
            </a:r>
            <a:r>
              <a:rPr lang="ru-RU" dirty="0" smtClean="0">
                <a:solidFill>
                  <a:srgbClr val="FFFF00"/>
                </a:solidFill>
              </a:rPr>
              <a:t>аудио и видео файлов </a:t>
            </a:r>
            <a:r>
              <a:rPr lang="ru-RU" dirty="0">
                <a:solidFill>
                  <a:srgbClr val="FFFF00"/>
                </a:solidFill>
              </a:rPr>
              <a:t>из интернета</a:t>
            </a:r>
            <a:r>
              <a:rPr lang="ru-RU" dirty="0" smtClean="0">
                <a:solidFill>
                  <a:srgbClr val="FFFF00"/>
                </a:solidFill>
              </a:rPr>
              <a:t>:</a:t>
            </a:r>
          </a:p>
          <a:p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1428736"/>
            <a:ext cx="77867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http://www.swedenwifa.com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42910" y="1714488"/>
            <a:ext cx="85010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http://pixelbrush.ru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4857760"/>
            <a:ext cx="22145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http://muzofon.com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2143116"/>
            <a:ext cx="85010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http://www.visualrian.ru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14348" y="250030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http://www.nazarovo-online.ru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14348" y="2928934"/>
            <a:ext cx="31243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http://pobeda.sehost.ru/page1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85786" y="3286124"/>
            <a:ext cx="32594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http://beobaxter.livejournal.com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85786" y="3643314"/>
            <a:ext cx="35672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http://www.otvoyna.ru/berlin5.htm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714348" y="392906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http://dinamit3d.ucoz.ru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643438" y="1428736"/>
            <a:ext cx="22117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http://www.edu54.ru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714876" y="1785926"/>
            <a:ext cx="31432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http://ko44.ru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86314" y="2143116"/>
            <a:ext cx="32147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https://ru.wikipedia.org/wiki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28596" y="5214950"/>
            <a:ext cx="26330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http://www.proshkolu.ru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28596" y="857232"/>
            <a:ext cx="85010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FF00"/>
                </a:solidFill>
              </a:rPr>
              <a:t>Коллекция </a:t>
            </a:r>
            <a:r>
              <a:rPr lang="ru-RU" dirty="0" smtClean="0">
                <a:solidFill>
                  <a:srgbClr val="FFFF00"/>
                </a:solidFill>
              </a:rPr>
              <a:t>фотографий, анимации из </a:t>
            </a:r>
            <a:r>
              <a:rPr lang="ru-RU" dirty="0">
                <a:solidFill>
                  <a:srgbClr val="FFFF00"/>
                </a:solidFill>
              </a:rPr>
              <a:t>интернета</a:t>
            </a:r>
            <a:r>
              <a:rPr lang="ru-RU" dirty="0" smtClean="0">
                <a:solidFill>
                  <a:srgbClr val="FFFF00"/>
                </a:solidFill>
              </a:rPr>
              <a:t>:</a:t>
            </a:r>
          </a:p>
          <a:p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&amp;Ncy;&amp;ocy;&amp;vcy;&amp;ocy;&amp;scy;&amp;tcy;&amp;icy; &amp;SHcy;&amp;vcy;&amp;iecy;&amp;dcy;&amp;scy;&amp;kcy;&amp;ocy;&amp;jcy; &amp;Fcy;&amp;iecy;&amp;dcy;&amp;iecy;&amp;rcy;&amp;acy;&amp;tscy;&amp;icy;&amp;icy; - &amp;SHcy;&amp;vcy;&amp;iecy;&amp;dcy;&amp;scy;&amp;kcy;&amp;acy;&amp;yacy; &amp;Ncy;&amp;acy;&amp;tscy;&amp;icy;&amp;ocy;&amp;ncy;&amp;acy;&amp;lcy;&amp;softcy;&amp;ncy;&amp;acy;&amp;yacy; &amp;Fcy;&amp;iecy;&amp;dcy;&amp;iecy;&amp;rcy;&amp;acy;&amp;tscy;&amp;icy;&amp;yacy; &amp;Fcy;&amp;ucy;&amp;tcy;&amp;bcy;&amp;ocy;&amp;lcy;&amp;acy; &amp;vcy; &amp;pcy;&amp;rcy;&amp;ocy;&amp;iecy;&amp;kcy;&amp;tcy;&amp;iecy; WIFA"/>
          <p:cNvPicPr>
            <a:picLocks noChangeAspect="1" noChangeArrowheads="1"/>
          </p:cNvPicPr>
          <p:nvPr/>
        </p:nvPicPr>
        <p:blipFill>
          <a:blip r:embed="rId2" cstate="print"/>
          <a:srcRect b="5208"/>
          <a:stretch>
            <a:fillRect/>
          </a:stretch>
        </p:blipFill>
        <p:spPr bwMode="auto">
          <a:xfrm>
            <a:off x="0" y="0"/>
            <a:ext cx="9153809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785794"/>
            <a:ext cx="7000924" cy="4786346"/>
          </a:xfrm>
        </p:spPr>
        <p:txBody>
          <a:bodyPr>
            <a:normAutofit/>
          </a:bodyPr>
          <a:lstStyle/>
          <a:p>
            <a:r>
              <a:rPr lang="ru-RU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Мы - умные!</a:t>
            </a:r>
          </a:p>
          <a:p>
            <a:r>
              <a:rPr lang="ru-RU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Мы – дружные!</a:t>
            </a:r>
          </a:p>
          <a:p>
            <a:r>
              <a:rPr lang="ru-RU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Мы – внимательные!</a:t>
            </a:r>
          </a:p>
          <a:p>
            <a:r>
              <a:rPr lang="ru-RU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Мы – старательные!</a:t>
            </a:r>
          </a:p>
          <a:p>
            <a:r>
              <a:rPr lang="ru-RU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Мы отлично учимся!</a:t>
            </a:r>
          </a:p>
          <a:p>
            <a:r>
              <a:rPr lang="ru-RU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Всё у нас получится!</a:t>
            </a:r>
          </a:p>
          <a:p>
            <a:endParaRPr lang="ru-RU" sz="36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2290" name="Picture 2" descr="&amp;Acy;&amp;ncy;&amp;icy;&amp;mcy;&amp;acy;&amp;shcy;&amp;kcy;&amp;icy; &amp;ncy;&amp;acy; &amp;tcy;&amp;iecy;&amp;mcy;&amp;ucy; &quot;&amp;SHcy;&amp;kcy;&amp;ocy;&amp;lcy;&amp;acy;&quot;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214686"/>
            <a:ext cx="1928826" cy="1928826"/>
          </a:xfrm>
          <a:prstGeom prst="rect">
            <a:avLst/>
          </a:prstGeom>
          <a:noFill/>
        </p:spPr>
      </p:pic>
      <p:pic>
        <p:nvPicPr>
          <p:cNvPr id="12292" name="Picture 4" descr="&amp;Scy;&amp;acy;&amp;jcy;&amp;tcy; &amp;pcy;&amp;iecy;&amp;rcy;&amp;iecy;&amp;iecy;&amp;khcy;&amp;acy;&amp;lcy; &amp;pcy;&amp;ocy; &amp;ncy;&amp;ocy;&amp;vcy;&amp;ocy;&amp;mcy;&amp;ucy; &amp;acy;&amp;dcy;&amp;rcy;&amp;iecy;&amp;scy;&amp;ucy; olga1970.jimdo.com - &amp;Icy;&amp;ncy;&amp;fcy;&amp;ocy;&amp;rcy;&amp;mcy;&amp;acy;&amp;tscy;&amp;icy;&amp;yacy; &amp;ocy; &amp;scy;&amp;acy;&amp;jcy;&amp;tcy;&amp;iecy;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68" y="285728"/>
            <a:ext cx="1707934" cy="135729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&amp;Ncy;&amp;ocy;&amp;vcy;&amp;ocy;&amp;scy;&amp;tcy;&amp;icy; &amp;SHcy;&amp;vcy;&amp;iecy;&amp;dcy;&amp;scy;&amp;kcy;&amp;ocy;&amp;jcy; &amp;Fcy;&amp;iecy;&amp;dcy;&amp;iecy;&amp;rcy;&amp;acy;&amp;tscy;&amp;icy;&amp;icy; - &amp;SHcy;&amp;vcy;&amp;iecy;&amp;dcy;&amp;scy;&amp;kcy;&amp;acy;&amp;yacy; &amp;Ncy;&amp;acy;&amp;tscy;&amp;icy;&amp;ocy;&amp;ncy;&amp;acy;&amp;lcy;&amp;softcy;&amp;ncy;&amp;acy;&amp;yacy; &amp;Fcy;&amp;iecy;&amp;dcy;&amp;iecy;&amp;rcy;&amp;acy;&amp;tscy;&amp;icy;&amp;yacy; &amp;Fcy;&amp;ucy;&amp;tcy;&amp;bcy;&amp;ocy;&amp;lcy;&amp;acy; &amp;vcy; &amp;pcy;&amp;rcy;&amp;ocy;&amp;iecy;&amp;kcy;&amp;tcy;&amp;iecy; WIFA"/>
          <p:cNvPicPr>
            <a:picLocks noChangeAspect="1" noChangeArrowheads="1"/>
          </p:cNvPicPr>
          <p:nvPr/>
        </p:nvPicPr>
        <p:blipFill>
          <a:blip r:embed="rId2" cstate="print"/>
          <a:srcRect b="5208"/>
          <a:stretch>
            <a:fillRect/>
          </a:stretch>
        </p:blipFill>
        <p:spPr bwMode="auto">
          <a:xfrm>
            <a:off x="0" y="0"/>
            <a:ext cx="9153809" cy="6858000"/>
          </a:xfrm>
          <a:prstGeom prst="rect">
            <a:avLst/>
          </a:prstGeom>
          <a:noFill/>
        </p:spPr>
      </p:pic>
      <p:pic>
        <p:nvPicPr>
          <p:cNvPr id="5" name="Picture 4" descr="&amp;vcy;&amp;ocy;&amp;jcy;&amp;ncy;&amp;acy; &quot; &amp;Scy;&amp;tcy;&amp;rcy;&amp;acy;&amp;ncy;&amp;icy;&amp;tscy;&amp;acy; 5 &quot; PixelBrush - &amp;Pcy;&amp;ocy;&amp;rcy;&amp;tcy;&amp;acy;&amp;lcy; &amp;ocy; &amp;dcy;&amp;icy;&amp;zcy;&amp;acy;&amp;jcy;&amp;ncy;&amp;iecy;. &amp;Scy;&amp;kcy;&amp;acy;&amp;chcy;&amp;acy;&amp;tcy;&amp;softcy; &amp;fcy;&amp;ocy;&amp;tcy;&amp;ocy;, &amp;kcy;&amp;acy;&amp;rcy;&amp;tcy;&amp;icy;&amp;ncy;&amp;kcy;&amp;icy;, &amp;ocy;&amp;bcy;&amp;ocy;&amp;icy;, &amp;rcy;&amp;icy;&amp;scy;&amp;ucy;&amp;ncy;&amp;kcy;&amp;icy;, &amp;icy;&amp;kcy;&amp;ocy;&amp;ncy;&amp;kcy;&amp;icy;, &amp;kcy;&amp;lcy;&amp;icy;&amp;pcy;&amp;acy;&amp;rcy;&amp;tcy;&amp;ycy;, &amp;vcy;&amp;iecy;&amp;kcy;&amp;tcy;&amp;ocy;&amp;rcy;&amp;ncy;&amp;ycy;&amp;jcy; &amp;kcy;&amp;lcy;&amp;icy;&amp;pcy;&amp;acy;&amp;rcy;&amp;tcy; &amp;b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571480"/>
            <a:ext cx="5751363" cy="4071966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785786" y="1285860"/>
            <a:ext cx="1500198" cy="142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all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альманах</a:t>
            </a: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 rot="21441187">
            <a:off x="2794156" y="648778"/>
            <a:ext cx="3357586" cy="428628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gradFill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0"/>
              </a:gra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00364" y="2428868"/>
            <a:ext cx="857256" cy="928694"/>
          </a:xfrm>
          <a:prstGeom prst="rect">
            <a:avLst/>
          </a:prstGeom>
          <a:solidFill>
            <a:schemeClr val="bg1"/>
          </a:solidFill>
          <a:ln w="76200" cmpd="tri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000496" y="2428868"/>
            <a:ext cx="857256" cy="928694"/>
          </a:xfrm>
          <a:prstGeom prst="rect">
            <a:avLst/>
          </a:prstGeom>
          <a:solidFill>
            <a:schemeClr val="bg1"/>
          </a:solidFill>
          <a:ln w="76200" cmpd="tri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000628" y="2500306"/>
            <a:ext cx="857256" cy="928694"/>
          </a:xfrm>
          <a:prstGeom prst="rect">
            <a:avLst/>
          </a:prstGeom>
          <a:solidFill>
            <a:schemeClr val="bg1"/>
          </a:solidFill>
          <a:ln w="76200" cmpd="tri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714744" y="4000504"/>
            <a:ext cx="2286016" cy="50004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Классная патриотическая  газета</a:t>
            </a:r>
            <a:endParaRPr lang="ru-RU" sz="1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&amp;Ncy;&amp;ocy;&amp;vcy;&amp;ocy;&amp;scy;&amp;tcy;&amp;icy; &amp;SHcy;&amp;vcy;&amp;iecy;&amp;dcy;&amp;scy;&amp;kcy;&amp;ocy;&amp;jcy; &amp;Fcy;&amp;iecy;&amp;dcy;&amp;iecy;&amp;rcy;&amp;acy;&amp;tscy;&amp;icy;&amp;icy; - &amp;SHcy;&amp;vcy;&amp;iecy;&amp;dcy;&amp;scy;&amp;kcy;&amp;acy;&amp;yacy; &amp;Ncy;&amp;acy;&amp;tscy;&amp;icy;&amp;ocy;&amp;ncy;&amp;acy;&amp;lcy;&amp;softcy;&amp;ncy;&amp;acy;&amp;yacy; &amp;Fcy;&amp;iecy;&amp;dcy;&amp;iecy;&amp;rcy;&amp;acy;&amp;tscy;&amp;icy;&amp;yacy; &amp;Fcy;&amp;ucy;&amp;tcy;&amp;bcy;&amp;ocy;&amp;lcy;&amp;acy; &amp;vcy; &amp;pcy;&amp;rcy;&amp;ocy;&amp;iecy;&amp;kcy;&amp;tcy;&amp;iecy; WIFA"/>
          <p:cNvPicPr>
            <a:picLocks noChangeAspect="1" noChangeArrowheads="1"/>
          </p:cNvPicPr>
          <p:nvPr/>
        </p:nvPicPr>
        <p:blipFill>
          <a:blip r:embed="rId2" cstate="print"/>
          <a:srcRect b="5208"/>
          <a:stretch>
            <a:fillRect/>
          </a:stretch>
        </p:blipFill>
        <p:spPr bwMode="auto">
          <a:xfrm>
            <a:off x="0" y="0"/>
            <a:ext cx="9153809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83122"/>
          </a:xfrm>
        </p:spPr>
        <p:txBody>
          <a:bodyPr>
            <a:normAutofit fontScale="90000"/>
          </a:bodyPr>
          <a:lstStyle/>
          <a:p>
            <a:pPr algn="l"/>
            <a:r>
              <a:rPr lang="ru-RU" sz="2200" i="1" u="sng" dirty="0">
                <a:solidFill>
                  <a:srgbClr val="FFFF00"/>
                </a:solidFill>
              </a:rPr>
              <a:t>Ефремова Т.Ф. Толковый словарь русского языка.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ru-RU" sz="2200" b="1" i="1" dirty="0">
                <a:solidFill>
                  <a:schemeClr val="bg1"/>
                </a:solidFill>
              </a:rPr>
              <a:t>Альманах  </a:t>
            </a:r>
            <a:r>
              <a:rPr lang="ru-RU" sz="2200" i="1" dirty="0">
                <a:solidFill>
                  <a:schemeClr val="bg1"/>
                </a:solidFill>
              </a:rPr>
              <a:t>м.</a:t>
            </a:r>
            <a:r>
              <a:rPr lang="ru-RU" sz="2200" i="1" dirty="0"/>
              <a:t/>
            </a:r>
            <a:br>
              <a:rPr lang="ru-RU" sz="2200" i="1" dirty="0"/>
            </a:br>
            <a:r>
              <a:rPr lang="ru-RU" sz="2200" i="1" dirty="0">
                <a:solidFill>
                  <a:srgbClr val="FFC000"/>
                </a:solidFill>
              </a:rPr>
              <a:t>1) Сборник произведений художественной литературы, объединенных по </a:t>
            </a:r>
            <a:r>
              <a:rPr lang="ru-RU" sz="2200" i="1" dirty="0" smtClean="0">
                <a:solidFill>
                  <a:srgbClr val="FFC000"/>
                </a:solidFill>
              </a:rPr>
              <a:t> тематическому</a:t>
            </a:r>
            <a:r>
              <a:rPr lang="ru-RU" sz="2200" i="1" dirty="0">
                <a:solidFill>
                  <a:srgbClr val="FFC000"/>
                </a:solidFill>
              </a:rPr>
              <a:t>, жанровому, идейно-художественному и т.п. признаку</a:t>
            </a:r>
            <a:r>
              <a:rPr lang="ru-RU" sz="2200" i="1" dirty="0" smtClean="0">
                <a:solidFill>
                  <a:srgbClr val="FFC000"/>
                </a:solidFill>
              </a:rPr>
              <a:t>.</a:t>
            </a:r>
            <a:br>
              <a:rPr lang="ru-RU" sz="2200" i="1" dirty="0" smtClean="0">
                <a:solidFill>
                  <a:srgbClr val="FFC000"/>
                </a:solidFill>
              </a:rPr>
            </a:br>
            <a:r>
              <a:rPr lang="ru-RU" sz="2200" i="1" dirty="0">
                <a:solidFill>
                  <a:srgbClr val="FFC000"/>
                </a:solidFill>
              </a:rPr>
              <a:t/>
            </a:r>
            <a:br>
              <a:rPr lang="ru-RU" sz="2200" i="1" dirty="0">
                <a:solidFill>
                  <a:srgbClr val="FFC000"/>
                </a:solidFill>
              </a:rPr>
            </a:br>
            <a:r>
              <a:rPr lang="ru-RU" sz="2200" i="1" dirty="0" smtClean="0">
                <a:solidFill>
                  <a:srgbClr val="FFC000"/>
                </a:solidFill>
              </a:rPr>
              <a:t> 2) Сборник статей, содержащих занимательные сведения справочного характера из различных областей знания. </a:t>
            </a:r>
            <a:r>
              <a:rPr lang="ru-RU" sz="2200" i="1" dirty="0">
                <a:solidFill>
                  <a:srgbClr val="FFC000"/>
                </a:solidFill>
              </a:rPr>
              <a:t/>
            </a:r>
            <a:br>
              <a:rPr lang="ru-RU" sz="2200" i="1" dirty="0">
                <a:solidFill>
                  <a:srgbClr val="FFC000"/>
                </a:solidFill>
              </a:rPr>
            </a:br>
            <a:r>
              <a:rPr lang="ru-RU" sz="2200" i="1" dirty="0">
                <a:solidFill>
                  <a:srgbClr val="FFC000"/>
                </a:solidFill>
              </a:rPr>
              <a:t/>
            </a:r>
            <a:br>
              <a:rPr lang="ru-RU" sz="2200" i="1" dirty="0">
                <a:solidFill>
                  <a:srgbClr val="FFC000"/>
                </a:solidFill>
              </a:rPr>
            </a:br>
            <a:r>
              <a:rPr lang="ru-RU" sz="2200" i="1" dirty="0">
                <a:solidFill>
                  <a:srgbClr val="FFC000"/>
                </a:solidFill>
              </a:rPr>
              <a:t>3) устар. Календарь, обычно включавший в себя сведения из области астрономии и астрологические прогнозы</a:t>
            </a:r>
            <a:r>
              <a:rPr lang="ru-RU" sz="2200" i="1" dirty="0" smtClean="0">
                <a:solidFill>
                  <a:srgbClr val="FFC000"/>
                </a:solidFill>
              </a:rPr>
              <a:t>.</a:t>
            </a:r>
            <a:br>
              <a:rPr lang="ru-RU" sz="2200" i="1" dirty="0" smtClean="0">
                <a:solidFill>
                  <a:srgbClr val="FFC000"/>
                </a:solidFill>
              </a:rPr>
            </a:br>
            <a:r>
              <a:rPr lang="ru-RU" sz="2200" i="1" dirty="0">
                <a:solidFill>
                  <a:srgbClr val="FFC000"/>
                </a:solidFill>
              </a:rPr>
              <a:t/>
            </a:r>
            <a:br>
              <a:rPr lang="ru-RU" sz="2200" i="1" dirty="0">
                <a:solidFill>
                  <a:srgbClr val="FFC000"/>
                </a:solidFill>
              </a:rPr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i="1" u="sng" dirty="0">
                <a:solidFill>
                  <a:srgbClr val="FFFF00"/>
                </a:solidFill>
              </a:rPr>
              <a:t>С.И.Ожегов, Н.Ю.Шведова. Толковый словарь русского языка.</a:t>
            </a:r>
            <a:r>
              <a:rPr lang="ru-RU" sz="2200" dirty="0">
                <a:solidFill>
                  <a:srgbClr val="FFFF00"/>
                </a:solidFill>
              </a:rPr>
              <a:t/>
            </a:r>
            <a:br>
              <a:rPr lang="ru-RU" sz="2200" dirty="0">
                <a:solidFill>
                  <a:srgbClr val="FFFF00"/>
                </a:solidFill>
              </a:rPr>
            </a:br>
            <a:r>
              <a:rPr lang="ru-RU" sz="2200" b="1" i="1" dirty="0">
                <a:solidFill>
                  <a:schemeClr val="bg1"/>
                </a:solidFill>
              </a:rPr>
              <a:t>Альманах </a:t>
            </a:r>
            <a:r>
              <a:rPr lang="ru-RU" sz="2200" i="1" dirty="0">
                <a:solidFill>
                  <a:schemeClr val="bg1"/>
                </a:solidFill>
              </a:rPr>
              <a:t>, -а, м. </a:t>
            </a:r>
            <a:r>
              <a:rPr lang="ru-RU" sz="2200" i="1" dirty="0">
                <a:solidFill>
                  <a:srgbClr val="00B0F0"/>
                </a:solidFill>
              </a:rPr>
              <a:t>Непериодический литературный сборник </a:t>
            </a:r>
            <a:r>
              <a:rPr lang="ru-RU" sz="2200" i="1" dirty="0" smtClean="0">
                <a:solidFill>
                  <a:srgbClr val="00B0F0"/>
                </a:solidFill>
              </a:rPr>
              <a:t>произведений разных </a:t>
            </a:r>
            <a:r>
              <a:rPr lang="ru-RU" sz="2200" i="1" dirty="0">
                <a:solidFill>
                  <a:srgbClr val="00B0F0"/>
                </a:solidFill>
              </a:rPr>
              <a:t>писателей. II прил. альманашный, -</a:t>
            </a:r>
            <a:r>
              <a:rPr lang="ru-RU" sz="2200" i="1" dirty="0" err="1">
                <a:solidFill>
                  <a:srgbClr val="00B0F0"/>
                </a:solidFill>
              </a:rPr>
              <a:t>ая</a:t>
            </a:r>
            <a:r>
              <a:rPr lang="ru-RU" sz="2200" i="1" dirty="0">
                <a:solidFill>
                  <a:srgbClr val="00B0F0"/>
                </a:solidFill>
              </a:rPr>
              <a:t>, -</a:t>
            </a:r>
            <a:r>
              <a:rPr lang="ru-RU" sz="2200" i="1" dirty="0" err="1">
                <a:solidFill>
                  <a:srgbClr val="00B0F0"/>
                </a:solidFill>
              </a:rPr>
              <a:t>ое</a:t>
            </a:r>
            <a:r>
              <a:rPr lang="ru-RU" sz="2200" i="1" dirty="0">
                <a:solidFill>
                  <a:srgbClr val="00B0F0"/>
                </a:solidFill>
              </a:rPr>
              <a:t> (устар</a:t>
            </a:r>
            <a:r>
              <a:rPr lang="ru-RU" sz="2200" i="1" dirty="0" smtClean="0">
                <a:solidFill>
                  <a:srgbClr val="00B0F0"/>
                </a:solidFill>
              </a:rPr>
              <a:t>.)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1785926"/>
            <a:ext cx="8143932" cy="928694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&amp;Vcy;&amp;ycy;&amp;pcy;&amp;ucy;&amp;scy;&amp;kcy; &quot;&quot;&amp;Zcy;&amp;dcy;&amp;rcy;&amp;acy;&amp;vcy;&amp;scy;&amp;tcy;&amp;vcy;&amp;ucy;&amp;jcy;&amp;tcy;&amp;iecy;, &amp;yacy; - &amp;vcy;&amp;acy;&amp;shcy;&amp;acy; &amp;ucy;&amp;chcy;&amp;icy;&amp;tcy;&amp;iecy;&amp;lcy;&amp;softcy;&amp;ncy;&amp;icy;&amp;tscy;&amp;acy;!&quot;, &amp;icy;&amp;lcy;&amp;icy; &amp;Kcy;&amp;acy;&amp;kcy; &amp;pcy;&amp;ocy;&amp;zcy;&amp;ncy;&amp;acy;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218" name="Picture 2" descr="Animationen Female Doctor Write Perscription at Animation Factory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357166"/>
            <a:ext cx="2214578" cy="2214578"/>
          </a:xfrm>
          <a:prstGeom prst="rect">
            <a:avLst/>
          </a:prstGeom>
          <a:noFill/>
        </p:spPr>
      </p:pic>
      <p:pic>
        <p:nvPicPr>
          <p:cNvPr id="9220" name="Picture 4" descr="&amp;Rcy;&amp;acy;&amp;zcy;&amp;lcy;&amp;icy;&amp;chcy;&amp;ncy;&amp;ycy;&amp;iecy; &amp;dcy;&amp;iecy;&amp;tcy;&amp;icy;, &amp;dcy;&amp;iecy;&amp;rcy;&amp;zhcy;&amp;acy; &amp;kcy;&amp;ncy;&amp;icy;&amp;gcy;&amp;ucy; - &amp;Scy;&amp;tcy;&amp;ocy;&amp;kcy;&amp;ocy;&amp;vcy;&amp;ocy;&amp;iecy; &amp;vcy;&amp;iecy;&amp;kcy;&amp;tcy;&amp;ocy;&amp;rcy;&amp;ncy;&amp;ocy;&amp;iecy; &amp;icy;&amp;zcy;&amp;ocy;&amp;bcy;&amp;rcy;&amp;acy;&amp;zhcy;&amp;iecy;&amp;ncy;&amp;icy;&amp;iecy; Klara Viskova #320866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14612" y="1428736"/>
            <a:ext cx="3309924" cy="2587759"/>
          </a:xfrm>
          <a:prstGeom prst="rect">
            <a:avLst/>
          </a:prstGeom>
          <a:noFill/>
        </p:spPr>
      </p:pic>
      <p:pic>
        <p:nvPicPr>
          <p:cNvPr id="9222" name="Picture 6" descr="&amp;Ncy;&amp;iecy;&amp;dcy;&amp;iecy;&amp;lcy;&amp;yacy; &amp;dcy;&amp;iecy;&amp;tcy;&amp;scy;&amp;kcy;&amp;ocy;&amp;jcy; &amp;kcy;&amp;ncy;&amp;icy;&amp;gcy;&amp;icy; - 20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0" y="3786190"/>
            <a:ext cx="3164321" cy="2308966"/>
          </a:xfrm>
          <a:prstGeom prst="rect">
            <a:avLst/>
          </a:prstGeom>
          <a:noFill/>
        </p:spPr>
      </p:pic>
      <p:pic>
        <p:nvPicPr>
          <p:cNvPr id="9224" name="Picture 8" descr="&amp;Pcy;&amp;lcy;&amp;acy;&amp;tcy;&amp;ncy;&amp;ycy;&amp;iecy; &amp;ucy;&amp;scy;&amp;lcy;&amp;ucy;&amp;gcy;&amp;icy;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29322" y="3571876"/>
            <a:ext cx="2252656" cy="2428013"/>
          </a:xfrm>
          <a:prstGeom prst="rect">
            <a:avLst/>
          </a:prstGeom>
          <a:noFill/>
        </p:spPr>
      </p:pic>
      <p:pic>
        <p:nvPicPr>
          <p:cNvPr id="9226" name="Picture 10" descr="&amp;Scy;&amp;kcy;&amp;acy;&amp;chcy;&amp;acy;&amp;tcy;&amp;softcy; &amp;bcy;&amp;iecy;&amp;scy;&amp;pcy;&amp;lcy;&amp;acy;&amp;tcy;&amp;ncy;&amp;ocy; &amp;icy; &amp;bcy;&amp;iecy;&amp;zcy; &amp;rcy;&amp;iecy;&amp;gcy;&amp;icy;&amp;scy;&amp;tcy;&amp;rcy;&amp;acy;&amp;tscy;&amp;icy;&amp;icy; &amp;Ucy;&amp;chcy;&amp;iecy;&amp;bcy;&amp;ncy;&amp;icy;&amp;kcy; &amp;fcy;&amp;ocy;&amp;tcy;&amp;ocy;&amp;gcy;&amp;rcy;&amp;acy;&amp;fcy;&amp;icy;&amp;icy;. &amp;Ocy;&amp;scy;&amp;ncy;&amp;ocy;&amp;vcy;&amp;ycy; &amp;fcy;&amp;ocy;&amp;tcy;&amp;ocy;&amp;gcy;&amp;rcy;&amp;acy;&amp;fcy;&amp;icy;&amp;icy; &amp;icy; &amp;ncy;&amp;acy;&amp;chcy;&amp;acy;&amp;lcy;&amp;softcy;&amp;ncy;&amp;ocy;&amp;iecy; &amp;rcy;&amp;ucy;&amp;kcy;&amp;ocy;&amp;vcy;&amp;ocy;&amp;dcy;&amp;scy;&amp;tcy;&amp;vcy;&amp;ocy; &amp;pcy;&amp;ocy; &amp;scy;&amp;hardcy;&amp;iocy;&amp;mcy;&amp;kcy;&amp;iecy; &amp;Acy;&amp;vcy;&amp;tcy;&amp;ocy;&amp;rcy;: &amp;Acy;&amp;ncy;&amp;dcy;&amp;rcy;&amp;iecy;&amp;jcy; &amp;Tcy;&amp;ucy;&amp;rcy;&amp;icy;&amp;tscy;&amp;ycy;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388" y="642918"/>
            <a:ext cx="1921968" cy="271464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&amp;Ncy;&amp;ocy;&amp;vcy;&amp;ocy;&amp;scy;&amp;tcy;&amp;icy; &amp;SHcy;&amp;vcy;&amp;iecy;&amp;dcy;&amp;scy;&amp;kcy;&amp;ocy;&amp;jcy; &amp;Fcy;&amp;iecy;&amp;dcy;&amp;iecy;&amp;rcy;&amp;acy;&amp;tscy;&amp;icy;&amp;icy; - &amp;SHcy;&amp;vcy;&amp;iecy;&amp;dcy;&amp;scy;&amp;kcy;&amp;acy;&amp;yacy; &amp;Ncy;&amp;acy;&amp;tscy;&amp;icy;&amp;ocy;&amp;ncy;&amp;acy;&amp;lcy;&amp;softcy;&amp;ncy;&amp;acy;&amp;yacy; &amp;Fcy;&amp;iecy;&amp;dcy;&amp;iecy;&amp;rcy;&amp;acy;&amp;tscy;&amp;icy;&amp;yacy; &amp;Fcy;&amp;ucy;&amp;tcy;&amp;bcy;&amp;ocy;&amp;lcy;&amp;acy; &amp;vcy; &amp;pcy;&amp;rcy;&amp;ocy;&amp;iecy;&amp;kcy;&amp;tcy;&amp;iecy; WIFA"/>
          <p:cNvPicPr>
            <a:picLocks noChangeAspect="1" noChangeArrowheads="1"/>
          </p:cNvPicPr>
          <p:nvPr/>
        </p:nvPicPr>
        <p:blipFill>
          <a:blip r:embed="rId2" cstate="print"/>
          <a:srcRect b="5208"/>
          <a:stretch>
            <a:fillRect/>
          </a:stretch>
        </p:blipFill>
        <p:spPr bwMode="auto">
          <a:xfrm>
            <a:off x="0" y="0"/>
            <a:ext cx="9153809" cy="6858000"/>
          </a:xfrm>
          <a:prstGeom prst="rect">
            <a:avLst/>
          </a:prstGeom>
          <a:noFill/>
        </p:spPr>
      </p:pic>
      <p:sp>
        <p:nvSpPr>
          <p:cNvPr id="6" name="Подзаголовок 2"/>
          <p:cNvSpPr>
            <a:spLocks noGrp="1"/>
          </p:cNvSpPr>
          <p:nvPr>
            <p:ph type="title"/>
          </p:nvPr>
        </p:nvSpPr>
        <p:spPr>
          <a:xfrm>
            <a:off x="357158" y="500042"/>
            <a:ext cx="8229600" cy="4511684"/>
          </a:xfrm>
        </p:spPr>
        <p:txBody>
          <a:bodyPr>
            <a:normAutofit fontScale="90000"/>
          </a:bodyPr>
          <a:lstStyle/>
          <a:p>
            <a:r>
              <a:rPr lang="ru-RU" sz="24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Правила работы в группах.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l">
              <a:buFont typeface="Arial" pitchFamily="34" charset="0"/>
              <a:buChar char="•"/>
            </a:pPr>
            <a:r>
              <a:rPr lang="ru-RU" sz="2400" b="1" dirty="0">
                <a:solidFill>
                  <a:srgbClr val="FFFF00"/>
                </a:solidFill>
              </a:rPr>
              <a:t>Работай в группе дружно, помни: вы одна команда.</a:t>
            </a:r>
          </a:p>
          <a:p>
            <a:pPr algn="l">
              <a:buFont typeface="Arial" pitchFamily="34" charset="0"/>
              <a:buChar char="•"/>
            </a:pPr>
            <a:r>
              <a:rPr lang="ru-RU" sz="2400" b="1" dirty="0">
                <a:solidFill>
                  <a:srgbClr val="FFFF00"/>
                </a:solidFill>
              </a:rPr>
              <a:t>Принимай активное участие в работе, не стой в стороне.</a:t>
            </a:r>
          </a:p>
          <a:p>
            <a:pPr algn="l">
              <a:buFont typeface="Arial" pitchFamily="34" charset="0"/>
              <a:buChar char="•"/>
            </a:pPr>
            <a:r>
              <a:rPr lang="ru-RU" sz="2400" b="1" dirty="0">
                <a:solidFill>
                  <a:srgbClr val="FFFF00"/>
                </a:solidFill>
              </a:rPr>
              <a:t>Не бойся высказывать своё мнение.</a:t>
            </a:r>
          </a:p>
          <a:p>
            <a:pPr algn="l">
              <a:buFont typeface="Arial" pitchFamily="34" charset="0"/>
              <a:buChar char="•"/>
            </a:pPr>
            <a:r>
              <a:rPr lang="ru-RU" sz="2400" b="1" dirty="0">
                <a:solidFill>
                  <a:srgbClr val="FFFF00"/>
                </a:solidFill>
              </a:rPr>
              <a:t>Работай тихо, не старайся всех перекричать. Уважай мнение других членов группы.</a:t>
            </a:r>
          </a:p>
          <a:p>
            <a:pPr algn="l">
              <a:buFont typeface="Arial" pitchFamily="34" charset="0"/>
              <a:buChar char="•"/>
            </a:pPr>
            <a:r>
              <a:rPr lang="ru-RU" sz="2400" b="1" dirty="0">
                <a:solidFill>
                  <a:srgbClr val="FFFF00"/>
                </a:solidFill>
              </a:rPr>
              <a:t>Работай сам, не рассчитывай на других.</a:t>
            </a:r>
          </a:p>
          <a:p>
            <a:pPr algn="l">
              <a:buFont typeface="Arial" pitchFamily="34" charset="0"/>
              <a:buChar char="•"/>
            </a:pPr>
            <a:r>
              <a:rPr lang="ru-RU" sz="2400" b="1" dirty="0">
                <a:solidFill>
                  <a:srgbClr val="FFFF00"/>
                </a:solidFill>
              </a:rPr>
              <a:t>Отвечай у доски громко, чётко, кратко.</a:t>
            </a:r>
          </a:p>
          <a:p>
            <a:pPr algn="l">
              <a:buFont typeface="Arial" pitchFamily="34" charset="0"/>
              <a:buChar char="•"/>
            </a:pPr>
            <a:r>
              <a:rPr lang="ru-RU" sz="2400" b="1" dirty="0">
                <a:solidFill>
                  <a:srgbClr val="FFFF00"/>
                </a:solidFill>
              </a:rPr>
              <a:t>В случае неправильного ответа не вини никого, отвечай за себя. Помни: каждый человек имеет право на ошибку.</a:t>
            </a:r>
          </a:p>
          <a:p>
            <a:pPr algn="l">
              <a:buFont typeface="Arial" pitchFamily="34" charset="0"/>
              <a:buChar char="•"/>
            </a:pPr>
            <a:r>
              <a:rPr lang="ru-RU" sz="2400" b="1" dirty="0">
                <a:solidFill>
                  <a:srgbClr val="FFFF00"/>
                </a:solidFill>
              </a:rPr>
              <a:t>Если вы не можете выбрать того, кто будет </a:t>
            </a:r>
            <a:r>
              <a:rPr lang="ru-RU" sz="2400" b="1" dirty="0" smtClean="0">
                <a:solidFill>
                  <a:srgbClr val="FFFF00"/>
                </a:solidFill>
              </a:rPr>
              <a:t/>
            </a:r>
            <a:br>
              <a:rPr lang="ru-RU" sz="2400" b="1" dirty="0" smtClean="0">
                <a:solidFill>
                  <a:srgbClr val="FFFF00"/>
                </a:solidFill>
              </a:rPr>
            </a:br>
            <a:r>
              <a:rPr lang="ru-RU" sz="2400" b="1" dirty="0" smtClean="0">
                <a:solidFill>
                  <a:srgbClr val="FFFF00"/>
                </a:solidFill>
              </a:rPr>
              <a:t>представлять </a:t>
            </a:r>
            <a:r>
              <a:rPr lang="ru-RU" sz="2400" b="1" dirty="0">
                <a:solidFill>
                  <a:srgbClr val="FFFF00"/>
                </a:solidFill>
              </a:rPr>
              <a:t>вашу группу у доски, то </a:t>
            </a:r>
            <a:r>
              <a:rPr lang="ru-RU" sz="2400" b="1" dirty="0" smtClean="0">
                <a:solidFill>
                  <a:srgbClr val="FFFF00"/>
                </a:solidFill>
              </a:rPr>
              <a:t/>
            </a:r>
            <a:br>
              <a:rPr lang="ru-RU" sz="2400" b="1" dirty="0" smtClean="0">
                <a:solidFill>
                  <a:srgbClr val="FFFF00"/>
                </a:solidFill>
              </a:rPr>
            </a:br>
            <a:r>
              <a:rPr lang="ru-RU" sz="2400" b="1" dirty="0" smtClean="0">
                <a:solidFill>
                  <a:srgbClr val="FFFF00"/>
                </a:solidFill>
              </a:rPr>
              <a:t>используйте </a:t>
            </a:r>
            <a:r>
              <a:rPr lang="ru-RU" sz="2400" b="1" dirty="0">
                <a:solidFill>
                  <a:srgbClr val="FFFF00"/>
                </a:solidFill>
              </a:rPr>
              <a:t>считалку </a:t>
            </a:r>
            <a:r>
              <a:rPr lang="ru-RU" sz="2400" b="1" dirty="0" smtClean="0">
                <a:solidFill>
                  <a:srgbClr val="FFFF00"/>
                </a:solidFill>
              </a:rPr>
              <a:t> или </a:t>
            </a:r>
            <a:r>
              <a:rPr lang="ru-RU" sz="2400" b="1" dirty="0">
                <a:solidFill>
                  <a:srgbClr val="FFFF00"/>
                </a:solidFill>
              </a:rPr>
              <a:t>жребий.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&amp;Ncy;&amp;ocy;&amp;vcy;&amp;ocy;&amp;scy;&amp;tcy;&amp;icy; &amp;SHcy;&amp;vcy;&amp;iecy;&amp;dcy;&amp;scy;&amp;kcy;&amp;ocy;&amp;jcy; &amp;Fcy;&amp;iecy;&amp;dcy;&amp;iecy;&amp;rcy;&amp;acy;&amp;tscy;&amp;icy;&amp;icy; - &amp;SHcy;&amp;vcy;&amp;iecy;&amp;dcy;&amp;scy;&amp;kcy;&amp;acy;&amp;yacy; &amp;Ncy;&amp;acy;&amp;tscy;&amp;icy;&amp;ocy;&amp;ncy;&amp;acy;&amp;lcy;&amp;softcy;&amp;ncy;&amp;acy;&amp;yacy; &amp;Fcy;&amp;iecy;&amp;dcy;&amp;iecy;&amp;rcy;&amp;acy;&amp;tscy;&amp;icy;&amp;yacy; &amp;Fcy;&amp;ucy;&amp;tcy;&amp;bcy;&amp;ocy;&amp;lcy;&amp;acy; &amp;vcy; &amp;pcy;&amp;rcy;&amp;ocy;&amp;iecy;&amp;kcy;&amp;tcy;&amp;iecy; WIFA"/>
          <p:cNvPicPr>
            <a:picLocks noChangeAspect="1" noChangeArrowheads="1"/>
          </p:cNvPicPr>
          <p:nvPr/>
        </p:nvPicPr>
        <p:blipFill>
          <a:blip r:embed="rId2" cstate="print"/>
          <a:srcRect b="5208"/>
          <a:stretch>
            <a:fillRect/>
          </a:stretch>
        </p:blipFill>
        <p:spPr bwMode="auto">
          <a:xfrm>
            <a:off x="0" y="0"/>
            <a:ext cx="9153809" cy="6858000"/>
          </a:xfrm>
          <a:prstGeom prst="rect">
            <a:avLst/>
          </a:prstGeom>
          <a:noFill/>
        </p:spPr>
      </p:pic>
      <p:pic>
        <p:nvPicPr>
          <p:cNvPr id="15362" name="Picture 2" descr="&amp;Tcy;&amp;iecy;&amp;gcy; &quot;&amp;Rcy;&amp;ocy;&amp;scy;&amp;scy;&amp;icy;&amp;yacy;&quot; &quot;&amp;Tcy;&amp;ycy; - &amp;rcy;&amp;iecy;&amp;pcy;&amp;ocy;&amp;rcy;&amp;tcy;&amp;iecy;&amp;rcy;&quot;: &amp;ncy;&amp;ocy;&amp;vcy;&amp;ocy;&amp;scy;&amp;tcy;&amp;icy; &amp;ocy;&amp;tcy; &amp;ocy;&amp;chcy;&amp;iecy;&amp;vcy;&amp;icy;&amp;dcy;&amp;tscy;&amp;iecy;&amp;vcy;. &amp;Fcy;&amp;ocy;&amp;tcy;&amp;ocy;, &amp;vcy;&amp;icy;&amp;dcy;&amp;iecy;&amp;o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571876"/>
            <a:ext cx="4071966" cy="3053975"/>
          </a:xfrm>
          <a:prstGeom prst="rect">
            <a:avLst/>
          </a:prstGeom>
          <a:noFill/>
        </p:spPr>
      </p:pic>
      <p:pic>
        <p:nvPicPr>
          <p:cNvPr id="15364" name="Picture 4" descr="http://runews24.ru/wp-content/uploads/2015/02/%D0%BF%D0%B0%D1%80%D0%B0%D0%B4-7-%D0%BD%D0%BE%D1%8F%D0%B1%D1%80%D1%8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28" y="0"/>
            <a:ext cx="7143750" cy="347662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&amp;Ncy;&amp;ocy;&amp;vcy;&amp;ocy;&amp;scy;&amp;tcy;&amp;icy; &amp;SHcy;&amp;vcy;&amp;iecy;&amp;dcy;&amp;scy;&amp;kcy;&amp;ocy;&amp;jcy; &amp;Fcy;&amp;iecy;&amp;dcy;&amp;iecy;&amp;rcy;&amp;acy;&amp;tscy;&amp;icy;&amp;icy; - &amp;SHcy;&amp;vcy;&amp;iecy;&amp;dcy;&amp;scy;&amp;kcy;&amp;acy;&amp;yacy; &amp;Ncy;&amp;acy;&amp;tscy;&amp;icy;&amp;ocy;&amp;ncy;&amp;acy;&amp;lcy;&amp;softcy;&amp;ncy;&amp;acy;&amp;yacy; &amp;Fcy;&amp;iecy;&amp;dcy;&amp;iecy;&amp;rcy;&amp;acy;&amp;tscy;&amp;icy;&amp;yacy; &amp;Fcy;&amp;ucy;&amp;tcy;&amp;bcy;&amp;ocy;&amp;lcy;&amp;acy; &amp;vcy; &amp;pcy;&amp;rcy;&amp;ocy;&amp;iecy;&amp;kcy;&amp;tcy;&amp;iecy; WIFA"/>
          <p:cNvPicPr>
            <a:picLocks noChangeAspect="1" noChangeArrowheads="1"/>
          </p:cNvPicPr>
          <p:nvPr/>
        </p:nvPicPr>
        <p:blipFill>
          <a:blip r:embed="rId3" cstate="print"/>
          <a:srcRect b="5208"/>
          <a:stretch>
            <a:fillRect/>
          </a:stretch>
        </p:blipFill>
        <p:spPr bwMode="auto">
          <a:xfrm>
            <a:off x="0" y="0"/>
            <a:ext cx="915380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428605"/>
            <a:ext cx="7772400" cy="1000132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FFFF00"/>
                </a:solidFill>
              </a:rPr>
              <a:t>Основные сражения Красной Армии</a:t>
            </a:r>
            <a:endParaRPr lang="ru-RU" sz="4000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428736"/>
            <a:ext cx="8429684" cy="3143272"/>
          </a:xfrm>
        </p:spPr>
        <p:txBody>
          <a:bodyPr>
            <a:normAutofit lnSpcReduction="10000"/>
          </a:bodyPr>
          <a:lstStyle/>
          <a:p>
            <a:r>
              <a:rPr lang="ru-RU" dirty="0"/>
              <a:t> </a:t>
            </a:r>
            <a:r>
              <a:rPr lang="ru-RU" dirty="0">
                <a:solidFill>
                  <a:schemeClr val="bg1"/>
                </a:solidFill>
              </a:rPr>
              <a:t>30 сентября 1941 – 20 апреля 1942 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битва </a:t>
            </a:r>
            <a:r>
              <a:rPr lang="ru-RU" dirty="0">
                <a:solidFill>
                  <a:schemeClr val="bg1"/>
                </a:solidFill>
              </a:rPr>
              <a:t>под Москвой</a:t>
            </a:r>
          </a:p>
          <a:p>
            <a:r>
              <a:rPr lang="ru-RU" dirty="0">
                <a:solidFill>
                  <a:srgbClr val="FFC000"/>
                </a:solidFill>
              </a:rPr>
              <a:t>10 июля 1941 – 9 августа 1944 </a:t>
            </a:r>
            <a:endParaRPr lang="ru-RU" dirty="0" smtClean="0">
              <a:solidFill>
                <a:srgbClr val="FFC000"/>
              </a:solidFill>
            </a:endParaRPr>
          </a:p>
          <a:p>
            <a:r>
              <a:rPr lang="ru-RU" dirty="0" smtClean="0">
                <a:solidFill>
                  <a:srgbClr val="FFC000"/>
                </a:solidFill>
              </a:rPr>
              <a:t> </a:t>
            </a:r>
            <a:r>
              <a:rPr lang="ru-RU" dirty="0">
                <a:solidFill>
                  <a:srgbClr val="FFC000"/>
                </a:solidFill>
              </a:rPr>
              <a:t>битва за </a:t>
            </a:r>
            <a:r>
              <a:rPr lang="ru-RU" dirty="0" smtClean="0">
                <a:solidFill>
                  <a:srgbClr val="FFC000"/>
                </a:solidFill>
              </a:rPr>
              <a:t>Ленинград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17 </a:t>
            </a:r>
            <a:r>
              <a:rPr lang="ru-RU" dirty="0">
                <a:solidFill>
                  <a:srgbClr val="FF0000"/>
                </a:solidFill>
              </a:rPr>
              <a:t>июля 1942 – 2 февраля 1943 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FF0000"/>
                </a:solidFill>
              </a:rPr>
              <a:t>Сталинградская битва</a:t>
            </a:r>
          </a:p>
          <a:p>
            <a:endParaRPr lang="ru-RU" dirty="0"/>
          </a:p>
        </p:txBody>
      </p:sp>
      <p:pic>
        <p:nvPicPr>
          <p:cNvPr id="6" name="журавл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429652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00"/>
                            </p:stCondLst>
                            <p:childTnLst>
                              <p:par>
                                <p:cTn id="3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24333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&amp;Ncy;&amp;ocy;&amp;vcy;&amp;ocy;&amp;scy;&amp;tcy;&amp;icy; &amp;SHcy;&amp;vcy;&amp;iecy;&amp;dcy;&amp;scy;&amp;kcy;&amp;ocy;&amp;jcy; &amp;Fcy;&amp;iecy;&amp;dcy;&amp;iecy;&amp;rcy;&amp;acy;&amp;tscy;&amp;icy;&amp;icy; - &amp;SHcy;&amp;vcy;&amp;iecy;&amp;dcy;&amp;scy;&amp;kcy;&amp;acy;&amp;yacy; &amp;Ncy;&amp;acy;&amp;tscy;&amp;icy;&amp;ocy;&amp;ncy;&amp;acy;&amp;lcy;&amp;softcy;&amp;ncy;&amp;acy;&amp;yacy; &amp;Fcy;&amp;iecy;&amp;dcy;&amp;iecy;&amp;rcy;&amp;acy;&amp;tscy;&amp;icy;&amp;yacy; &amp;Fcy;&amp;ucy;&amp;tcy;&amp;bcy;&amp;ocy;&amp;lcy;&amp;acy; &amp;vcy; &amp;pcy;&amp;rcy;&amp;ocy;&amp;iecy;&amp;kcy;&amp;tcy;&amp;iecy; WIFA"/>
          <p:cNvPicPr>
            <a:picLocks noChangeAspect="1" noChangeArrowheads="1"/>
          </p:cNvPicPr>
          <p:nvPr/>
        </p:nvPicPr>
        <p:blipFill>
          <a:blip r:embed="rId3" cstate="print"/>
          <a:srcRect b="5208"/>
          <a:stretch>
            <a:fillRect/>
          </a:stretch>
        </p:blipFill>
        <p:spPr bwMode="auto">
          <a:xfrm>
            <a:off x="0" y="0"/>
            <a:ext cx="9153809" cy="6858000"/>
          </a:xfrm>
          <a:prstGeom prst="rect">
            <a:avLst/>
          </a:prstGeom>
          <a:noFill/>
        </p:spPr>
      </p:pic>
      <p:pic>
        <p:nvPicPr>
          <p:cNvPr id="13314" name="Picture 2" descr="&amp;Bcy;&amp;icy;&amp;bcy;&amp;lcy;&amp;icy;&amp;ocy;&amp;tcy;&amp;iecy;&amp;kcy;&amp;acy; &amp;icy;&amp;zcy;&amp;ocy;&amp;bcy;&amp;rcy;&amp;acy;&amp;zhcy;&amp;iecy;&amp;ncy;&amp;icy;&amp;jcy; &quot;&amp;Rcy;&amp;Icy;&amp;Acy; &amp;Ncy;&amp;ocy;&amp;vcy;&amp;ocy;&amp;scy;&amp;tcy;&amp;icy;&quot; :: &amp;Fcy;&amp;ocy;&amp;tcy;&amp;ocy; :: &amp;Icy;&amp;scy;&amp;tcy;&amp;ocy;&amp;rcy;&amp;icy;&amp;chcy;&amp;iecy;&amp;scy;&amp;kcy;&amp;ocy;&amp;iecy; :: &amp;Vcy;&amp;ocy;&amp;jcy;&amp;ncy;&amp;ycy;, &amp;kcy;&amp;ocy;&amp;ncy;&amp;fcy;&amp;lcy;&amp;icy;&amp;kcy;&amp;tcy;&amp;ycy; :: 1940-&amp;ie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500042"/>
            <a:ext cx="4286250" cy="276225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3316" name="Picture 4" descr="&amp;Vcy; &amp;Ncy;&amp;acy;&amp;zcy;&amp;acy;&amp;rcy;&amp;ocy;&amp;vcy;&amp;ocy; &amp;scy;&amp;ocy;&amp;bcy;&amp;icy;&amp;rcy;&amp;acy;&amp;yucy;&amp;tcy; &amp;acy;&amp;rcy;&amp;khcy;&amp;icy;&amp;vcy;&amp;ncy;&amp;ycy;&amp;iecy; &amp;mcy;&amp;acy;&amp;tcy;&amp;iecy;&amp;rcy;&amp;icy;&amp;acy;&amp;lcy;&amp;ycy; &amp;ocy; &amp;vcy;&amp;iecy;&amp;tcy;&amp;iecy;&amp;rcy;&amp;acy;&amp;ncy;&amp;acy;&amp;khcy; &amp;vcy;&amp;ocy;&amp;jcy;&amp;ncy;&amp;ycy; &quot; &amp;Ncy;&amp;acy;&amp;zcy;&amp;acy;&amp;rcy;&amp;ocy;&amp;vcy;&amp;ocy;-&amp;Ocy;&amp;ncy;&amp;lcy;&amp;acy;&amp;jcy;&amp;ncy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571481"/>
            <a:ext cx="3929058" cy="294679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3318" name="Picture 6" descr="&amp;fcy;&amp;ocy;&amp;tcy;&amp;ocy;&amp;gcy;&amp;rcy;&amp;acy;&amp;fcy;&amp;icy;&amp;icy; &amp;Vcy;&amp;iecy;&amp;lcy;&amp;icy;&amp;kcy;&amp;ocy;&amp;jcy; &amp;Ocy;&amp;tcy;&amp;iecy;&amp;chcy;&amp;iecy;&amp;scy;&amp;tcy;&amp;vcy;&amp;iecy;&amp;ncy;&amp;ncy;&amp;ocy;&amp;jcy; &amp;vcy;&amp;ocy;&amp;jcy;&amp;ncy;&amp;ycy;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786" y="3571876"/>
            <a:ext cx="3183484" cy="314327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смуглян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429652" y="6000768"/>
            <a:ext cx="438152" cy="438152"/>
          </a:xfrm>
          <a:prstGeom prst="rect">
            <a:avLst/>
          </a:prstGeom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20822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185</Words>
  <Application>Microsoft Office PowerPoint</Application>
  <PresentationFormat>Экран (4:3)</PresentationFormat>
  <Paragraphs>52</Paragraphs>
  <Slides>18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Патриотический альманах</vt:lpstr>
      <vt:lpstr>Слайд 2</vt:lpstr>
      <vt:lpstr>Слайд 3</vt:lpstr>
      <vt:lpstr>Ефремова Т.Ф. Толковый словарь русского языка. Альманах  м. 1) Сборник произведений художественной литературы, объединенных по  тематическому, жанровому, идейно-художественному и т.п. признаку.   2) Сборник статей, содержащих занимательные сведения справочного характера из различных областей знания.   3) устар. Календарь, обычно включавший в себя сведения из области астрономии и астрологические прогнозы.   С.И.Ожегов, Н.Ю.Шведова. Толковый словарь русского языка. Альманах , -а, м. Непериодический литературный сборник произведений разных писателей. II прил. альманашный, -ая, -ое (устар.)</vt:lpstr>
      <vt:lpstr>Слайд 5</vt:lpstr>
      <vt:lpstr>Правила работы в группах.   Работай в группе дружно, помни: вы одна команда. Принимай активное участие в работе, не стой в стороне. Не бойся высказывать своё мнение. Работай тихо, не старайся всех перекричать. Уважай мнение других членов группы. Работай сам, не рассчитывай на других. Отвечай у доски громко, чётко, кратко. В случае неправильного ответа не вини никого, отвечай за себя. Помни: каждый человек имеет право на ошибку. Если вы не можете выбрать того, кто будет  представлять вашу группу у доски, то  используйте считалку  или жребий. </vt:lpstr>
      <vt:lpstr>Слайд 7</vt:lpstr>
      <vt:lpstr>Основные сражения Красной Армии</vt:lpstr>
      <vt:lpstr>Слайд 9</vt:lpstr>
      <vt:lpstr>Основные сражения Красной Армии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список  использованных источников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Рита</dc:creator>
  <cp:lastModifiedBy>312-1</cp:lastModifiedBy>
  <cp:revision>39</cp:revision>
  <dcterms:created xsi:type="dcterms:W3CDTF">2015-03-24T21:01:19Z</dcterms:created>
  <dcterms:modified xsi:type="dcterms:W3CDTF">2015-05-22T19:54:53Z</dcterms:modified>
</cp:coreProperties>
</file>