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3" r:id="rId17"/>
    <p:sldId id="270" r:id="rId18"/>
    <p:sldId id="271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9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157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006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0199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361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21368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247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3038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906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319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341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748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816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164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91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57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45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3111B-E879-430C-9A8E-6A3DA694C8CD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0BDBC07-3C29-498B-B7FA-17A2CD576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10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6591" y="463827"/>
            <a:ext cx="10790859" cy="2160104"/>
          </a:xfrm>
        </p:spPr>
        <p:txBody>
          <a:bodyPr/>
          <a:lstStyle/>
          <a:p>
            <a:r>
              <a:rPr lang="ru-RU" dirty="0" smtClean="0"/>
              <a:t>Презентация к уроку-сказке по математике  в  1 классе.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6591" y="2948941"/>
            <a:ext cx="10515600" cy="2014276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« Повторение  и закрепление  </a:t>
            </a:r>
          </a:p>
          <a:p>
            <a:r>
              <a:rPr lang="ru-RU" sz="6000" dirty="0" smtClean="0"/>
              <a:t>по теме «Числа от1 до 10»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2381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1808" y="2205990"/>
            <a:ext cx="8588071" cy="261747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B0F0"/>
                </a:solidFill>
              </a:rPr>
              <a:t>Музыкальная физкультминутка</a:t>
            </a:r>
            <a:endParaRPr lang="ru-RU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83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3050" y="366078"/>
            <a:ext cx="4117021" cy="97631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B0F0"/>
                </a:solidFill>
              </a:rPr>
              <a:t>Решение задач</a:t>
            </a:r>
            <a:endParaRPr lang="ru-RU" sz="2400" dirty="0">
              <a:solidFill>
                <a:srgbClr val="00B0F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930" y="137160"/>
            <a:ext cx="5989319" cy="672083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60220" y="1598613"/>
            <a:ext cx="4334191" cy="426243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Испекла </a:t>
            </a:r>
            <a:r>
              <a:rPr lang="ru-RU" sz="3200" dirty="0"/>
              <a:t>я себе 7 пирожков, да медведю  2 отдала. Сколько пирогов осталось у Лисоньки? </a:t>
            </a:r>
            <a:r>
              <a:rPr lang="ru-RU" sz="3200" dirty="0" smtClean="0"/>
              <a:t> 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5092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0104" y="145774"/>
            <a:ext cx="3632822" cy="861391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Работа с геометрическим материалом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291" y="1205347"/>
            <a:ext cx="9933709" cy="5652653"/>
          </a:xfrm>
        </p:spPr>
      </p:pic>
    </p:spTree>
    <p:extLst>
      <p:ext uri="{BB962C8B-B14F-4D97-AF65-F5344CB8AC3E}">
        <p14:creationId xmlns:p14="http://schemas.microsoft.com/office/powerpoint/2010/main" val="243867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1808" y="185529"/>
            <a:ext cx="7858539" cy="1338471"/>
          </a:xfrm>
        </p:spPr>
        <p:txBody>
          <a:bodyPr>
            <a:normAutofit/>
          </a:bodyPr>
          <a:lstStyle/>
          <a:p>
            <a:r>
              <a:rPr lang="ru-RU" dirty="0" smtClean="0"/>
              <a:t>Составление примеров по геометрическим фигурам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53377" y="3001198"/>
            <a:ext cx="8915399" cy="254235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2597028" y="3116580"/>
            <a:ext cx="1092376" cy="8956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034208" y="4593778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8255608" y="3300824"/>
            <a:ext cx="914400" cy="7952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F0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375498" y="4451984"/>
            <a:ext cx="914400" cy="7952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856427" y="4470494"/>
            <a:ext cx="914400" cy="79520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353377" y="3001198"/>
            <a:ext cx="8915399" cy="254235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712808" y="3241228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7968035" y="4455252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7156840" y="3300824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1838076" y="3121895"/>
            <a:ext cx="1060704" cy="9144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2773382" y="4224208"/>
            <a:ext cx="1060704" cy="9144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30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Икт  материал к уроку по теме:  		«Числа от 1 до 10»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415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7200" y="0"/>
            <a:ext cx="4651512" cy="1298713"/>
          </a:xfrm>
        </p:spPr>
        <p:txBody>
          <a:bodyPr>
            <a:noAutofit/>
          </a:bodyPr>
          <a:lstStyle/>
          <a:p>
            <a:r>
              <a:rPr lang="ru-RU" sz="2400" smtClean="0">
                <a:solidFill>
                  <a:srgbClr val="00B050"/>
                </a:solidFill>
              </a:rPr>
              <a:t>Закрепление  материала</a:t>
            </a:r>
            <a:r>
              <a:rPr lang="ru-RU" sz="2400" dirty="0" smtClean="0">
                <a:solidFill>
                  <a:srgbClr val="00B050"/>
                </a:solidFill>
              </a:rPr>
              <a:t>.</a:t>
            </a:r>
            <a:br>
              <a:rPr lang="ru-RU" sz="2400" dirty="0" smtClean="0">
                <a:solidFill>
                  <a:srgbClr val="00B050"/>
                </a:solidFill>
              </a:rPr>
            </a:br>
            <a:r>
              <a:rPr lang="ru-RU" sz="2400" dirty="0" smtClean="0">
                <a:solidFill>
                  <a:srgbClr val="00B050"/>
                </a:solidFill>
              </a:rPr>
              <a:t>Равенства и неравенства</a:t>
            </a: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57400" y="1598613"/>
            <a:ext cx="4037011" cy="4262436"/>
          </a:xfrm>
        </p:spPr>
        <p:txBody>
          <a:bodyPr/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Самостоятельная работа 1мин.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	</a:t>
            </a:r>
          </a:p>
          <a:p>
            <a:r>
              <a:rPr lang="ru-RU" dirty="0" smtClean="0"/>
              <a:t> </a:t>
            </a:r>
            <a:r>
              <a:rPr lang="ru-RU" sz="1600" b="1" dirty="0" smtClean="0">
                <a:solidFill>
                  <a:srgbClr val="0070C0"/>
                </a:solidFill>
              </a:rPr>
              <a:t>Поставить знаки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&lt;    &gt;    = </a:t>
            </a:r>
            <a:r>
              <a:rPr lang="ru-RU" sz="1600" b="1" dirty="0" smtClean="0">
                <a:solidFill>
                  <a:srgbClr val="0070C0"/>
                </a:solidFill>
              </a:rPr>
              <a:t>    				</a:t>
            </a:r>
          </a:p>
          <a:p>
            <a:r>
              <a:rPr lang="ru-RU" sz="1600" b="1" dirty="0">
                <a:solidFill>
                  <a:srgbClr val="0070C0"/>
                </a:solidFill>
              </a:rPr>
              <a:t>	</a:t>
            </a:r>
            <a:r>
              <a:rPr lang="ru-RU" sz="1600" b="1" dirty="0" smtClean="0">
                <a:solidFill>
                  <a:srgbClr val="0070C0"/>
                </a:solidFill>
              </a:rPr>
              <a:t>	в	примерах</a:t>
            </a:r>
            <a:endParaRPr lang="ru-RU" sz="1600" b="1" dirty="0">
              <a:solidFill>
                <a:srgbClr val="0070C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693376" y="649356"/>
            <a:ext cx="2866707" cy="249604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6+1        8</a:t>
            </a:r>
          </a:p>
          <a:p>
            <a:r>
              <a:rPr lang="ru-RU" dirty="0">
                <a:solidFill>
                  <a:schemeClr val="tx1"/>
                </a:solidFill>
              </a:rPr>
              <a:t>4+2        5</a:t>
            </a:r>
          </a:p>
          <a:p>
            <a:r>
              <a:rPr lang="ru-RU" dirty="0">
                <a:solidFill>
                  <a:schemeClr val="tx1"/>
                </a:solidFill>
              </a:rPr>
              <a:t>9-1      </a:t>
            </a:r>
            <a:r>
              <a:rPr lang="ru-RU" dirty="0" smtClean="0">
                <a:solidFill>
                  <a:schemeClr val="tx1"/>
                </a:solidFill>
              </a:rPr>
              <a:t>   </a:t>
            </a:r>
            <a:r>
              <a:rPr lang="ru-RU" dirty="0">
                <a:solidFill>
                  <a:schemeClr val="tx1"/>
                </a:solidFill>
              </a:rPr>
              <a:t>8</a:t>
            </a:r>
          </a:p>
          <a:p>
            <a:r>
              <a:rPr lang="ru-RU" dirty="0">
                <a:solidFill>
                  <a:schemeClr val="tx1"/>
                </a:solidFill>
              </a:rPr>
              <a:t>6+3        9</a:t>
            </a:r>
          </a:p>
        </p:txBody>
      </p:sp>
      <p:sp>
        <p:nvSpPr>
          <p:cNvPr id="6" name="Овал 5"/>
          <p:cNvSpPr/>
          <p:nvPr/>
        </p:nvSpPr>
        <p:spPr>
          <a:xfrm>
            <a:off x="8241030" y="2811781"/>
            <a:ext cx="2983230" cy="27660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 10-2            </a:t>
            </a:r>
            <a:r>
              <a:rPr lang="ru-RU" dirty="0"/>
              <a:t>8-0</a:t>
            </a:r>
          </a:p>
          <a:p>
            <a:r>
              <a:rPr lang="ru-RU" dirty="0" smtClean="0"/>
              <a:t>  </a:t>
            </a:r>
            <a:r>
              <a:rPr lang="ru-RU" dirty="0"/>
              <a:t>9-2             </a:t>
            </a:r>
            <a:r>
              <a:rPr lang="ru-RU" dirty="0" smtClean="0"/>
              <a:t>6+1</a:t>
            </a:r>
            <a:endParaRPr lang="ru-RU" dirty="0"/>
          </a:p>
          <a:p>
            <a:r>
              <a:rPr lang="ru-RU" dirty="0"/>
              <a:t>4+3               9-1</a:t>
            </a:r>
          </a:p>
          <a:p>
            <a:r>
              <a:rPr lang="ru-RU" dirty="0"/>
              <a:t>6+4              </a:t>
            </a:r>
            <a:r>
              <a:rPr lang="ru-RU" dirty="0" smtClean="0"/>
              <a:t>7+3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57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4481" y="624110"/>
            <a:ext cx="9950132" cy="1280890"/>
          </a:xfrm>
        </p:spPr>
        <p:txBody>
          <a:bodyPr/>
          <a:lstStyle/>
          <a:p>
            <a:pPr algn="ctr"/>
            <a:r>
              <a:rPr lang="ru-RU" dirty="0" smtClean="0"/>
              <a:t>САМОПРОВЕРКА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988820" y="2171701"/>
            <a:ext cx="3177540" cy="29527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6+1   </a:t>
            </a:r>
            <a:r>
              <a:rPr lang="en-US" dirty="0" smtClean="0">
                <a:solidFill>
                  <a:schemeClr val="tx1"/>
                </a:solidFill>
              </a:rPr>
              <a:t>&lt;</a:t>
            </a:r>
            <a:r>
              <a:rPr lang="ru-RU" dirty="0" smtClean="0">
                <a:solidFill>
                  <a:schemeClr val="tx1"/>
                </a:solidFill>
              </a:rPr>
              <a:t>     </a:t>
            </a:r>
            <a:r>
              <a:rPr lang="ru-RU" dirty="0">
                <a:solidFill>
                  <a:schemeClr val="tx1"/>
                </a:solidFill>
              </a:rPr>
              <a:t>8</a:t>
            </a:r>
          </a:p>
          <a:p>
            <a:r>
              <a:rPr lang="ru-RU" dirty="0">
                <a:solidFill>
                  <a:schemeClr val="tx1"/>
                </a:solidFill>
              </a:rPr>
              <a:t>4+2  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  <a:r>
              <a:rPr lang="ru-RU" dirty="0" smtClean="0">
                <a:solidFill>
                  <a:schemeClr val="tx1"/>
                </a:solidFill>
              </a:rPr>
              <a:t>      </a:t>
            </a:r>
            <a:r>
              <a:rPr lang="ru-RU" dirty="0">
                <a:solidFill>
                  <a:schemeClr val="tx1"/>
                </a:solidFill>
              </a:rPr>
              <a:t>5</a:t>
            </a:r>
          </a:p>
          <a:p>
            <a:r>
              <a:rPr lang="ru-RU" dirty="0">
                <a:solidFill>
                  <a:schemeClr val="tx1"/>
                </a:solidFill>
              </a:rPr>
              <a:t>9-1    </a:t>
            </a:r>
            <a:r>
              <a:rPr lang="ru-RU" dirty="0" smtClean="0">
                <a:solidFill>
                  <a:schemeClr val="tx1"/>
                </a:solidFill>
              </a:rPr>
              <a:t>=     </a:t>
            </a:r>
            <a:r>
              <a:rPr lang="ru-RU" dirty="0">
                <a:solidFill>
                  <a:schemeClr val="tx1"/>
                </a:solidFill>
              </a:rPr>
              <a:t>8</a:t>
            </a:r>
          </a:p>
          <a:p>
            <a:r>
              <a:rPr lang="ru-RU" dirty="0">
                <a:solidFill>
                  <a:schemeClr val="tx1"/>
                </a:solidFill>
              </a:rPr>
              <a:t>6+3   </a:t>
            </a:r>
            <a:r>
              <a:rPr lang="ru-RU" dirty="0" smtClean="0">
                <a:solidFill>
                  <a:schemeClr val="tx1"/>
                </a:solidFill>
              </a:rPr>
              <a:t>=     </a:t>
            </a:r>
            <a:r>
              <a:rPr lang="ru-RU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5" name="Овал 4"/>
          <p:cNvSpPr/>
          <p:nvPr/>
        </p:nvSpPr>
        <p:spPr>
          <a:xfrm>
            <a:off x="7680960" y="2265046"/>
            <a:ext cx="3234690" cy="31070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10-2     =       </a:t>
            </a:r>
            <a:r>
              <a:rPr lang="ru-RU" dirty="0"/>
              <a:t>8-0</a:t>
            </a:r>
          </a:p>
          <a:p>
            <a:r>
              <a:rPr lang="ru-RU" dirty="0" smtClean="0"/>
              <a:t>  </a:t>
            </a:r>
            <a:r>
              <a:rPr lang="ru-RU" dirty="0"/>
              <a:t>9-2     </a:t>
            </a:r>
            <a:r>
              <a:rPr lang="ru-RU" dirty="0" smtClean="0"/>
              <a:t>=        6+1</a:t>
            </a:r>
            <a:endParaRPr lang="ru-RU" dirty="0"/>
          </a:p>
          <a:p>
            <a:r>
              <a:rPr lang="ru-RU" dirty="0"/>
              <a:t>4+3        </a:t>
            </a:r>
            <a:r>
              <a:rPr lang="en-US" dirty="0" smtClean="0"/>
              <a:t>&lt;</a:t>
            </a:r>
            <a:r>
              <a:rPr lang="ru-RU" dirty="0" smtClean="0"/>
              <a:t>       </a:t>
            </a:r>
            <a:r>
              <a:rPr lang="ru-RU" dirty="0"/>
              <a:t>9-1</a:t>
            </a:r>
          </a:p>
          <a:p>
            <a:r>
              <a:rPr lang="ru-RU" dirty="0"/>
              <a:t>6+4        </a:t>
            </a:r>
            <a:r>
              <a:rPr lang="ru-RU" dirty="0" smtClean="0"/>
              <a:t>=      7+3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936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Вы сегодня вычитали,</a:t>
            </a:r>
            <a:br>
              <a:rPr lang="ru-RU" sz="3600" dirty="0" smtClean="0"/>
            </a:br>
            <a:r>
              <a:rPr lang="ru-RU" sz="3600" dirty="0" smtClean="0"/>
              <a:t>Вы сегодня прибавляли,</a:t>
            </a:r>
            <a:br>
              <a:rPr lang="ru-RU" sz="3600" dirty="0" smtClean="0"/>
            </a:br>
            <a:r>
              <a:rPr lang="ru-RU" sz="3600" dirty="0" smtClean="0"/>
              <a:t>И задачи вы решали, </a:t>
            </a:r>
            <a:br>
              <a:rPr lang="ru-RU" sz="3600" dirty="0" smtClean="0"/>
            </a:br>
            <a:r>
              <a:rPr lang="ru-RU" sz="3600" dirty="0" smtClean="0"/>
              <a:t>Всё сумели! Всё смогли! </a:t>
            </a:r>
            <a:br>
              <a:rPr lang="ru-RU" sz="3600" dirty="0" smtClean="0"/>
            </a:br>
            <a:r>
              <a:rPr lang="ru-RU" sz="3600" dirty="0" smtClean="0"/>
              <a:t>Вы сегодня….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МОЛОДЦЫ!</a:t>
            </a:r>
            <a:endParaRPr lang="ru-RU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70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57866" y="253448"/>
            <a:ext cx="3313043" cy="649357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РЕФЛЕКСИЯ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5" name="Объект 4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05" y="1404729"/>
            <a:ext cx="5075582" cy="4492487"/>
          </a:xfrm>
          <a:prstGeom prst="rect">
            <a:avLst/>
          </a:prstGeom>
        </p:spPr>
      </p:pic>
      <p:pic>
        <p:nvPicPr>
          <p:cNvPr id="8" name="Объект 7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713" y="1582461"/>
            <a:ext cx="4005504" cy="457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79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4470" y="304070"/>
            <a:ext cx="9092881" cy="1280890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20140" y="1689678"/>
            <a:ext cx="8938260" cy="2845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способствовать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актуализации знаний и умений по изученной теме «Числа от1 до 10. Нумерация»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*способствовать развитию положительной мотивации учебной деятельности;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*развитию устной речи, умению высказывать свою точку зрения, слушать окружающих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27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079" y="225287"/>
            <a:ext cx="10810464" cy="6361043"/>
          </a:xfrm>
        </p:spPr>
        <p:txBody>
          <a:bodyPr>
            <a:normAutofit/>
          </a:bodyPr>
          <a:lstStyle/>
          <a:p>
            <a:r>
              <a:rPr lang="ru-RU" dirty="0"/>
              <a:t>	</a:t>
            </a:r>
            <a:r>
              <a:rPr lang="ru-RU" dirty="0" smtClean="0"/>
              <a:t>							</a:t>
            </a:r>
            <a:r>
              <a:rPr lang="ru-RU" dirty="0" smtClean="0">
                <a:solidFill>
                  <a:srgbClr val="C00000"/>
                </a:solidFill>
              </a:rPr>
              <a:t>ПЛАН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00B0F0"/>
                </a:solidFill>
              </a:rPr>
              <a:t>1.Считать от 1 до 10.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2.Писать цифры.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3.Работать с геометрическим материалом.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4.Вычислять выражения.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5.Сравнивать числа.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6.Составлять задачи- рассказы по картинкам.</a:t>
            </a:r>
            <a:endParaRPr lang="ru-R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30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0210" y="624110"/>
            <a:ext cx="9824401" cy="4199350"/>
          </a:xfrm>
        </p:spPr>
        <p:txBody>
          <a:bodyPr>
            <a:normAutofit/>
          </a:bodyPr>
          <a:lstStyle/>
          <a:p>
            <a:pPr algn="ctr"/>
            <a:r>
              <a:rPr lang="ru-RU" sz="3100" dirty="0" smtClean="0"/>
              <a:t>Актуализация знаний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3200" dirty="0" smtClean="0">
                <a:solidFill>
                  <a:srgbClr val="00B0F0"/>
                </a:solidFill>
              </a:rPr>
              <a:t>Расположить примеры в порядке возрастания.</a:t>
            </a:r>
            <a:br>
              <a:rPr lang="ru-RU" sz="3200" dirty="0" smtClean="0">
                <a:solidFill>
                  <a:srgbClr val="00B0F0"/>
                </a:solidFill>
              </a:rPr>
            </a:br>
            <a:endParaRPr lang="ru-RU" sz="3200" dirty="0">
              <a:solidFill>
                <a:srgbClr val="00B0F0"/>
              </a:solidFill>
            </a:endParaRPr>
          </a:p>
        </p:txBody>
      </p:sp>
      <p:pic>
        <p:nvPicPr>
          <p:cNvPr id="43" name="Рисунок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5940" y="2382354"/>
            <a:ext cx="9281160" cy="320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32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Минутка каллиграфии</a:t>
            </a:r>
            <a:endParaRPr lang="ru-RU" sz="4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" y="1373588"/>
            <a:ext cx="11483506" cy="5404402"/>
          </a:xfrm>
        </p:spPr>
      </p:pic>
    </p:spTree>
    <p:extLst>
      <p:ext uri="{BB962C8B-B14F-4D97-AF65-F5344CB8AC3E}">
        <p14:creationId xmlns:p14="http://schemas.microsoft.com/office/powerpoint/2010/main" val="26580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6279" y="319307"/>
            <a:ext cx="9278246" cy="1297458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00B0F0"/>
                </a:solidFill>
              </a:rPr>
              <a:t>Гимнастика для глаз</a:t>
            </a:r>
            <a:endParaRPr lang="ru-RU" sz="6000" dirty="0">
              <a:solidFill>
                <a:srgbClr val="00B0F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77341" y="2011680"/>
            <a:ext cx="9052560" cy="2981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*Зоркие глазки»-глазами нарисуйте 4 круга по часовой стрелке и 4 круга против часовой стрелки.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*Моргалки»-моргаем на каждый вздох и выдох.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*Стрельба глазками» двигайте глазами из стороны в сторону, затем вверх, вниз Выполняйте не спеша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0393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УСТНЫЙ СЧЁТ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850" y="130295"/>
            <a:ext cx="6534150" cy="659054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28701" y="1645920"/>
            <a:ext cx="4354830" cy="44919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B0F0"/>
                </a:solidFill>
              </a:rPr>
              <a:t>Работа с кассой цифр</a:t>
            </a:r>
          </a:p>
          <a:p>
            <a:r>
              <a:rPr lang="ru-RU" sz="2000" dirty="0"/>
              <a:t>*выложите числовой ряд от 1 до 10;</a:t>
            </a:r>
          </a:p>
          <a:p>
            <a:r>
              <a:rPr lang="ru-RU" sz="2000" dirty="0"/>
              <a:t>*если к числу прибавить 2, то получится5.Какое это число?</a:t>
            </a:r>
          </a:p>
          <a:p>
            <a:r>
              <a:rPr lang="ru-RU" sz="2000" dirty="0"/>
              <a:t>*положите число, идущее при счёте после числа 4;</a:t>
            </a:r>
          </a:p>
          <a:p>
            <a:r>
              <a:rPr lang="ru-RU" sz="2000" dirty="0"/>
              <a:t>*выложите число ,которое стоит перед числом 10;</a:t>
            </a:r>
          </a:p>
          <a:p>
            <a:r>
              <a:rPr lang="ru-RU" sz="2000" dirty="0"/>
              <a:t>*слагаемые 3и3,чему равна сумма.?</a:t>
            </a:r>
          </a:p>
          <a:p>
            <a:pPr algn="ctr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8747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5810" y="971550"/>
            <a:ext cx="9452609" cy="1040130"/>
          </a:xfrm>
        </p:spPr>
        <p:txBody>
          <a:bodyPr/>
          <a:lstStyle/>
          <a:p>
            <a:pPr algn="ctr"/>
            <a:r>
              <a:rPr lang="ru-RU" dirty="0" smtClean="0"/>
              <a:t>САМОПРОВЕРКА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4440" y="3417570"/>
            <a:ext cx="10069830" cy="1200150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00B050"/>
                </a:solidFill>
              </a:rPr>
              <a:t>1        10            3          5           9           </a:t>
            </a:r>
            <a:r>
              <a:rPr lang="ru-RU" sz="4000" b="1" i="1" dirty="0">
                <a:solidFill>
                  <a:srgbClr val="00B050"/>
                </a:solidFill>
              </a:rPr>
              <a:t>6</a:t>
            </a:r>
            <a:endParaRPr lang="ru-RU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63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1642" y="247306"/>
            <a:ext cx="3505199" cy="976312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Работа в парах по группам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452" y="0"/>
            <a:ext cx="6008227" cy="736017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58888" y="1520190"/>
            <a:ext cx="3735524" cy="533781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		1группа</a:t>
            </a:r>
          </a:p>
          <a:p>
            <a:r>
              <a:rPr lang="ru-RU" dirty="0" smtClean="0"/>
              <a:t>«Найди ошибку»</a:t>
            </a:r>
          </a:p>
          <a:p>
            <a:r>
              <a:rPr lang="ru-RU" dirty="0" smtClean="0"/>
              <a:t>7+3-2=8			  10-7+4=6 </a:t>
            </a:r>
          </a:p>
          <a:p>
            <a:r>
              <a:rPr lang="ru-RU" dirty="0" smtClean="0"/>
              <a:t>10-9+7=7</a:t>
            </a:r>
            <a:r>
              <a:rPr lang="ru-RU" dirty="0"/>
              <a:t>	</a:t>
            </a:r>
            <a:r>
              <a:rPr lang="ru-RU" dirty="0" smtClean="0"/>
              <a:t>			6-4+7=10	  </a:t>
            </a:r>
          </a:p>
          <a:p>
            <a:r>
              <a:rPr lang="ru-RU" dirty="0" smtClean="0"/>
              <a:t>	                           	 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		2 группа</a:t>
            </a:r>
          </a:p>
          <a:p>
            <a:r>
              <a:rPr lang="ru-RU" dirty="0" smtClean="0"/>
              <a:t>	«Что потерялось?</a:t>
            </a:r>
          </a:p>
          <a:p>
            <a:pPr marL="342900" indent="-342900">
              <a:buAutoNum type="arabicPlain" startAt="9"/>
            </a:pPr>
            <a:r>
              <a:rPr lang="ru-RU" dirty="0" smtClean="0"/>
              <a:t> 1 =10			  5 -    =3</a:t>
            </a:r>
          </a:p>
          <a:p>
            <a:r>
              <a:rPr lang="ru-RU" dirty="0" smtClean="0"/>
              <a:t> 8+      = 9 </a:t>
            </a:r>
            <a:r>
              <a:rPr lang="ru-RU" dirty="0"/>
              <a:t>		</a:t>
            </a:r>
            <a:r>
              <a:rPr lang="ru-RU" dirty="0" smtClean="0"/>
              <a:t>           8-   </a:t>
            </a:r>
            <a:r>
              <a:rPr lang="ru-RU" dirty="0"/>
              <a:t> </a:t>
            </a:r>
            <a:r>
              <a:rPr lang="ru-RU" dirty="0" smtClean="0"/>
              <a:t>  =</a:t>
            </a:r>
            <a:r>
              <a:rPr lang="ru-RU" dirty="0"/>
              <a:t>4</a:t>
            </a:r>
          </a:p>
          <a:p>
            <a:r>
              <a:rPr lang="ru-RU" dirty="0" smtClean="0"/>
              <a:t>6          =5                       1       =5</a:t>
            </a:r>
            <a:endParaRPr lang="ru-RU" dirty="0"/>
          </a:p>
          <a:p>
            <a:endParaRPr lang="ru-RU" dirty="0" smtClean="0"/>
          </a:p>
          <a:p>
            <a:r>
              <a:rPr lang="ru-RU" dirty="0"/>
              <a:t>	</a:t>
            </a:r>
            <a:r>
              <a:rPr lang="ru-RU" dirty="0" smtClean="0"/>
              <a:t>	3 группа</a:t>
            </a:r>
          </a:p>
          <a:p>
            <a:r>
              <a:rPr lang="ru-RU" dirty="0"/>
              <a:t> </a:t>
            </a:r>
            <a:r>
              <a:rPr lang="ru-RU" dirty="0" smtClean="0"/>
              <a:t> 		« Найди пару»</a:t>
            </a:r>
          </a:p>
          <a:p>
            <a:r>
              <a:rPr lang="ru-RU" dirty="0"/>
              <a:t>	</a:t>
            </a:r>
            <a:r>
              <a:rPr lang="ru-RU" dirty="0" smtClean="0"/>
              <a:t>(состав чисел 7  8  9  10)</a:t>
            </a:r>
          </a:p>
          <a:p>
            <a:r>
              <a:rPr lang="ru-RU" dirty="0" smtClean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93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216</TotalTime>
  <Words>275</Words>
  <Application>Microsoft Office PowerPoint</Application>
  <PresentationFormat>Широкоэкранный</PresentationFormat>
  <Paragraphs>71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к уроку-сказке по математике  в  1 классе. </vt:lpstr>
      <vt:lpstr> Цель:</vt:lpstr>
      <vt:lpstr>        ПЛАН  1.Считать от 1 до 10. 2.Писать цифры. 3.Работать с геометрическим материалом. 4.Вычислять выражения. 5.Сравнивать числа. 6.Составлять задачи- рассказы по картинкам.</vt:lpstr>
      <vt:lpstr>Актуализация знаний. Расположить примеры в порядке возрастания. </vt:lpstr>
      <vt:lpstr>Минутка каллиграфии</vt:lpstr>
      <vt:lpstr>Гимнастика для глаз</vt:lpstr>
      <vt:lpstr>УСТНЫЙ СЧЁТ</vt:lpstr>
      <vt:lpstr>САМОПРОВЕРКА</vt:lpstr>
      <vt:lpstr>Работа в парах по группам</vt:lpstr>
      <vt:lpstr>Музыкальная физкультминутка</vt:lpstr>
      <vt:lpstr>Решение задач</vt:lpstr>
      <vt:lpstr>Работа с геометрическим материалом</vt:lpstr>
      <vt:lpstr>Составление примеров по геометрическим фигурам</vt:lpstr>
      <vt:lpstr>Икт  материал к уроку по теме:    «Числа от 1 до 10»</vt:lpstr>
      <vt:lpstr>Закрепление  материала. Равенства и неравенства</vt:lpstr>
      <vt:lpstr>САМОПРОВЕРКА</vt:lpstr>
      <vt:lpstr>Вы сегодня вычитали, Вы сегодня прибавляли, И задачи вы решали,  Всё сумели! Всё смогли!  Вы сегодня….</vt:lpstr>
      <vt:lpstr>РЕФЛЕКСИЯ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к уроку-сказке по математике  в  1 классе. </dc:title>
  <dc:creator>Наталья</dc:creator>
  <cp:lastModifiedBy>Наталья</cp:lastModifiedBy>
  <cp:revision>22</cp:revision>
  <dcterms:created xsi:type="dcterms:W3CDTF">2016-01-27T15:38:45Z</dcterms:created>
  <dcterms:modified xsi:type="dcterms:W3CDTF">2016-01-29T10:45:10Z</dcterms:modified>
</cp:coreProperties>
</file>