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9" r:id="rId2"/>
    <p:sldId id="256" r:id="rId3"/>
    <p:sldId id="285" r:id="rId4"/>
    <p:sldId id="286" r:id="rId5"/>
    <p:sldId id="287" r:id="rId6"/>
    <p:sldId id="284" r:id="rId7"/>
    <p:sldId id="288" r:id="rId8"/>
    <p:sldId id="266" r:id="rId9"/>
    <p:sldId id="281" r:id="rId10"/>
    <p:sldId id="282" r:id="rId11"/>
    <p:sldId id="283" r:id="rId12"/>
    <p:sldId id="280" r:id="rId13"/>
    <p:sldId id="269" r:id="rId14"/>
    <p:sldId id="263" r:id="rId15"/>
    <p:sldId id="271" r:id="rId16"/>
    <p:sldId id="261" r:id="rId17"/>
    <p:sldId id="272" r:id="rId18"/>
    <p:sldId id="290" r:id="rId19"/>
    <p:sldId id="273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B9535BF-4BFD-4FB1-905B-A216BC2F1FA2}" type="datetimeFigureOut">
              <a:rPr lang="ru-RU"/>
              <a:pPr>
                <a:defRPr/>
              </a:pPr>
              <a:t>21.09.2014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F749CD2-09F0-4431-B916-FE37139562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11A76-AEF6-4573-8C8D-BAA420C5412E}" type="datetimeFigureOut">
              <a:rPr lang="ru-RU"/>
              <a:pPr>
                <a:defRPr/>
              </a:pPr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EB9B6-6451-470C-BEE7-3F805FB243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70F52-8407-46BD-B6DF-924F52B905CD}" type="datetimeFigureOut">
              <a:rPr lang="ru-RU"/>
              <a:pPr>
                <a:defRPr/>
              </a:pPr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6D059-CEA0-4811-872B-6F1A3FD7EC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DAB8C-545D-41BB-AD98-FEED72D1A996}" type="datetimeFigureOut">
              <a:rPr lang="ru-RU"/>
              <a:pPr>
                <a:defRPr/>
              </a:pPr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69F54-F571-4B8D-ABAD-321E218C39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F657B-8101-4EAD-94C5-A8A21F9D0AFD}" type="datetimeFigureOut">
              <a:rPr lang="ru-RU"/>
              <a:pPr>
                <a:defRPr/>
              </a:pPr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A9337-DD12-4315-99BE-BADB0E947C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9C0A8-F058-4412-BD01-1C474690E085}" type="datetimeFigureOut">
              <a:rPr lang="ru-RU"/>
              <a:pPr>
                <a:defRPr/>
              </a:pPr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4E2C8-A611-46C2-8862-64CE6BA8AE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19263-8CBB-4218-8154-A31DB854A43E}" type="datetimeFigureOut">
              <a:rPr lang="ru-RU"/>
              <a:pPr>
                <a:defRPr/>
              </a:pPr>
              <a:t>21.09.2014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A0656-80B5-4478-BA6A-5F9FCF79BE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53C82-4B76-4E5F-8EEA-469AF9D9615C}" type="datetimeFigureOut">
              <a:rPr lang="ru-RU"/>
              <a:pPr>
                <a:defRPr/>
              </a:pPr>
              <a:t>21.09.2014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138BF-BD84-4F11-B7F7-FA0DD331D8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7B1F-DE42-412D-9255-F24A53A88A1C}" type="datetimeFigureOut">
              <a:rPr lang="ru-RU"/>
              <a:pPr>
                <a:defRPr/>
              </a:pPr>
              <a:t>21.09.2014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85F04-6428-4B82-A235-43EEFC9FA7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012C3-3514-4C0D-A344-030F1489BA61}" type="datetimeFigureOut">
              <a:rPr lang="ru-RU"/>
              <a:pPr>
                <a:defRPr/>
              </a:pPr>
              <a:t>21.09.2014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0DC5-5192-48ED-AD7C-BE69EB605D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F5033-CD6F-4D67-ACF2-720A549BD25C}" type="datetimeFigureOut">
              <a:rPr lang="ru-RU"/>
              <a:pPr>
                <a:defRPr/>
              </a:pPr>
              <a:t>21.09.2014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D4370-8E43-4E25-982A-B8CDD3D3CD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CFED4-0CAC-4E93-8F9B-76732CA5548B}" type="datetimeFigureOut">
              <a:rPr lang="ru-RU"/>
              <a:pPr>
                <a:defRPr/>
              </a:pPr>
              <a:t>21.09.2014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1ACBB-757A-4FF5-9F22-4D6822D116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260E48-1FD1-4E3B-99F4-D6D90D70079E}" type="datetimeFigureOut">
              <a:rPr lang="ru-RU"/>
              <a:pPr>
                <a:defRPr/>
              </a:pPr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9EE73A-BF7B-42E4-A28B-64B8918860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1059;&#1089;&#1090;&#1085;&#1099;&#1081;%20&#1089;&#1095;&#1077;&#1090;.doc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i="1" smtClean="0"/>
              <a:t>Не в количестве знаний заключается образование, а в полном понимании и искусном применении всего того, что знаешь. - Г. Гегель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ru-RU" smtClean="0"/>
              <a:t>Признак делимости на 11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>
          <a:xfrm>
            <a:off x="250825" y="1125538"/>
            <a:ext cx="8435975" cy="4857750"/>
          </a:xfrm>
        </p:spPr>
        <p:txBody>
          <a:bodyPr/>
          <a:lstStyle/>
          <a:p>
            <a:pPr marL="6350" indent="-6350" algn="ctr">
              <a:buFont typeface="Arial" charset="0"/>
              <a:buNone/>
            </a:pPr>
            <a:r>
              <a:rPr lang="ru-RU" sz="2800" smtClean="0"/>
              <a:t>Для того чтобы натуральное число делилось на 11, необходимо и достаточно, чтобы алгебраическая сумма его цифр, взятых со знаком «+», если цифры находятся на нечетных местах (начиная с цифры единиц), и взятых со знаком «-», если цифры находятся на четных местах, делились на 11.</a:t>
            </a:r>
          </a:p>
          <a:p>
            <a:pPr marL="6350" indent="-6350">
              <a:buFont typeface="Arial" charset="0"/>
              <a:buNone/>
            </a:pPr>
            <a:r>
              <a:rPr lang="ru-RU" sz="2800" smtClean="0"/>
              <a:t>Пример: 86849796</a:t>
            </a:r>
          </a:p>
          <a:p>
            <a:pPr marL="6350" indent="-6350">
              <a:buFont typeface="Arial" charset="0"/>
              <a:buNone/>
            </a:pPr>
            <a:r>
              <a:rPr lang="ru-RU" sz="2800" smtClean="0"/>
              <a:t>6+7+4+6=23 (цифры на четных местах)</a:t>
            </a:r>
          </a:p>
          <a:p>
            <a:pPr marL="6350" indent="-6350">
              <a:buFont typeface="Arial" charset="0"/>
              <a:buNone/>
            </a:pPr>
            <a:r>
              <a:rPr lang="ru-RU" sz="2800" smtClean="0"/>
              <a:t>-(9+9+8+8)=-34 (цифры на нечетных местах)</a:t>
            </a:r>
          </a:p>
          <a:p>
            <a:pPr marL="6350" indent="-6350">
              <a:buFont typeface="Arial" charset="0"/>
              <a:buNone/>
            </a:pPr>
            <a:r>
              <a:rPr lang="ru-RU" sz="2800" smtClean="0"/>
              <a:t>-34+33=-11/11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/>
          </p:cNvSpPr>
          <p:nvPr>
            <p:ph type="body" idx="1"/>
          </p:nvPr>
        </p:nvSpPr>
        <p:spPr>
          <a:xfrm>
            <a:off x="395288" y="260350"/>
            <a:ext cx="8229600" cy="57927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b="1" i="1" smtClean="0"/>
              <a:t>Пример для самостоятельной работы:</a:t>
            </a:r>
            <a:r>
              <a:rPr lang="ru-RU" smtClean="0"/>
              <a:t> установите, какое из чисел делится на 11.</a:t>
            </a:r>
          </a:p>
          <a:p>
            <a:pPr marL="0" indent="0">
              <a:buFont typeface="Arial" charset="0"/>
              <a:buNone/>
            </a:pPr>
            <a:endParaRPr lang="ru-RU" smtClean="0"/>
          </a:p>
          <a:p>
            <a:pPr marL="0" indent="0">
              <a:buFont typeface="Arial" charset="0"/>
              <a:buNone/>
            </a:pPr>
            <a:endParaRPr lang="ru-RU" smtClean="0"/>
          </a:p>
          <a:p>
            <a:pPr marL="0" indent="0" algn="ctr">
              <a:buFont typeface="Arial" charset="0"/>
              <a:buNone/>
            </a:pPr>
            <a:r>
              <a:rPr lang="ru-RU" sz="4000" smtClean="0"/>
              <a:t>836 и 24569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Ряд чисел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xfrm>
            <a:off x="468313" y="2349500"/>
            <a:ext cx="8229600" cy="1684338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6700" b="1" smtClean="0"/>
              <a:t>2,3,5,7,11,13,</a:t>
            </a:r>
            <a:r>
              <a:rPr lang="ru-RU" sz="6700" b="1" smtClean="0">
                <a:solidFill>
                  <a:srgbClr val="FF0000"/>
                </a:solidFill>
              </a:rPr>
              <a:t>14</a:t>
            </a:r>
            <a:r>
              <a:rPr lang="ru-RU" sz="6700" b="1" smtClean="0"/>
              <a:t>,17,19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ъект 2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586581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i="1" u="sng" smtClean="0"/>
              <a:t>Теорема</a:t>
            </a:r>
            <a:r>
              <a:rPr lang="ru-RU" smtClean="0"/>
              <a:t>. Если натуральное число </a:t>
            </a:r>
            <a:r>
              <a:rPr lang="en-US" i="1" smtClean="0">
                <a:solidFill>
                  <a:srgbClr val="C00000"/>
                </a:solidFill>
              </a:rPr>
              <a:t>a</a:t>
            </a:r>
            <a:r>
              <a:rPr lang="ru-RU" smtClean="0"/>
              <a:t> больше натурального числа </a:t>
            </a:r>
            <a:r>
              <a:rPr lang="en-US" i="1" smtClean="0">
                <a:solidFill>
                  <a:srgbClr val="C00000"/>
                </a:solidFill>
              </a:rPr>
              <a:t>b</a:t>
            </a:r>
            <a:r>
              <a:rPr lang="ru-RU" smtClean="0"/>
              <a:t> и </a:t>
            </a:r>
            <a:r>
              <a:rPr lang="ru-RU" i="1" smtClean="0">
                <a:solidFill>
                  <a:srgbClr val="C00000"/>
                </a:solidFill>
              </a:rPr>
              <a:t>а</a:t>
            </a:r>
            <a:r>
              <a:rPr lang="ru-RU" smtClean="0"/>
              <a:t> не делится на </a:t>
            </a:r>
            <a:r>
              <a:rPr lang="en-US" i="1" smtClean="0">
                <a:solidFill>
                  <a:srgbClr val="C00000"/>
                </a:solidFill>
              </a:rPr>
              <a:t>b</a:t>
            </a:r>
            <a:r>
              <a:rPr lang="ru-RU" smtClean="0"/>
              <a:t>, то существует, и притом только одна, пара натуральных чисел</a:t>
            </a:r>
            <a:r>
              <a:rPr lang="en-US" smtClean="0"/>
              <a:t> </a:t>
            </a:r>
            <a:r>
              <a:rPr lang="en-US" i="1" smtClean="0">
                <a:solidFill>
                  <a:srgbClr val="C00000"/>
                </a:solidFill>
              </a:rPr>
              <a:t>q</a:t>
            </a:r>
            <a:r>
              <a:rPr lang="en-US" smtClean="0"/>
              <a:t> </a:t>
            </a:r>
            <a:r>
              <a:rPr lang="ru-RU" smtClean="0"/>
              <a:t>и </a:t>
            </a:r>
            <a:r>
              <a:rPr lang="en-US" i="1" smtClean="0">
                <a:solidFill>
                  <a:srgbClr val="C00000"/>
                </a:solidFill>
              </a:rPr>
              <a:t>r</a:t>
            </a:r>
            <a:r>
              <a:rPr lang="ru-RU" smtClean="0"/>
              <a:t>, причем </a:t>
            </a:r>
            <a:r>
              <a:rPr lang="en-US" i="1" smtClean="0">
                <a:solidFill>
                  <a:srgbClr val="C00000"/>
                </a:solidFill>
              </a:rPr>
              <a:t>r</a:t>
            </a:r>
            <a:r>
              <a:rPr lang="ru-RU" i="1" smtClean="0">
                <a:solidFill>
                  <a:srgbClr val="C00000"/>
                </a:solidFill>
              </a:rPr>
              <a:t> </a:t>
            </a:r>
            <a:r>
              <a:rPr lang="en-US" i="1" smtClean="0">
                <a:solidFill>
                  <a:srgbClr val="C00000"/>
                </a:solidFill>
              </a:rPr>
              <a:t>&lt;</a:t>
            </a:r>
            <a:r>
              <a:rPr lang="ru-RU" i="1" smtClean="0">
                <a:solidFill>
                  <a:srgbClr val="C00000"/>
                </a:solidFill>
              </a:rPr>
              <a:t> </a:t>
            </a:r>
            <a:r>
              <a:rPr lang="en-US" i="1" smtClean="0">
                <a:solidFill>
                  <a:srgbClr val="C00000"/>
                </a:solidFill>
              </a:rPr>
              <a:t>b</a:t>
            </a:r>
            <a:r>
              <a:rPr lang="ru-RU" smtClean="0"/>
              <a:t>, такая, что выполняется равенство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4800" i="1" smtClean="0"/>
              <a:t>a = bq+r.</a:t>
            </a:r>
          </a:p>
          <a:p>
            <a:pPr marL="0" indent="0">
              <a:buFont typeface="Arial" charset="0"/>
              <a:buNone/>
            </a:pPr>
            <a:r>
              <a:rPr lang="ru-RU" sz="2400" i="1" smtClean="0"/>
              <a:t>Пример: 37:15=2(ост.7), где 37 – делимое</a:t>
            </a:r>
          </a:p>
          <a:p>
            <a:pPr marL="0" indent="0">
              <a:buFont typeface="Arial" charset="0"/>
              <a:buNone/>
            </a:pPr>
            <a:r>
              <a:rPr lang="ru-RU" sz="2400" i="1" smtClean="0"/>
              <a:t>15 – делитель </a:t>
            </a:r>
          </a:p>
          <a:p>
            <a:pPr marL="0" indent="0">
              <a:buFont typeface="Arial" charset="0"/>
              <a:buNone/>
            </a:pPr>
            <a:r>
              <a:rPr lang="ru-RU" sz="2400" i="1" smtClean="0"/>
              <a:t>2 – неполное частное</a:t>
            </a:r>
          </a:p>
          <a:p>
            <a:pPr marL="0" indent="0">
              <a:buFont typeface="Arial" charset="0"/>
              <a:buNone/>
            </a:pPr>
            <a:r>
              <a:rPr lang="ru-RU" sz="2400" i="1" smtClean="0"/>
              <a:t>7 – остаток </a:t>
            </a:r>
          </a:p>
          <a:p>
            <a:pPr marL="0" indent="0">
              <a:buFont typeface="Arial" charset="0"/>
              <a:buNone/>
            </a:pPr>
            <a:r>
              <a:rPr lang="ru-RU" sz="2400" i="1" smtClean="0"/>
              <a:t>Примечание: остаток должен быть всегда меньше делителя</a:t>
            </a:r>
          </a:p>
          <a:p>
            <a:pPr marL="0" indent="0" eaLnBrk="1" hangingPunct="1">
              <a:buFont typeface="Arial" charset="0"/>
              <a:buNone/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</a:rPr>
              <a:t>НОД натуральных чисел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981075"/>
            <a:ext cx="8518525" cy="2519363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</a:pPr>
            <a:r>
              <a:rPr lang="ru-RU" i="1" u="sng" smtClean="0"/>
              <a:t>Определение</a:t>
            </a:r>
            <a:r>
              <a:rPr lang="ru-RU" i="1" smtClean="0"/>
              <a:t>. </a:t>
            </a:r>
            <a:r>
              <a:rPr lang="ru-RU" i="1" u="sng" smtClean="0"/>
              <a:t> </a:t>
            </a:r>
            <a:r>
              <a:rPr lang="ru-RU" u="sng" smtClean="0">
                <a:solidFill>
                  <a:srgbClr val="17375E"/>
                </a:solidFill>
              </a:rPr>
              <a:t>Наибольшим общим делителем </a:t>
            </a:r>
            <a:r>
              <a:rPr lang="ru-RU" smtClean="0"/>
              <a:t>(НОД) натуральных чисел </a:t>
            </a:r>
            <a:r>
              <a:rPr lang="ru-RU" i="1" smtClean="0"/>
              <a:t>а, Ь, с, ... </a:t>
            </a:r>
            <a:r>
              <a:rPr lang="ru-RU" smtClean="0"/>
              <a:t>называется наибольшее натуральное число, на которое делятся нацело числа </a:t>
            </a:r>
            <a:r>
              <a:rPr lang="ru-RU" i="1" smtClean="0"/>
              <a:t>а, Ь, с, …</a:t>
            </a:r>
          </a:p>
          <a:p>
            <a:pPr marL="0" indent="0" eaLnBrk="1" hangingPunct="1">
              <a:buFont typeface="Arial" charset="0"/>
              <a:buNone/>
            </a:pPr>
            <a:endParaRPr lang="ru-RU" sz="1600" i="1" smtClean="0"/>
          </a:p>
          <a:p>
            <a:pPr marL="0" indent="0" eaLnBrk="1" hangingPunct="1">
              <a:buFont typeface="Arial" charset="0"/>
              <a:buNone/>
            </a:pPr>
            <a:endParaRPr lang="ru-RU" smtClean="0"/>
          </a:p>
          <a:p>
            <a:pPr marL="0" indent="0" eaLnBrk="1" hangingPunct="1"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Прямоугольник 3"/>
          <p:cNvSpPr>
            <a:spLocks noChangeArrowheads="1"/>
          </p:cNvSpPr>
          <p:nvPr/>
        </p:nvSpPr>
        <p:spPr bwMode="auto">
          <a:xfrm>
            <a:off x="468313" y="692150"/>
            <a:ext cx="82073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1" u="sng">
                <a:latin typeface="Calibri" pitchFamily="34" charset="0"/>
              </a:rPr>
              <a:t>Для нахождения </a:t>
            </a:r>
            <a:r>
              <a:rPr lang="ru-RU" sz="3200" i="1" u="sng">
                <a:solidFill>
                  <a:srgbClr val="C00000"/>
                </a:solidFill>
                <a:latin typeface="Calibri" pitchFamily="34" charset="0"/>
              </a:rPr>
              <a:t>НОД</a:t>
            </a:r>
            <a:r>
              <a:rPr lang="ru-RU" sz="3200" i="1" u="sng">
                <a:latin typeface="Calibri" pitchFamily="34" charset="0"/>
              </a:rPr>
              <a:t> чисел а, Ь, с, …:</a:t>
            </a:r>
          </a:p>
          <a:p>
            <a:endParaRPr lang="ru-RU" sz="3200">
              <a:latin typeface="Calibri" pitchFamily="34" charset="0"/>
            </a:endParaRPr>
          </a:p>
          <a:p>
            <a:r>
              <a:rPr lang="ru-RU" sz="3200">
                <a:latin typeface="Calibri" pitchFamily="34" charset="0"/>
              </a:rPr>
              <a:t>1) выписывают разложения на простые множители чисел </a:t>
            </a:r>
            <a:r>
              <a:rPr lang="ru-RU" sz="3200" i="1">
                <a:latin typeface="Calibri" pitchFamily="34" charset="0"/>
              </a:rPr>
              <a:t> а, Ь, с, .</a:t>
            </a:r>
            <a:r>
              <a:rPr lang="ru-RU" sz="3200">
                <a:latin typeface="Calibri" pitchFamily="34" charset="0"/>
              </a:rPr>
              <a:t>..;</a:t>
            </a:r>
          </a:p>
          <a:p>
            <a:r>
              <a:rPr lang="ru-RU" sz="3200">
                <a:latin typeface="Calibri" pitchFamily="34" charset="0"/>
              </a:rPr>
              <a:t>2) перечисляют все простые множители, входящие во все разложения;</a:t>
            </a:r>
          </a:p>
          <a:p>
            <a:r>
              <a:rPr lang="ru-RU" sz="3200">
                <a:latin typeface="Calibri" pitchFamily="34" charset="0"/>
              </a:rPr>
              <a:t>3) каждый из перечисленных множителей возводят в минимальную степень, с которой этот множитель входит в разложения.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941387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C00000"/>
                </a:solidFill>
              </a:rPr>
              <a:t> НОК натуральных чисел </a:t>
            </a:r>
          </a:p>
        </p:txBody>
      </p:sp>
      <p:pic>
        <p:nvPicPr>
          <p:cNvPr id="3" name="Объект 2"/>
          <p:cNvPicPr>
            <a:picLocks noGrp="1" noRot="1" noChangeAspect="1" noMove="1" noResize="1" noEditPoints="1" noAdjustHandles="1" noChangeArrowheads="1"/>
          </p:cNvPicPr>
          <p:nvPr>
            <p:ph idx="1"/>
          </p:nvPr>
        </p:nvPicPr>
        <p:blipFill>
          <a:blip r:embed="rId2"/>
          <a:srcRect b="56010"/>
          <a:stretch>
            <a:fillRect/>
          </a:stretch>
        </p:blipFill>
        <p:spPr>
          <a:xfrm>
            <a:off x="450850" y="1047750"/>
            <a:ext cx="8242300" cy="22367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Прямоугольник 3"/>
          <p:cNvSpPr>
            <a:spLocks noChangeArrowheads="1"/>
          </p:cNvSpPr>
          <p:nvPr/>
        </p:nvSpPr>
        <p:spPr bwMode="auto">
          <a:xfrm>
            <a:off x="250825" y="260350"/>
            <a:ext cx="7921625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i="1" u="sng">
                <a:latin typeface="Calibri" pitchFamily="34" charset="0"/>
              </a:rPr>
              <a:t>Для нахождения </a:t>
            </a:r>
            <a:r>
              <a:rPr lang="ru-RU" sz="2800" i="1" u="sng">
                <a:solidFill>
                  <a:srgbClr val="C00000"/>
                </a:solidFill>
                <a:latin typeface="Calibri" pitchFamily="34" charset="0"/>
              </a:rPr>
              <a:t>НОК</a:t>
            </a:r>
            <a:r>
              <a:rPr lang="ru-RU" sz="2800" i="1" u="sng">
                <a:latin typeface="Calibri" pitchFamily="34" charset="0"/>
              </a:rPr>
              <a:t> Чисел а, Ь, с,...:</a:t>
            </a:r>
          </a:p>
          <a:p>
            <a:endParaRPr lang="ru-RU" sz="2800">
              <a:latin typeface="Calibri" pitchFamily="34" charset="0"/>
            </a:endParaRPr>
          </a:p>
          <a:p>
            <a:r>
              <a:rPr lang="ru-RU" sz="2800">
                <a:latin typeface="Calibri" pitchFamily="34" charset="0"/>
              </a:rPr>
              <a:t>1) выписывают разложения на простые множители чисел </a:t>
            </a:r>
            <a:r>
              <a:rPr lang="ru-RU" sz="2800" i="1">
                <a:latin typeface="Calibri" pitchFamily="34" charset="0"/>
              </a:rPr>
              <a:t>а, Ь, с</a:t>
            </a:r>
            <a:r>
              <a:rPr lang="ru-RU" sz="2800">
                <a:latin typeface="Calibri" pitchFamily="34" charset="0"/>
              </a:rPr>
              <a:t>,...;</a:t>
            </a:r>
          </a:p>
          <a:p>
            <a:r>
              <a:rPr lang="ru-RU" sz="2800">
                <a:latin typeface="Calibri" pitchFamily="34" charset="0"/>
              </a:rPr>
              <a:t>2) перечисляют все простые множители, входящие хотя бы в одно из этих разложений;</a:t>
            </a:r>
          </a:p>
          <a:p>
            <a:r>
              <a:rPr lang="ru-RU" sz="2800">
                <a:latin typeface="Calibri" pitchFamily="34" charset="0"/>
              </a:rPr>
              <a:t>3) каждый из перечисленных множителей возводят в максимальную степень, с которой этот множитель входит в разложения;</a:t>
            </a:r>
          </a:p>
          <a:p>
            <a:r>
              <a:rPr lang="ru-RU" sz="2800">
                <a:latin typeface="Calibri" pitchFamily="34" charset="0"/>
              </a:rPr>
              <a:t>4) произведение полученных степеней простых множителей дает </a:t>
            </a:r>
            <a:r>
              <a:rPr lang="ru-RU" sz="2800">
                <a:solidFill>
                  <a:srgbClr val="C00000"/>
                </a:solidFill>
                <a:latin typeface="Calibri" pitchFamily="34" charset="0"/>
              </a:rPr>
              <a:t>НОК</a:t>
            </a:r>
            <a:r>
              <a:rPr lang="ru-RU" sz="2800">
                <a:latin typeface="Calibri" pitchFamily="34" charset="0"/>
              </a:rPr>
              <a:t> чисел </a:t>
            </a:r>
            <a:r>
              <a:rPr lang="ru-RU" sz="2800" i="1">
                <a:latin typeface="Calibri" pitchFamily="34" charset="0"/>
              </a:rPr>
              <a:t>а, Ь, с, …</a:t>
            </a:r>
            <a:endParaRPr lang="ru-RU" sz="2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Продолжите фразу:</a:t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/>
              <a:t>“Сегодня на уроке я узнал…”</a:t>
            </a:r>
            <a:br>
              <a:rPr lang="ru-RU" smtClean="0"/>
            </a:br>
            <a:r>
              <a:rPr lang="ru-RU" smtClean="0"/>
              <a:t>“Сегодня на уроке я научился…”</a:t>
            </a:r>
            <a:br>
              <a:rPr lang="ru-RU" smtClean="0"/>
            </a:br>
            <a:r>
              <a:rPr lang="ru-RU" smtClean="0"/>
              <a:t>“Сегодня на уроке я повторил…”</a:t>
            </a:r>
            <a:br>
              <a:rPr lang="ru-RU" smtClean="0"/>
            </a:br>
            <a:r>
              <a:rPr lang="ru-RU" smtClean="0"/>
              <a:t>“Сегодня на уроке я закрепил…”</a:t>
            </a:r>
          </a:p>
        </p:txBody>
      </p:sp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45363" y="5157788"/>
            <a:ext cx="1798637" cy="170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Домашнее задание </a:t>
            </a:r>
          </a:p>
        </p:txBody>
      </p:sp>
      <p:sp>
        <p:nvSpPr>
          <p:cNvPr id="3686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Arial" charset="0"/>
              <a:buAutoNum type="arabicPeriod"/>
            </a:pPr>
            <a:r>
              <a:rPr lang="ru-RU" sz="2800" smtClean="0"/>
              <a:t> Алгебра.10 класс. Часть 1. Учебник. Профильный уровень. Мордкович А.Г., Семенов П. В.</a:t>
            </a:r>
            <a:r>
              <a:rPr lang="ru-RU" smtClean="0"/>
              <a:t>§1</a:t>
            </a:r>
            <a:endParaRPr lang="ru-RU" sz="2800" smtClean="0"/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ru-RU" smtClean="0"/>
              <a:t>ч.2 №1.12(в), 1.26(в), 1.27(б), 1.48(б), 1.49(б)</a:t>
            </a:r>
            <a:endParaRPr lang="ru-RU" sz="2800" smtClean="0"/>
          </a:p>
          <a:p>
            <a:pPr marL="609600" indent="-609600" eaLnBrk="1" hangingPunct="1">
              <a:buFont typeface="Arial" charset="0"/>
              <a:buNone/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550" y="1196975"/>
            <a:ext cx="7488238" cy="30194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sz="4800" b="1" i="1"/>
          </a:p>
          <a:p>
            <a:pPr algn="ctr"/>
            <a:r>
              <a:rPr lang="ru-RU" sz="4800" b="1" i="1"/>
              <a:t>Тема: «</a:t>
            </a:r>
            <a:r>
              <a:rPr lang="ru-RU" sz="4800" b="1" i="1">
                <a:latin typeface="Calibri" pitchFamily="34" charset="0"/>
              </a:rPr>
              <a:t>Натуральные и целые числа</a:t>
            </a:r>
            <a:r>
              <a:rPr lang="ru-RU" sz="4800" b="1" i="1"/>
              <a:t>»</a:t>
            </a:r>
            <a:endParaRPr lang="ru-RU" sz="4800" b="1" i="1">
              <a:latin typeface="Calibri" pitchFamily="34" charset="0"/>
            </a:endParaRPr>
          </a:p>
          <a:p>
            <a:pPr algn="ctr"/>
            <a:r>
              <a:rPr lang="ru-RU" sz="4800" b="1" i="1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777875"/>
          </a:xfrm>
        </p:spPr>
        <p:txBody>
          <a:bodyPr/>
          <a:lstStyle/>
          <a:p>
            <a:r>
              <a:rPr lang="ru-RU" sz="2800" smtClean="0"/>
              <a:t>МАТЕМАТИЧЕСКИЙ ДИКТАНТ</a:t>
            </a:r>
          </a:p>
        </p:txBody>
      </p:sp>
      <p:pic>
        <p:nvPicPr>
          <p:cNvPr id="46681" name="Picture 601"/>
          <p:cNvPicPr>
            <a:picLocks noChangeAspect="1" noChangeArrowheads="1"/>
          </p:cNvPicPr>
          <p:nvPr/>
        </p:nvPicPr>
        <p:blipFill>
          <a:blip r:embed="rId2"/>
          <a:srcRect l="18262" t="32291" r="13818" b="15538"/>
          <a:stretch>
            <a:fillRect/>
          </a:stretch>
        </p:blipFill>
        <p:spPr bwMode="auto">
          <a:xfrm>
            <a:off x="0" y="847725"/>
            <a:ext cx="9144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682" name="Text Box 602"/>
          <p:cNvSpPr txBox="1">
            <a:spLocks noChangeArrowheads="1"/>
          </p:cNvSpPr>
          <p:nvPr/>
        </p:nvSpPr>
        <p:spPr bwMode="auto">
          <a:xfrm>
            <a:off x="7740650" y="1557338"/>
            <a:ext cx="935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6683" name="Text Box 603"/>
          <p:cNvSpPr txBox="1">
            <a:spLocks noChangeArrowheads="1"/>
          </p:cNvSpPr>
          <p:nvPr/>
        </p:nvSpPr>
        <p:spPr bwMode="auto">
          <a:xfrm>
            <a:off x="7596188" y="1557338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Н</a:t>
            </a:r>
          </a:p>
        </p:txBody>
      </p:sp>
      <p:sp>
        <p:nvSpPr>
          <p:cNvPr id="46684" name="Text Box 604"/>
          <p:cNvSpPr txBox="1">
            <a:spLocks noChangeArrowheads="1"/>
          </p:cNvSpPr>
          <p:nvPr/>
        </p:nvSpPr>
        <p:spPr bwMode="auto">
          <a:xfrm>
            <a:off x="7956550" y="191611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В</a:t>
            </a:r>
          </a:p>
        </p:txBody>
      </p:sp>
      <p:sp>
        <p:nvSpPr>
          <p:cNvPr id="46685" name="Text Box 605"/>
          <p:cNvSpPr txBox="1">
            <a:spLocks noChangeArrowheads="1"/>
          </p:cNvSpPr>
          <p:nvPr/>
        </p:nvSpPr>
        <p:spPr bwMode="auto">
          <a:xfrm>
            <a:off x="7956550" y="22050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В</a:t>
            </a:r>
          </a:p>
        </p:txBody>
      </p:sp>
      <p:sp>
        <p:nvSpPr>
          <p:cNvPr id="46686" name="Text Box 606"/>
          <p:cNvSpPr txBox="1">
            <a:spLocks noChangeArrowheads="1"/>
          </p:cNvSpPr>
          <p:nvPr/>
        </p:nvSpPr>
        <p:spPr bwMode="auto">
          <a:xfrm>
            <a:off x="7812088" y="2565400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Н</a:t>
            </a:r>
          </a:p>
        </p:txBody>
      </p:sp>
      <p:sp>
        <p:nvSpPr>
          <p:cNvPr id="46687" name="Text Box 607"/>
          <p:cNvSpPr txBox="1">
            <a:spLocks noChangeArrowheads="1"/>
          </p:cNvSpPr>
          <p:nvPr/>
        </p:nvSpPr>
        <p:spPr bwMode="auto">
          <a:xfrm>
            <a:off x="7667625" y="3068638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Н</a:t>
            </a:r>
          </a:p>
        </p:txBody>
      </p:sp>
      <p:sp>
        <p:nvSpPr>
          <p:cNvPr id="46688" name="Text Box 608"/>
          <p:cNvSpPr txBox="1">
            <a:spLocks noChangeArrowheads="1"/>
          </p:cNvSpPr>
          <p:nvPr/>
        </p:nvSpPr>
        <p:spPr bwMode="auto">
          <a:xfrm>
            <a:off x="7667625" y="3500438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Н</a:t>
            </a:r>
          </a:p>
        </p:txBody>
      </p:sp>
      <p:sp>
        <p:nvSpPr>
          <p:cNvPr id="46689" name="Text Box 609"/>
          <p:cNvSpPr txBox="1">
            <a:spLocks noChangeArrowheads="1"/>
          </p:cNvSpPr>
          <p:nvPr/>
        </p:nvSpPr>
        <p:spPr bwMode="auto">
          <a:xfrm>
            <a:off x="8027988" y="39338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В</a:t>
            </a:r>
          </a:p>
        </p:txBody>
      </p:sp>
      <p:sp>
        <p:nvSpPr>
          <p:cNvPr id="46690" name="Text Box 610"/>
          <p:cNvSpPr txBox="1">
            <a:spLocks noChangeArrowheads="1"/>
          </p:cNvSpPr>
          <p:nvPr/>
        </p:nvSpPr>
        <p:spPr bwMode="auto">
          <a:xfrm>
            <a:off x="7667625" y="4437063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Н</a:t>
            </a:r>
          </a:p>
        </p:txBody>
      </p:sp>
      <p:sp>
        <p:nvSpPr>
          <p:cNvPr id="46691" name="Text Box 611"/>
          <p:cNvSpPr txBox="1">
            <a:spLocks noChangeArrowheads="1"/>
          </p:cNvSpPr>
          <p:nvPr/>
        </p:nvSpPr>
        <p:spPr bwMode="auto">
          <a:xfrm>
            <a:off x="7667625" y="5157788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Н</a:t>
            </a:r>
          </a:p>
        </p:txBody>
      </p:sp>
      <p:sp>
        <p:nvSpPr>
          <p:cNvPr id="46692" name="Text Box 612"/>
          <p:cNvSpPr txBox="1">
            <a:spLocks noChangeArrowheads="1"/>
          </p:cNvSpPr>
          <p:nvPr/>
        </p:nvSpPr>
        <p:spPr bwMode="auto">
          <a:xfrm>
            <a:off x="8027988" y="56610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6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6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6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6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6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83" grpId="0"/>
      <p:bldP spid="46684" grpId="0"/>
      <p:bldP spid="46685" grpId="0"/>
      <p:bldP spid="46686" grpId="0"/>
      <p:bldP spid="46687" grpId="0"/>
      <p:bldP spid="46688" grpId="0"/>
      <p:bldP spid="46689" grpId="0"/>
      <p:bldP spid="46690" grpId="0"/>
      <p:bldP spid="46691" grpId="0"/>
      <p:bldP spid="4669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КРИТЕРИИ ОЦЕНИВАНИЯ</a:t>
            </a:r>
          </a:p>
        </p:txBody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«5» - 9 ПРАВИЛЬНЫХ ОТВЕТОВ</a:t>
            </a:r>
          </a:p>
          <a:p>
            <a:r>
              <a:rPr lang="ru-RU" smtClean="0"/>
              <a:t>«4» - 7-8</a:t>
            </a:r>
          </a:p>
          <a:p>
            <a:r>
              <a:rPr lang="ru-RU" smtClean="0"/>
              <a:t>«3» - 5-6</a:t>
            </a:r>
          </a:p>
          <a:p>
            <a:r>
              <a:rPr lang="ru-RU" smtClean="0"/>
              <a:t>«2» - МЕНЕЕ 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>
                <a:hlinkClick r:id="rId2" action="ppaction://hlinkfile"/>
              </a:rPr>
              <a:t>Устный счет.doc</a:t>
            </a:r>
            <a:endParaRPr lang="ru-RU" smtClean="0"/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250825" y="4221163"/>
            <a:ext cx="8713788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990033"/>
                </a:solidFill>
              </a:rPr>
              <a:t>СЧЕТ И ВЫЧИСЛЕНИЯ – ОСНОВА ПОРЯДКА В ГОЛОВЕ</a:t>
            </a:r>
          </a:p>
          <a:p>
            <a:pPr algn="r">
              <a:spcBef>
                <a:spcPct val="50000"/>
              </a:spcBef>
            </a:pPr>
            <a:r>
              <a:rPr lang="ru-RU" sz="2400" b="1" i="1">
                <a:solidFill>
                  <a:srgbClr val="990033"/>
                </a:solidFill>
              </a:rPr>
              <a:t>ПЕСТАЛОЦИИ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196" name="Group 164"/>
          <p:cNvGraphicFramePr>
            <a:graphicFrameLocks noGrp="1"/>
          </p:cNvGraphicFramePr>
          <p:nvPr/>
        </p:nvGraphicFramePr>
        <p:xfrm>
          <a:off x="395288" y="549275"/>
          <a:ext cx="8569325" cy="5400675"/>
        </p:xfrm>
        <a:graphic>
          <a:graphicData uri="http://schemas.openxmlformats.org/drawingml/2006/table">
            <a:tbl>
              <a:tblPr/>
              <a:tblGrid>
                <a:gridCol w="579437"/>
                <a:gridCol w="1935163"/>
                <a:gridCol w="3062287"/>
                <a:gridCol w="2992438"/>
              </a:tblGrid>
              <a:tr h="706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пп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Множество натуральных чисел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Множество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целых чисел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Примеры чисел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Обозначение множества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Выполнимые операции на множестве.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Пример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всегда выполнимые операции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Пример.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194" name="Text Box 162"/>
          <p:cNvSpPr txBox="1">
            <a:spLocks noChangeArrowheads="1"/>
          </p:cNvSpPr>
          <p:nvPr/>
        </p:nvSpPr>
        <p:spPr bwMode="auto">
          <a:xfrm>
            <a:off x="2987675" y="1412875"/>
            <a:ext cx="2808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Числа, используемы для счета</a:t>
            </a:r>
          </a:p>
        </p:txBody>
      </p:sp>
      <p:sp>
        <p:nvSpPr>
          <p:cNvPr id="44197" name="Text Box 165"/>
          <p:cNvSpPr txBox="1">
            <a:spLocks noChangeArrowheads="1"/>
          </p:cNvSpPr>
          <p:nvPr/>
        </p:nvSpPr>
        <p:spPr bwMode="auto">
          <a:xfrm>
            <a:off x="6156325" y="1341438"/>
            <a:ext cx="2519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4199" name="Text Box 167"/>
          <p:cNvSpPr txBox="1">
            <a:spLocks noChangeArrowheads="1"/>
          </p:cNvSpPr>
          <p:nvPr/>
        </p:nvSpPr>
        <p:spPr bwMode="auto">
          <a:xfrm>
            <a:off x="6011863" y="1341438"/>
            <a:ext cx="2808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Натуральные, нуль и целые отрицательные</a:t>
            </a:r>
          </a:p>
        </p:txBody>
      </p:sp>
      <p:sp>
        <p:nvSpPr>
          <p:cNvPr id="44200" name="Text Box 168"/>
          <p:cNvSpPr txBox="1">
            <a:spLocks noChangeArrowheads="1"/>
          </p:cNvSpPr>
          <p:nvPr/>
        </p:nvSpPr>
        <p:spPr bwMode="auto">
          <a:xfrm>
            <a:off x="3059113" y="2133600"/>
            <a:ext cx="2808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1,2,3,4,5,6….</a:t>
            </a:r>
          </a:p>
        </p:txBody>
      </p:sp>
      <p:sp>
        <p:nvSpPr>
          <p:cNvPr id="44201" name="Text Box 169"/>
          <p:cNvSpPr txBox="1">
            <a:spLocks noChangeArrowheads="1"/>
          </p:cNvSpPr>
          <p:nvPr/>
        </p:nvSpPr>
        <p:spPr bwMode="auto">
          <a:xfrm>
            <a:off x="6084888" y="2133600"/>
            <a:ext cx="2808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-5,2,0,25,100,1…</a:t>
            </a:r>
          </a:p>
        </p:txBody>
      </p:sp>
      <p:sp>
        <p:nvSpPr>
          <p:cNvPr id="44202" name="Text Box 170"/>
          <p:cNvSpPr txBox="1">
            <a:spLocks noChangeArrowheads="1"/>
          </p:cNvSpPr>
          <p:nvPr/>
        </p:nvSpPr>
        <p:spPr bwMode="auto">
          <a:xfrm>
            <a:off x="3059113" y="2852738"/>
            <a:ext cx="2808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N</a:t>
            </a:r>
            <a:endParaRPr lang="ru-RU" b="1"/>
          </a:p>
        </p:txBody>
      </p:sp>
      <p:sp>
        <p:nvSpPr>
          <p:cNvPr id="44203" name="Text Box 171"/>
          <p:cNvSpPr txBox="1">
            <a:spLocks noChangeArrowheads="1"/>
          </p:cNvSpPr>
          <p:nvPr/>
        </p:nvSpPr>
        <p:spPr bwMode="auto">
          <a:xfrm>
            <a:off x="6084888" y="2852738"/>
            <a:ext cx="2808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Z</a:t>
            </a:r>
            <a:endParaRPr lang="ru-RU" b="1"/>
          </a:p>
        </p:txBody>
      </p:sp>
      <p:sp>
        <p:nvSpPr>
          <p:cNvPr id="44204" name="Text Box 172"/>
          <p:cNvSpPr txBox="1">
            <a:spLocks noChangeArrowheads="1"/>
          </p:cNvSpPr>
          <p:nvPr/>
        </p:nvSpPr>
        <p:spPr bwMode="auto">
          <a:xfrm>
            <a:off x="3059113" y="3500438"/>
            <a:ext cx="2808287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Сложение, умножение </a:t>
            </a:r>
          </a:p>
          <a:p>
            <a:pPr>
              <a:spcBef>
                <a:spcPct val="50000"/>
              </a:spcBef>
            </a:pPr>
            <a:r>
              <a:rPr lang="ru-RU" sz="1400"/>
              <a:t>3+17=20</a:t>
            </a:r>
          </a:p>
          <a:p>
            <a:pPr>
              <a:spcBef>
                <a:spcPct val="50000"/>
              </a:spcBef>
            </a:pPr>
            <a:r>
              <a:rPr lang="ru-RU" sz="1400"/>
              <a:t>5*6=30</a:t>
            </a:r>
          </a:p>
        </p:txBody>
      </p:sp>
      <p:sp>
        <p:nvSpPr>
          <p:cNvPr id="44205" name="Text Box 173"/>
          <p:cNvSpPr txBox="1">
            <a:spLocks noChangeArrowheads="1"/>
          </p:cNvSpPr>
          <p:nvPr/>
        </p:nvSpPr>
        <p:spPr bwMode="auto">
          <a:xfrm>
            <a:off x="6011863" y="3500438"/>
            <a:ext cx="2808287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Сложение, умножение, вычитание </a:t>
            </a:r>
          </a:p>
          <a:p>
            <a:pPr>
              <a:spcBef>
                <a:spcPct val="50000"/>
              </a:spcBef>
            </a:pPr>
            <a:r>
              <a:rPr lang="ru-RU" sz="1400"/>
              <a:t>-2+3=1</a:t>
            </a:r>
          </a:p>
          <a:p>
            <a:pPr>
              <a:spcBef>
                <a:spcPct val="50000"/>
              </a:spcBef>
            </a:pPr>
            <a:r>
              <a:rPr lang="ru-RU" sz="1400"/>
              <a:t>2*(-3)= -6          5-8=-3</a:t>
            </a:r>
          </a:p>
        </p:txBody>
      </p:sp>
      <p:sp>
        <p:nvSpPr>
          <p:cNvPr id="44206" name="Text Box 174"/>
          <p:cNvSpPr txBox="1">
            <a:spLocks noChangeArrowheads="1"/>
          </p:cNvSpPr>
          <p:nvPr/>
        </p:nvSpPr>
        <p:spPr bwMode="auto">
          <a:xfrm>
            <a:off x="2987675" y="4724400"/>
            <a:ext cx="2808288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Вычитание, деление</a:t>
            </a:r>
          </a:p>
          <a:p>
            <a:pPr>
              <a:spcBef>
                <a:spcPct val="50000"/>
              </a:spcBef>
            </a:pPr>
            <a:r>
              <a:rPr lang="ru-RU" sz="1400"/>
              <a:t>6-10=-4</a:t>
            </a:r>
          </a:p>
          <a:p>
            <a:pPr>
              <a:spcBef>
                <a:spcPct val="50000"/>
              </a:spcBef>
            </a:pPr>
            <a:r>
              <a:rPr lang="ru-RU" sz="1400"/>
              <a:t>4/5=0,8</a:t>
            </a:r>
          </a:p>
        </p:txBody>
      </p:sp>
      <p:sp>
        <p:nvSpPr>
          <p:cNvPr id="44207" name="Text Box 175"/>
          <p:cNvSpPr txBox="1">
            <a:spLocks noChangeArrowheads="1"/>
          </p:cNvSpPr>
          <p:nvPr/>
        </p:nvSpPr>
        <p:spPr bwMode="auto">
          <a:xfrm>
            <a:off x="6011863" y="4797425"/>
            <a:ext cx="2808287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Деление</a:t>
            </a:r>
          </a:p>
          <a:p>
            <a:pPr>
              <a:spcBef>
                <a:spcPct val="50000"/>
              </a:spcBef>
            </a:pPr>
            <a:r>
              <a:rPr lang="ru-RU" sz="1400"/>
              <a:t>2/4=0,5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4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4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4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4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4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4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4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4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4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94" grpId="0"/>
      <p:bldP spid="44199" grpId="0"/>
      <p:bldP spid="44200" grpId="0"/>
      <p:bldP spid="44201" grpId="0"/>
      <p:bldP spid="44202" grpId="0"/>
      <p:bldP spid="44203" grpId="0"/>
      <p:bldP spid="44204" grpId="0"/>
      <p:bldP spid="44205" grpId="0"/>
      <p:bldP spid="44206" grpId="0"/>
      <p:bldP spid="4420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05" name="Object 5"/>
          <p:cNvGraphicFramePr>
            <a:graphicFrameLocks noChangeAspect="1"/>
          </p:cNvGraphicFramePr>
          <p:nvPr/>
        </p:nvGraphicFramePr>
        <p:xfrm>
          <a:off x="3492500" y="620713"/>
          <a:ext cx="3024188" cy="1171575"/>
        </p:xfrm>
        <a:graphic>
          <a:graphicData uri="http://schemas.openxmlformats.org/presentationml/2006/ole">
            <p:oleObj spid="_x0000_s51205" name="Формула" r:id="rId3" imgW="469696" imgH="177723" progId="Equation.3">
              <p:embed/>
            </p:oleObj>
          </a:graphicData>
        </a:graphic>
      </p:graphicFrame>
      <p:sp>
        <p:nvSpPr>
          <p:cNvPr id="51207" name="Oval 7"/>
          <p:cNvSpPr>
            <a:spLocks noChangeArrowheads="1"/>
          </p:cNvSpPr>
          <p:nvPr/>
        </p:nvSpPr>
        <p:spPr bwMode="auto">
          <a:xfrm>
            <a:off x="2555875" y="2781300"/>
            <a:ext cx="4321175" cy="28082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08" name="Oval 8"/>
          <p:cNvSpPr>
            <a:spLocks noChangeArrowheads="1"/>
          </p:cNvSpPr>
          <p:nvPr/>
        </p:nvSpPr>
        <p:spPr bwMode="auto">
          <a:xfrm>
            <a:off x="3419475" y="3500438"/>
            <a:ext cx="2160588" cy="12239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4284663" y="3789363"/>
            <a:ext cx="1079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N</a:t>
            </a:r>
            <a:endParaRPr lang="ru-RU" sz="3200"/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5724525" y="4508500"/>
            <a:ext cx="86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Z</a:t>
            </a:r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ъект 2"/>
          <p:cNvSpPr>
            <a:spLocks noGrp="1"/>
          </p:cNvSpPr>
          <p:nvPr>
            <p:ph idx="1"/>
          </p:nvPr>
        </p:nvSpPr>
        <p:spPr>
          <a:xfrm>
            <a:off x="250825" y="333375"/>
            <a:ext cx="8518525" cy="586422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/>
              <a:t>Определение 1. </a:t>
            </a:r>
          </a:p>
          <a:p>
            <a:pPr marL="0" indent="0">
              <a:buFont typeface="Arial" charset="0"/>
              <a:buNone/>
            </a:pPr>
            <a:r>
              <a:rPr lang="ru-RU" smtClean="0"/>
              <a:t>Пусть даны два натуральных числа - ________. Если существует натуральное число </a:t>
            </a:r>
            <a:r>
              <a:rPr lang="en-US" smtClean="0"/>
              <a:t>q</a:t>
            </a:r>
            <a:r>
              <a:rPr lang="ru-RU" smtClean="0"/>
              <a:t> такое, что выполняется равенство ________, то говорят, что ____________________________. </a:t>
            </a:r>
            <a:endParaRPr lang="en-US" smtClean="0"/>
          </a:p>
          <a:p>
            <a:pPr marL="0" indent="0">
              <a:buFont typeface="Arial" charset="0"/>
              <a:buNone/>
            </a:pPr>
            <a:r>
              <a:rPr lang="en-US" smtClean="0"/>
              <a:t>a </a:t>
            </a:r>
            <a:r>
              <a:rPr lang="ru-RU" smtClean="0"/>
              <a:t>- __________________</a:t>
            </a:r>
            <a:r>
              <a:rPr lang="en-US" smtClean="0"/>
              <a:t> </a:t>
            </a:r>
          </a:p>
          <a:p>
            <a:pPr marL="0" indent="0">
              <a:buFont typeface="Arial" charset="0"/>
              <a:buNone/>
            </a:pPr>
            <a:r>
              <a:rPr lang="en-US" smtClean="0"/>
              <a:t>b - </a:t>
            </a:r>
            <a:r>
              <a:rPr lang="ru-RU" smtClean="0"/>
              <a:t>__________________</a:t>
            </a:r>
            <a:endParaRPr lang="en-US" smtClean="0"/>
          </a:p>
          <a:p>
            <a:pPr marL="0" indent="0">
              <a:buFont typeface="Arial" charset="0"/>
              <a:buNone/>
            </a:pPr>
            <a:r>
              <a:rPr lang="en-US" smtClean="0"/>
              <a:t>q - </a:t>
            </a:r>
            <a:r>
              <a:rPr lang="ru-RU" smtClean="0"/>
              <a:t>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РЯД ЧИСЕЛ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>
          <a:xfrm>
            <a:off x="0" y="1341438"/>
            <a:ext cx="9144000" cy="5111750"/>
          </a:xfrm>
        </p:spPr>
        <p:txBody>
          <a:bodyPr/>
          <a:lstStyle/>
          <a:p>
            <a:pPr marL="6350" indent="-6350" algn="ctr">
              <a:buFont typeface="Arial" charset="0"/>
              <a:buNone/>
            </a:pPr>
            <a:r>
              <a:rPr lang="ru-RU" sz="6500" smtClean="0"/>
              <a:t>225,333,156,192,725,</a:t>
            </a:r>
            <a:br>
              <a:rPr lang="ru-RU" sz="6500" smtClean="0"/>
            </a:br>
            <a:r>
              <a:rPr lang="ru-RU" sz="6500" smtClean="0"/>
              <a:t>836,2742,350,86849796</a:t>
            </a:r>
          </a:p>
          <a:p>
            <a:pPr marL="6350" indent="-6350">
              <a:buFont typeface="Arial" charset="0"/>
              <a:buNone/>
            </a:pPr>
            <a:r>
              <a:rPr lang="ru-RU" sz="2500" b="1" i="1" smtClean="0"/>
              <a:t>На 2:</a:t>
            </a:r>
          </a:p>
          <a:p>
            <a:pPr marL="6350" indent="-6350">
              <a:buFont typeface="Arial" charset="0"/>
              <a:buNone/>
            </a:pPr>
            <a:r>
              <a:rPr lang="ru-RU" sz="2500" b="1" i="1" smtClean="0"/>
              <a:t>На 3:</a:t>
            </a:r>
          </a:p>
          <a:p>
            <a:pPr marL="6350" indent="-6350">
              <a:buFont typeface="Arial" charset="0"/>
              <a:buNone/>
            </a:pPr>
            <a:r>
              <a:rPr lang="ru-RU" sz="2500" b="1" i="1" smtClean="0"/>
              <a:t>На 4 :</a:t>
            </a:r>
          </a:p>
          <a:p>
            <a:pPr marL="6350" indent="-6350">
              <a:buFont typeface="Arial" charset="0"/>
              <a:buNone/>
            </a:pPr>
            <a:r>
              <a:rPr lang="ru-RU" sz="2500" b="1" i="1" smtClean="0"/>
              <a:t>На 5:</a:t>
            </a:r>
          </a:p>
          <a:p>
            <a:pPr marL="6350" indent="-6350">
              <a:buFont typeface="Arial" charset="0"/>
              <a:buNone/>
            </a:pPr>
            <a:r>
              <a:rPr lang="ru-RU" sz="2500" b="1" i="1" smtClean="0"/>
              <a:t>На 9:</a:t>
            </a:r>
          </a:p>
          <a:p>
            <a:pPr marL="6350" indent="-6350">
              <a:buFont typeface="Arial" charset="0"/>
              <a:buNone/>
            </a:pPr>
            <a:endParaRPr lang="ru-RU" sz="2500" b="1" i="1" smtClean="0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827088" y="3429000"/>
            <a:ext cx="7129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156,192,836,2742,350,86849796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900113" y="3933825"/>
            <a:ext cx="7129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333,156,192,2742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971550" y="4365625"/>
            <a:ext cx="7129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156,836,86849796,192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900113" y="4797425"/>
            <a:ext cx="7129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225,725,350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971550" y="5229225"/>
            <a:ext cx="7129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333,225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40965" grpId="0"/>
      <p:bldP spid="40966" grpId="0"/>
      <p:bldP spid="40967" grpId="0"/>
      <p:bldP spid="4096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466</Words>
  <Application>Microsoft Office PowerPoint</Application>
  <PresentationFormat>Экран (4:3)</PresentationFormat>
  <Paragraphs>115</Paragraphs>
  <Slides>19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Тема Office</vt:lpstr>
      <vt:lpstr>Microsoft Equation 3.0</vt:lpstr>
      <vt:lpstr>Не в количестве знаний заключается образование, а в полном понимании и искусном применении всего того, что знаешь. - Г. Гегель</vt:lpstr>
      <vt:lpstr>Слайд 2</vt:lpstr>
      <vt:lpstr>МАТЕМАТИЧЕСКИЙ ДИКТАНТ</vt:lpstr>
      <vt:lpstr>КРИТЕРИИ ОЦЕНИВАНИЯ</vt:lpstr>
      <vt:lpstr>Устный счет.doc</vt:lpstr>
      <vt:lpstr>Слайд 6</vt:lpstr>
      <vt:lpstr>Слайд 7</vt:lpstr>
      <vt:lpstr>Слайд 8</vt:lpstr>
      <vt:lpstr>РЯД ЧИСЕЛ</vt:lpstr>
      <vt:lpstr>Признак делимости на 11</vt:lpstr>
      <vt:lpstr>Слайд 11</vt:lpstr>
      <vt:lpstr>Ряд чисел</vt:lpstr>
      <vt:lpstr>Слайд 13</vt:lpstr>
      <vt:lpstr>НОД натуральных чисел</vt:lpstr>
      <vt:lpstr>Слайд 15</vt:lpstr>
      <vt:lpstr> НОК натуральных чисел </vt:lpstr>
      <vt:lpstr>Слайд 17</vt:lpstr>
      <vt:lpstr>Продолжите фразу: </vt:lpstr>
      <vt:lpstr>Домашнее задание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Алиса</dc:creator>
  <cp:lastModifiedBy>Елена</cp:lastModifiedBy>
  <cp:revision>35</cp:revision>
  <dcterms:created xsi:type="dcterms:W3CDTF">2013-09-18T13:40:15Z</dcterms:created>
  <dcterms:modified xsi:type="dcterms:W3CDTF">2014-09-21T19:56:56Z</dcterms:modified>
</cp:coreProperties>
</file>