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65" r:id="rId4"/>
    <p:sldId id="267" r:id="rId5"/>
    <p:sldId id="270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A7E73-C18C-4224-87E4-8158BB02D79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DBDD0A-E6B4-4C0F-80D1-63A181F1564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/>
            <a:t>Сущность принципа преемственности и перспективности в обучении.</a:t>
          </a:r>
          <a:endParaRPr lang="ru-RU" sz="2400" b="1" dirty="0"/>
        </a:p>
      </dgm:t>
    </dgm:pt>
    <dgm:pt modelId="{23EBDFDE-9334-4CC2-B132-8DD0EF30CA74}" type="parTrans" cxnId="{D97907ED-7697-4C94-810E-3EFAC307F1C3}">
      <dgm:prSet/>
      <dgm:spPr/>
      <dgm:t>
        <a:bodyPr/>
        <a:lstStyle/>
        <a:p>
          <a:endParaRPr lang="ru-RU"/>
        </a:p>
      </dgm:t>
    </dgm:pt>
    <dgm:pt modelId="{08741916-24A4-4792-A1D1-8FC00868E29A}" type="sibTrans" cxnId="{D97907ED-7697-4C94-810E-3EFAC307F1C3}">
      <dgm:prSet/>
      <dgm:spPr/>
      <dgm:t>
        <a:bodyPr/>
        <a:lstStyle/>
        <a:p>
          <a:endParaRPr lang="ru-RU"/>
        </a:p>
      </dgm:t>
    </dgm:pt>
    <dgm:pt modelId="{7CBE769C-EDA7-4931-96CD-9EF467CA05D5}">
      <dgm:prSet phldrT="[Текст]" custT="1"/>
      <dgm:spPr/>
      <dgm:t>
        <a:bodyPr/>
        <a:lstStyle/>
        <a:p>
          <a:r>
            <a:rPr lang="ru-RU" sz="1800" b="1" dirty="0" smtClean="0"/>
            <a:t>Единый принципиальный подход , единые исходные позиции в обучении. </a:t>
          </a:r>
          <a:endParaRPr lang="ru-RU" sz="1800" b="1" dirty="0"/>
        </a:p>
      </dgm:t>
    </dgm:pt>
    <dgm:pt modelId="{BB6B91C5-C31F-4E68-8004-6841626E664D}" type="parTrans" cxnId="{EFCD15BF-0C65-471D-A7C9-228D73D32C06}">
      <dgm:prSet/>
      <dgm:spPr/>
      <dgm:t>
        <a:bodyPr/>
        <a:lstStyle/>
        <a:p>
          <a:endParaRPr lang="ru-RU"/>
        </a:p>
      </dgm:t>
    </dgm:pt>
    <dgm:pt modelId="{DFDAB10F-9401-44A2-A541-0A482FE26A5A}" type="sibTrans" cxnId="{EFCD15BF-0C65-471D-A7C9-228D73D32C06}">
      <dgm:prSet/>
      <dgm:spPr/>
      <dgm:t>
        <a:bodyPr/>
        <a:lstStyle/>
        <a:p>
          <a:endParaRPr lang="ru-RU"/>
        </a:p>
      </dgm:t>
    </dgm:pt>
    <dgm:pt modelId="{C44471FB-FDB5-4A57-B25D-B6C5B4DA41F4}">
      <dgm:prSet phldrT="[Текст]"/>
      <dgm:spPr/>
      <dgm:t>
        <a:bodyPr/>
        <a:lstStyle/>
        <a:p>
          <a:r>
            <a:rPr lang="ru-RU" b="1" dirty="0" smtClean="0"/>
            <a:t>Тщательная стыковка между начальными и средними классами как по темам, так и при совершенствовании  умений и навыков учащихся.</a:t>
          </a:r>
          <a:endParaRPr lang="ru-RU" b="1" dirty="0"/>
        </a:p>
      </dgm:t>
    </dgm:pt>
    <dgm:pt modelId="{903B3B47-34A4-4BBD-855F-6388D627A002}" type="parTrans" cxnId="{718031C5-7F3B-4CE3-9F89-D5561AF303C5}">
      <dgm:prSet/>
      <dgm:spPr/>
      <dgm:t>
        <a:bodyPr/>
        <a:lstStyle/>
        <a:p>
          <a:endParaRPr lang="ru-RU"/>
        </a:p>
      </dgm:t>
    </dgm:pt>
    <dgm:pt modelId="{286EEA43-6229-4181-9D7F-25692A2DDA8E}" type="sibTrans" cxnId="{718031C5-7F3B-4CE3-9F89-D5561AF303C5}">
      <dgm:prSet/>
      <dgm:spPr/>
      <dgm:t>
        <a:bodyPr/>
        <a:lstStyle/>
        <a:p>
          <a:endParaRPr lang="ru-RU"/>
        </a:p>
      </dgm:t>
    </dgm:pt>
    <dgm:pt modelId="{7224AA47-6CB5-4DB8-A61F-DCD721358EB6}">
      <dgm:prSet phldrT="[Текст]" custT="1"/>
      <dgm:spPr/>
      <dgm:t>
        <a:bodyPr/>
        <a:lstStyle/>
        <a:p>
          <a:r>
            <a:rPr lang="ru-RU" sz="1800" b="1" dirty="0" smtClean="0"/>
            <a:t>Ясное понимание появления нового на каждом этапе обучения.</a:t>
          </a:r>
          <a:endParaRPr lang="ru-RU" sz="1800" b="1" dirty="0"/>
        </a:p>
      </dgm:t>
    </dgm:pt>
    <dgm:pt modelId="{0042DD27-FEE8-4867-9838-551DBB4CF7AD}" type="parTrans" cxnId="{8097FD55-3DAD-4B62-8B33-4B3103BE42DA}">
      <dgm:prSet/>
      <dgm:spPr/>
      <dgm:t>
        <a:bodyPr/>
        <a:lstStyle/>
        <a:p>
          <a:endParaRPr lang="ru-RU"/>
        </a:p>
      </dgm:t>
    </dgm:pt>
    <dgm:pt modelId="{B8C194E0-B128-42D1-BA94-7F18B5EFD16D}" type="sibTrans" cxnId="{8097FD55-3DAD-4B62-8B33-4B3103BE42DA}">
      <dgm:prSet/>
      <dgm:spPr/>
      <dgm:t>
        <a:bodyPr/>
        <a:lstStyle/>
        <a:p>
          <a:endParaRPr lang="ru-RU"/>
        </a:p>
      </dgm:t>
    </dgm:pt>
    <dgm:pt modelId="{CD09125C-5527-42F1-9774-D3B9A2413297}">
      <dgm:prSet/>
      <dgm:spPr/>
      <dgm:t>
        <a:bodyPr/>
        <a:lstStyle/>
        <a:p>
          <a:endParaRPr lang="ru-RU"/>
        </a:p>
      </dgm:t>
    </dgm:pt>
    <dgm:pt modelId="{C8A1ABAE-0A11-46CB-85B2-B2C0FC528AE0}" type="parTrans" cxnId="{46187FDB-183D-4762-B836-8E112D717007}">
      <dgm:prSet/>
      <dgm:spPr/>
      <dgm:t>
        <a:bodyPr/>
        <a:lstStyle/>
        <a:p>
          <a:endParaRPr lang="ru-RU"/>
        </a:p>
      </dgm:t>
    </dgm:pt>
    <dgm:pt modelId="{D3CFA729-79F1-4B34-B47E-5BDD90DAB17A}" type="sibTrans" cxnId="{46187FDB-183D-4762-B836-8E112D717007}">
      <dgm:prSet/>
      <dgm:spPr/>
      <dgm:t>
        <a:bodyPr/>
        <a:lstStyle/>
        <a:p>
          <a:endParaRPr lang="ru-RU"/>
        </a:p>
      </dgm:t>
    </dgm:pt>
    <dgm:pt modelId="{0426668B-3A8B-473B-B436-409826E5B95A}">
      <dgm:prSet/>
      <dgm:spPr/>
      <dgm:t>
        <a:bodyPr/>
        <a:lstStyle/>
        <a:p>
          <a:endParaRPr lang="ru-RU"/>
        </a:p>
      </dgm:t>
    </dgm:pt>
    <dgm:pt modelId="{6ACAE477-256B-48C2-BB0F-1239315D5281}" type="parTrans" cxnId="{B866AA89-E3C9-4E31-A153-760028BFF120}">
      <dgm:prSet/>
      <dgm:spPr/>
      <dgm:t>
        <a:bodyPr/>
        <a:lstStyle/>
        <a:p>
          <a:endParaRPr lang="ru-RU"/>
        </a:p>
      </dgm:t>
    </dgm:pt>
    <dgm:pt modelId="{A7DB026F-7030-455C-BC02-23579E0992E4}" type="sibTrans" cxnId="{B866AA89-E3C9-4E31-A153-760028BFF120}">
      <dgm:prSet/>
      <dgm:spPr/>
      <dgm:t>
        <a:bodyPr/>
        <a:lstStyle/>
        <a:p>
          <a:endParaRPr lang="ru-RU"/>
        </a:p>
      </dgm:t>
    </dgm:pt>
    <dgm:pt modelId="{4D7A9D32-AFC3-487F-9ED0-86B423696ABC}" type="pres">
      <dgm:prSet presAssocID="{338A7E73-C18C-4224-87E4-8158BB02D7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617779-56A6-49FF-BDF6-DCAF78758EB8}" type="pres">
      <dgm:prSet presAssocID="{09DBDD0A-E6B4-4C0F-80D1-63A181F15649}" presName="singleCycle" presStyleCnt="0"/>
      <dgm:spPr/>
    </dgm:pt>
    <dgm:pt modelId="{06413B3C-DA55-4DA0-84B5-5F9E78A1608C}" type="pres">
      <dgm:prSet presAssocID="{09DBDD0A-E6B4-4C0F-80D1-63A181F15649}" presName="singleCenter" presStyleLbl="node1" presStyleIdx="0" presStyleCnt="4" custScaleX="128647" custScaleY="147432" custLinFactNeighborX="32759" custLinFactNeighborY="-3844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0322B4D-4D1E-48CB-BE31-0FC10F00396F}" type="pres">
      <dgm:prSet presAssocID="{BB6B91C5-C31F-4E68-8004-6841626E664D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9236E0B-7B39-4C76-8F0C-803C22832F89}" type="pres">
      <dgm:prSet presAssocID="{7CBE769C-EDA7-4931-96CD-9EF467CA05D5}" presName="text0" presStyleLbl="node1" presStyleIdx="1" presStyleCnt="4" custScaleX="141681" custScaleY="148461" custRadScaleRad="111391" custRadScaleInc="-5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D337A-28CF-47B4-BB8B-E8757C55A0AE}" type="pres">
      <dgm:prSet presAssocID="{903B3B47-34A4-4BBD-855F-6388D627A002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8747F34-81E7-4D08-B212-F93AB8EBCA09}" type="pres">
      <dgm:prSet presAssocID="{C44471FB-FDB5-4A57-B25D-B6C5B4DA41F4}" presName="text0" presStyleLbl="node1" presStyleIdx="2" presStyleCnt="4" custScaleX="328364" custScaleY="96818" custRadScaleRad="48260" custRadScaleInc="-2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C8E37-FE2A-4A70-BFDA-802B7B64107C}" type="pres">
      <dgm:prSet presAssocID="{0042DD27-FEE8-4867-9838-551DBB4CF7A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48B0EBD0-7D85-4EB0-85C3-4E628E135E99}" type="pres">
      <dgm:prSet presAssocID="{7224AA47-6CB5-4DB8-A61F-DCD721358EB6}" presName="text0" presStyleLbl="node1" presStyleIdx="3" presStyleCnt="4" custScaleX="234310" custScaleY="132061" custRadScaleRad="86917" custRadScaleInc="8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045AF-FBD1-41F6-B478-1B354C51F6D4}" type="presOf" srcId="{BB6B91C5-C31F-4E68-8004-6841626E664D}" destId="{00322B4D-4D1E-48CB-BE31-0FC10F00396F}" srcOrd="0" destOrd="0" presId="urn:microsoft.com/office/officeart/2008/layout/RadialCluster"/>
    <dgm:cxn modelId="{B866AA89-E3C9-4E31-A153-760028BFF120}" srcId="{338A7E73-C18C-4224-87E4-8158BB02D799}" destId="{0426668B-3A8B-473B-B436-409826E5B95A}" srcOrd="1" destOrd="0" parTransId="{6ACAE477-256B-48C2-BB0F-1239315D5281}" sibTransId="{A7DB026F-7030-455C-BC02-23579E0992E4}"/>
    <dgm:cxn modelId="{DA9AA18E-6F93-4ACA-9022-7C77D4190A23}" type="presOf" srcId="{7224AA47-6CB5-4DB8-A61F-DCD721358EB6}" destId="{48B0EBD0-7D85-4EB0-85C3-4E628E135E99}" srcOrd="0" destOrd="0" presId="urn:microsoft.com/office/officeart/2008/layout/RadialCluster"/>
    <dgm:cxn modelId="{2D09DB98-993F-4BFD-9B1D-62FF37B0A72D}" type="presOf" srcId="{C44471FB-FDB5-4A57-B25D-B6C5B4DA41F4}" destId="{38747F34-81E7-4D08-B212-F93AB8EBCA09}" srcOrd="0" destOrd="0" presId="urn:microsoft.com/office/officeart/2008/layout/RadialCluster"/>
    <dgm:cxn modelId="{87E9A3BF-791C-4EE8-94AE-8A75A19A143B}" type="presOf" srcId="{0042DD27-FEE8-4867-9838-551DBB4CF7AD}" destId="{C90C8E37-FE2A-4A70-BFDA-802B7B64107C}" srcOrd="0" destOrd="0" presId="urn:microsoft.com/office/officeart/2008/layout/RadialCluster"/>
    <dgm:cxn modelId="{EFCD15BF-0C65-471D-A7C9-228D73D32C06}" srcId="{09DBDD0A-E6B4-4C0F-80D1-63A181F15649}" destId="{7CBE769C-EDA7-4931-96CD-9EF467CA05D5}" srcOrd="0" destOrd="0" parTransId="{BB6B91C5-C31F-4E68-8004-6841626E664D}" sibTransId="{DFDAB10F-9401-44A2-A541-0A482FE26A5A}"/>
    <dgm:cxn modelId="{9A3DDB2C-8E95-4160-91F8-AAFC996047F7}" type="presOf" srcId="{338A7E73-C18C-4224-87E4-8158BB02D799}" destId="{4D7A9D32-AFC3-487F-9ED0-86B423696ABC}" srcOrd="0" destOrd="0" presId="urn:microsoft.com/office/officeart/2008/layout/RadialCluster"/>
    <dgm:cxn modelId="{46187FDB-183D-4762-B836-8E112D717007}" srcId="{338A7E73-C18C-4224-87E4-8158BB02D799}" destId="{CD09125C-5527-42F1-9774-D3B9A2413297}" srcOrd="2" destOrd="0" parTransId="{C8A1ABAE-0A11-46CB-85B2-B2C0FC528AE0}" sibTransId="{D3CFA729-79F1-4B34-B47E-5BDD90DAB17A}"/>
    <dgm:cxn modelId="{718031C5-7F3B-4CE3-9F89-D5561AF303C5}" srcId="{09DBDD0A-E6B4-4C0F-80D1-63A181F15649}" destId="{C44471FB-FDB5-4A57-B25D-B6C5B4DA41F4}" srcOrd="1" destOrd="0" parTransId="{903B3B47-34A4-4BBD-855F-6388D627A002}" sibTransId="{286EEA43-6229-4181-9D7F-25692A2DDA8E}"/>
    <dgm:cxn modelId="{7C74D4A8-292D-4B8D-99FF-EF251638CD08}" type="presOf" srcId="{7CBE769C-EDA7-4931-96CD-9EF467CA05D5}" destId="{C9236E0B-7B39-4C76-8F0C-803C22832F89}" srcOrd="0" destOrd="0" presId="urn:microsoft.com/office/officeart/2008/layout/RadialCluster"/>
    <dgm:cxn modelId="{431A695E-180C-47AF-BD11-25E46390A9C3}" type="presOf" srcId="{09DBDD0A-E6B4-4C0F-80D1-63A181F15649}" destId="{06413B3C-DA55-4DA0-84B5-5F9E78A1608C}" srcOrd="0" destOrd="0" presId="urn:microsoft.com/office/officeart/2008/layout/RadialCluster"/>
    <dgm:cxn modelId="{8097FD55-3DAD-4B62-8B33-4B3103BE42DA}" srcId="{09DBDD0A-E6B4-4C0F-80D1-63A181F15649}" destId="{7224AA47-6CB5-4DB8-A61F-DCD721358EB6}" srcOrd="2" destOrd="0" parTransId="{0042DD27-FEE8-4867-9838-551DBB4CF7AD}" sibTransId="{B8C194E0-B128-42D1-BA94-7F18B5EFD16D}"/>
    <dgm:cxn modelId="{23BC1061-798F-4C80-8808-EB1BC1431C85}" type="presOf" srcId="{903B3B47-34A4-4BBD-855F-6388D627A002}" destId="{F91D337A-28CF-47B4-BB8B-E8757C55A0AE}" srcOrd="0" destOrd="0" presId="urn:microsoft.com/office/officeart/2008/layout/RadialCluster"/>
    <dgm:cxn modelId="{D97907ED-7697-4C94-810E-3EFAC307F1C3}" srcId="{338A7E73-C18C-4224-87E4-8158BB02D799}" destId="{09DBDD0A-E6B4-4C0F-80D1-63A181F15649}" srcOrd="0" destOrd="0" parTransId="{23EBDFDE-9334-4CC2-B132-8DD0EF30CA74}" sibTransId="{08741916-24A4-4792-A1D1-8FC00868E29A}"/>
    <dgm:cxn modelId="{1CDD0BC3-0BC5-4C48-A54B-25FE3313C154}" type="presParOf" srcId="{4D7A9D32-AFC3-487F-9ED0-86B423696ABC}" destId="{85617779-56A6-49FF-BDF6-DCAF78758EB8}" srcOrd="0" destOrd="0" presId="urn:microsoft.com/office/officeart/2008/layout/RadialCluster"/>
    <dgm:cxn modelId="{DABD0033-F8F8-4F21-BAFE-534507551EAC}" type="presParOf" srcId="{85617779-56A6-49FF-BDF6-DCAF78758EB8}" destId="{06413B3C-DA55-4DA0-84B5-5F9E78A1608C}" srcOrd="0" destOrd="0" presId="urn:microsoft.com/office/officeart/2008/layout/RadialCluster"/>
    <dgm:cxn modelId="{C429E51C-9278-48FA-8443-9F78C4B3C114}" type="presParOf" srcId="{85617779-56A6-49FF-BDF6-DCAF78758EB8}" destId="{00322B4D-4D1E-48CB-BE31-0FC10F00396F}" srcOrd="1" destOrd="0" presId="urn:microsoft.com/office/officeart/2008/layout/RadialCluster"/>
    <dgm:cxn modelId="{E5164D53-D9E1-469B-A748-132540553C5D}" type="presParOf" srcId="{85617779-56A6-49FF-BDF6-DCAF78758EB8}" destId="{C9236E0B-7B39-4C76-8F0C-803C22832F89}" srcOrd="2" destOrd="0" presId="urn:microsoft.com/office/officeart/2008/layout/RadialCluster"/>
    <dgm:cxn modelId="{4297D392-6909-4F8B-8746-759122DBE006}" type="presParOf" srcId="{85617779-56A6-49FF-BDF6-DCAF78758EB8}" destId="{F91D337A-28CF-47B4-BB8B-E8757C55A0AE}" srcOrd="3" destOrd="0" presId="urn:microsoft.com/office/officeart/2008/layout/RadialCluster"/>
    <dgm:cxn modelId="{4A0CB6F5-77B8-44CE-B092-DDD9ABB6FF4A}" type="presParOf" srcId="{85617779-56A6-49FF-BDF6-DCAF78758EB8}" destId="{38747F34-81E7-4D08-B212-F93AB8EBCA09}" srcOrd="4" destOrd="0" presId="urn:microsoft.com/office/officeart/2008/layout/RadialCluster"/>
    <dgm:cxn modelId="{674CE4D1-6D9B-46F1-BD6C-8659570CC44E}" type="presParOf" srcId="{85617779-56A6-49FF-BDF6-DCAF78758EB8}" destId="{C90C8E37-FE2A-4A70-BFDA-802B7B64107C}" srcOrd="5" destOrd="0" presId="urn:microsoft.com/office/officeart/2008/layout/RadialCluster"/>
    <dgm:cxn modelId="{29DEAABD-8A5D-4392-8C42-42BE1A3053F2}" type="presParOf" srcId="{85617779-56A6-49FF-BDF6-DCAF78758EB8}" destId="{48B0EBD0-7D85-4EB0-85C3-4E628E135E9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13B3C-DA55-4DA0-84B5-5F9E78A1608C}">
      <dsp:nvSpPr>
        <dsp:cNvPr id="0" name=""/>
        <dsp:cNvSpPr/>
      </dsp:nvSpPr>
      <dsp:spPr>
        <a:xfrm>
          <a:off x="4778957" y="314139"/>
          <a:ext cx="2528966" cy="289824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Сущность принципа преемственности и перспективности в обучении.</a:t>
          </a:r>
          <a:endParaRPr lang="ru-RU" sz="2400" b="1" kern="1200" dirty="0"/>
        </a:p>
      </dsp:txBody>
      <dsp:txXfrm>
        <a:off x="4902411" y="437593"/>
        <a:ext cx="2282058" cy="2651337"/>
      </dsp:txXfrm>
    </dsp:sp>
    <dsp:sp modelId="{00322B4D-4D1E-48CB-BE31-0FC10F00396F}">
      <dsp:nvSpPr>
        <dsp:cNvPr id="0" name=""/>
        <dsp:cNvSpPr/>
      </dsp:nvSpPr>
      <dsp:spPr>
        <a:xfrm rot="11245911">
          <a:off x="3155361" y="1492872"/>
          <a:ext cx="16304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04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36E0B-7B39-4C76-8F0C-803C22832F89}">
      <dsp:nvSpPr>
        <dsp:cNvPr id="0" name=""/>
        <dsp:cNvSpPr/>
      </dsp:nvSpPr>
      <dsp:spPr>
        <a:xfrm>
          <a:off x="1296131" y="288029"/>
          <a:ext cx="1866078" cy="1955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Единый принципиальный подход , единые исходные позиции в обучении. </a:t>
          </a:r>
          <a:endParaRPr lang="ru-RU" sz="1800" b="1" kern="1200" dirty="0"/>
        </a:p>
      </dsp:txBody>
      <dsp:txXfrm>
        <a:off x="1387225" y="379123"/>
        <a:ext cx="1683890" cy="1773189"/>
      </dsp:txXfrm>
    </dsp:sp>
    <dsp:sp modelId="{F91D337A-28CF-47B4-BB8B-E8757C55A0AE}">
      <dsp:nvSpPr>
        <dsp:cNvPr id="0" name=""/>
        <dsp:cNvSpPr/>
      </dsp:nvSpPr>
      <dsp:spPr>
        <a:xfrm rot="6115947">
          <a:off x="5364687" y="3514407"/>
          <a:ext cx="617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3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47F34-81E7-4D08-B212-F93AB8EBCA09}">
      <dsp:nvSpPr>
        <dsp:cNvPr id="0" name=""/>
        <dsp:cNvSpPr/>
      </dsp:nvSpPr>
      <dsp:spPr>
        <a:xfrm>
          <a:off x="3312377" y="3816430"/>
          <a:ext cx="4324876" cy="1275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Тщательная стыковка между начальными и средними классами как по темам, так и при совершенствовании  умений и навыков учащихся.</a:t>
          </a:r>
          <a:endParaRPr lang="ru-RU" sz="1700" b="1" kern="1200" dirty="0"/>
        </a:p>
      </dsp:txBody>
      <dsp:txXfrm>
        <a:off x="3374627" y="3878680"/>
        <a:ext cx="4200376" cy="1150688"/>
      </dsp:txXfrm>
    </dsp:sp>
    <dsp:sp modelId="{C90C8E37-FE2A-4A70-BFDA-802B7B64107C}">
      <dsp:nvSpPr>
        <dsp:cNvPr id="0" name=""/>
        <dsp:cNvSpPr/>
      </dsp:nvSpPr>
      <dsp:spPr>
        <a:xfrm rot="9701556">
          <a:off x="3077922" y="2455727"/>
          <a:ext cx="1745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52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0EBD0-7D85-4EB0-85C3-4E628E135E99}">
      <dsp:nvSpPr>
        <dsp:cNvPr id="0" name=""/>
        <dsp:cNvSpPr/>
      </dsp:nvSpPr>
      <dsp:spPr>
        <a:xfrm>
          <a:off x="35995" y="2370672"/>
          <a:ext cx="3086093" cy="173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Ясное понимание появления нового на каждом этапе обучения.</a:t>
          </a:r>
          <a:endParaRPr lang="ru-RU" sz="1800" b="1" kern="1200" dirty="0"/>
        </a:p>
      </dsp:txBody>
      <dsp:txXfrm>
        <a:off x="120904" y="2455581"/>
        <a:ext cx="2916275" cy="156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3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4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4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1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2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9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4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9A16-EC0B-4157-9648-84B9040D89D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54FD9-D7B6-4247-9C54-65335904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4294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Преемственность находится в соответствии </a:t>
            </a:r>
            <a:r>
              <a:rPr lang="ru-RU" dirty="0"/>
              <a:t>с </a:t>
            </a:r>
            <a:r>
              <a:rPr lang="ru-RU" dirty="0" smtClean="0"/>
              <a:t>обще дидактическими требованиями об </a:t>
            </a:r>
            <a:r>
              <a:rPr lang="ru-RU" dirty="0"/>
              <a:t>обеспечении в процессе обучения нормального перехода от простого к сложному, от легкого к трудному, об опоре при прохождении последующего на предыдущее, о необходимости учитывать логику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42426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56207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9"/>
            <a:ext cx="7859216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800" dirty="0"/>
              <a:t> Соблюдение преемственности и перспективности, то есть единства, систематичности в обучении школьным предметам  - залог эффективного усвоения знаний, приобретения прочных умений и навыков. Недооценка, невнимание, пренебрежение со стороны учителя или школы к вышеперечисленным требованиям, так и неумение обеспечить их выполнение, приводят к тяжелым последствиям, сказывающимся в дальнейшем в течение ряда лет, и часто почти непреодолимым затруднениям</a:t>
            </a:r>
          </a:p>
        </p:txBody>
      </p:sp>
    </p:spTree>
    <p:extLst>
      <p:ext uri="{BB962C8B-B14F-4D97-AF65-F5344CB8AC3E}">
        <p14:creationId xmlns:p14="http://schemas.microsoft.com/office/powerpoint/2010/main" val="25043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181054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Важное </a:t>
            </a:r>
            <a:r>
              <a:rPr lang="ru-RU" dirty="0"/>
              <a:t>значение для соблюдения приемов дидактики имеет и вторая сторона  преемственности </a:t>
            </a:r>
            <a:r>
              <a:rPr lang="ru-RU" u="sng" dirty="0"/>
              <a:t>– перспективность в </a:t>
            </a:r>
            <a:r>
              <a:rPr lang="ru-RU" u="sng" dirty="0" smtClean="0"/>
              <a:t>обучении,</a:t>
            </a:r>
            <a:r>
              <a:rPr lang="ru-RU" dirty="0" smtClean="0"/>
              <a:t> </a:t>
            </a:r>
            <a:r>
              <a:rPr lang="ru-RU" dirty="0"/>
              <a:t>предполагающая ориентацию на достижение определенного конечного результата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2497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8376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782564"/>
              </p:ext>
            </p:extLst>
          </p:nvPr>
        </p:nvGraphicFramePr>
        <p:xfrm>
          <a:off x="395536" y="188640"/>
          <a:ext cx="874846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3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Отношение </a:t>
            </a:r>
            <a:r>
              <a:rPr lang="ru-RU" dirty="0"/>
              <a:t>к процессу обучения под преемственностью и перспективностью следует понимать соотнесение содержания и методов обучения на каждом промежуточном этапе с предшествующим и последующим этапами и с конечными целями и задачами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9496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3"/>
            <a:ext cx="83885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752528" cy="276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main</cp:lastModifiedBy>
  <cp:revision>4</cp:revision>
  <dcterms:created xsi:type="dcterms:W3CDTF">2016-02-02T08:18:01Z</dcterms:created>
  <dcterms:modified xsi:type="dcterms:W3CDTF">2016-02-02T08:34:27Z</dcterms:modified>
</cp:coreProperties>
</file>