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7"/>
  </p:notesMasterIdLst>
  <p:sldIdLst>
    <p:sldId id="256" r:id="rId2"/>
    <p:sldId id="257" r:id="rId3"/>
    <p:sldId id="258" r:id="rId4"/>
    <p:sldId id="279" r:id="rId5"/>
    <p:sldId id="281" r:id="rId6"/>
    <p:sldId id="28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6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CC"/>
    <a:srgbClr val="FF0066"/>
    <a:srgbClr val="0000CC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E236-C598-4F13-BB2C-904856057DE3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CA97-0AEE-421C-B21C-F485CD77A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41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5CA97-0AEE-421C-B21C-F485CD77A1F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04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355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357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357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357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358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358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8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E8D093-EE1E-452E-8D76-D86182CB40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6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6939-757C-46E4-AC78-6588972ECA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59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F1C66-8319-4032-AF76-B7E184B19E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40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F6EA9F-B986-4916-BC1D-AF6714E3E9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78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73D566-60DA-4F6D-9461-F83B94B447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041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96515E-FCAD-40A7-90B7-55D4326190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57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07F9-2BE4-4D96-8283-39B599BB1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14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2665-5ABE-43E0-BC32-776435575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0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710F-D2FC-4212-91DD-0AB0E735E6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38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D39F-EEA7-4779-BFE6-AC44DA9722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06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9F2F-6B68-4E74-8A6C-37DCB9BCA2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74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F280-858D-4B56-A4D3-37163DD4D8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431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C691-F6CB-4794-B1AB-AD31D02807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66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20D9-F418-40C7-A1F3-12C429C311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722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25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4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25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4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254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25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25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55C577-85D5-489D-B7B2-840CFACCBD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96900"/>
            <a:ext cx="8108950" cy="2544763"/>
          </a:xfrm>
        </p:spPr>
        <p:txBody>
          <a:bodyPr/>
          <a:lstStyle/>
          <a:p>
            <a:r>
              <a:rPr lang="ru-RU" sz="5900">
                <a:solidFill>
                  <a:srgbClr val="0033CC"/>
                </a:solidFill>
                <a:latin typeface="Georgia" pitchFamily="18" charset="0"/>
              </a:rPr>
              <a:t>Театрализованная деятельность </a:t>
            </a:r>
            <a:br>
              <a:rPr lang="ru-RU" sz="5900">
                <a:solidFill>
                  <a:srgbClr val="0033CC"/>
                </a:solidFill>
                <a:latin typeface="Georgia" pitchFamily="18" charset="0"/>
              </a:rPr>
            </a:br>
            <a:r>
              <a:rPr lang="ru-RU" sz="5900">
                <a:solidFill>
                  <a:srgbClr val="0033CC"/>
                </a:solidFill>
                <a:latin typeface="Georgia" pitchFamily="18" charset="0"/>
              </a:rPr>
              <a:t>в ДОУ</a:t>
            </a:r>
            <a:r>
              <a:rPr lang="ru-RU">
                <a:solidFill>
                  <a:srgbClr val="0033CC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97152"/>
            <a:ext cx="7448550" cy="1656036"/>
          </a:xfrm>
        </p:spPr>
        <p:txBody>
          <a:bodyPr/>
          <a:lstStyle/>
          <a:p>
            <a:r>
              <a:rPr lang="ru-RU" sz="2800" dirty="0">
                <a:solidFill>
                  <a:srgbClr val="FF0066"/>
                </a:solidFill>
                <a:latin typeface="Georgia" pitchFamily="18" charset="0"/>
              </a:rPr>
              <a:t>Презентация для </a:t>
            </a:r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воспитателей</a:t>
            </a:r>
          </a:p>
          <a:p>
            <a:r>
              <a:rPr lang="ru-RU" sz="2400" dirty="0" smtClean="0">
                <a:solidFill>
                  <a:srgbClr val="FF0066"/>
                </a:solidFill>
                <a:latin typeface="Georgia" pitchFamily="18" charset="0"/>
              </a:rPr>
              <a:t>Подготовили:</a:t>
            </a:r>
          </a:p>
          <a:p>
            <a:r>
              <a:rPr lang="ru-RU" sz="2400" dirty="0" smtClean="0">
                <a:solidFill>
                  <a:srgbClr val="FF0066"/>
                </a:solidFill>
                <a:latin typeface="Georgia" pitchFamily="18" charset="0"/>
              </a:rPr>
              <a:t>Мирзоева Любовь Юрьевна</a:t>
            </a:r>
          </a:p>
          <a:p>
            <a:r>
              <a:rPr lang="ru-RU" sz="2400" dirty="0" smtClean="0">
                <a:solidFill>
                  <a:srgbClr val="FF0066"/>
                </a:solidFill>
                <a:latin typeface="Georgia" pitchFamily="18" charset="0"/>
              </a:rPr>
              <a:t>Кузнецова Наталья Александровна</a:t>
            </a:r>
          </a:p>
          <a:p>
            <a:endParaRPr lang="ru-RU" sz="2800" dirty="0" smtClean="0">
              <a:solidFill>
                <a:srgbClr val="FF0066"/>
              </a:solidFill>
              <a:latin typeface="Georgia" pitchFamily="18" charset="0"/>
            </a:endParaRPr>
          </a:p>
          <a:p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ТЕАТР - ЭТО ВОЛШЕБНЫЙ КРАЙ,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В КОТОРОМ РЕБЕНОК РАДУЕТСЯ,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ИГРАЯ, А В ИГРЕ ОН ПОЗНАЕТ МИР!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4100512" cy="61912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Действуя с различными картинками, у ребенка развивается мелкая моторика рук, что способствует более успешному и эффективному развитию речи.</a:t>
            </a:r>
          </a:p>
          <a:p>
            <a:endParaRPr lang="ru-RU" b="1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34823" name="Picture 7" descr="984124_44116nothumb50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2420888"/>
            <a:ext cx="3600450" cy="2592387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Вязаный театр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4316412" cy="5689600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Развивает моторно-двигательную, зрительную, слуховую координацию;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Формирует творческие способности, артистизм;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Обогащает пассивный и активный словарь</a:t>
            </a:r>
          </a:p>
        </p:txBody>
      </p:sp>
      <p:pic>
        <p:nvPicPr>
          <p:cNvPr id="36874" name="Picture 10" descr="1274668310_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2564904"/>
            <a:ext cx="3671888" cy="2625725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65225"/>
          </a:xfrm>
        </p:spPr>
        <p:txBody>
          <a:bodyPr/>
          <a:lstStyle/>
          <a:p>
            <a:r>
              <a:rPr lang="ru-RU" sz="4000" b="1">
                <a:solidFill>
                  <a:srgbClr val="0000CC"/>
                </a:solidFill>
                <a:latin typeface="Georgia" pitchFamily="18" charset="0"/>
              </a:rPr>
              <a:t>Конусный, настольный театр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003800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Помогает учить детей координировать движения рук и глаз;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Сопровождать движения пальцев речью;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Побуждает выражать свои эмоции посредством мимики и речи.</a:t>
            </a:r>
          </a:p>
        </p:txBody>
      </p:sp>
      <p:pic>
        <p:nvPicPr>
          <p:cNvPr id="1027" name="Picture 3" descr="C:\Users\Алина\Desktop\любочка\фото театра\20151102_165551_resiz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39952" y="1196752"/>
            <a:ext cx="4782299" cy="2690043"/>
          </a:xfrm>
          <a:prstGeom prst="rect">
            <a:avLst/>
          </a:prstGeom>
          <a:noFill/>
        </p:spPr>
      </p:pic>
      <p:pic>
        <p:nvPicPr>
          <p:cNvPr id="12" name="Picture 2" descr="D:\рабочий стол\театр\4f79c28c169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4293096"/>
            <a:ext cx="2592288" cy="235058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Театр-топотушки</a:t>
            </a:r>
          </a:p>
        </p:txBody>
      </p:sp>
      <p:pic>
        <p:nvPicPr>
          <p:cNvPr id="41990" name="Picture 6" descr="avgust_2011_0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8225" y="3903663"/>
            <a:ext cx="3533775" cy="2620962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98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981075"/>
            <a:ext cx="4038600" cy="5075238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Помогает расширять словарный запас, подключая слуховое и тактильное восприятие;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Знакомит с народным творчеством;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Обучает навыкам общения, игры, счета.</a:t>
            </a:r>
          </a:p>
        </p:txBody>
      </p:sp>
      <p:pic>
        <p:nvPicPr>
          <p:cNvPr id="41992" name="Picture 8" descr="avgust_2011_02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052513"/>
            <a:ext cx="3589338" cy="2698750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на перчатке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4038600" cy="5949950"/>
          </a:xfrm>
        </p:spPr>
        <p:txBody>
          <a:bodyPr/>
          <a:lstStyle/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Оказывает потрясающее терапевтическое воздействие: помогает бороться с нарушениями речи, неврозами;</a:t>
            </a:r>
          </a:p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Помогает справиться с переживаниями, страхами;</a:t>
            </a:r>
          </a:p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Перчаточная кукла передает весь спектр эмоций, которые испытывают дети.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40768"/>
            <a:ext cx="4464496" cy="4824536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кукол Би-ба-бо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Посредством куклы, одетой на руку, дети говорят о своих переживаниях, тревогах и радостях, поскольку полностью отождествляют себя( свою руку) с куклой.</a:t>
            </a:r>
          </a:p>
        </p:txBody>
      </p:sp>
      <p:pic>
        <p:nvPicPr>
          <p:cNvPr id="46086" name="Picture 6" descr="p107056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3226974" cy="2420231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Алина\Desktop\20151001_163035_resize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4149080"/>
            <a:ext cx="4352484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3668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При игре в кукольный театр, используя куклы Би-ба-бо, невозможно играть молча!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 b="1">
                <a:solidFill>
                  <a:srgbClr val="000000"/>
                </a:solidFill>
                <a:latin typeface="Georgia" pitchFamily="18" charset="0"/>
              </a:rPr>
              <a:t>Поэтому именно эти куклы часто используют в своей работе логопеды, психологи и педагоги!</a:t>
            </a:r>
          </a:p>
        </p:txBody>
      </p:sp>
      <p:pic>
        <p:nvPicPr>
          <p:cNvPr id="3074" name="Picture 2" descr="C:\Users\Алина\Desktop\любочка\фото театра\20151001_163050_resiz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764191"/>
            <a:ext cx="3338116" cy="50938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46312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Игра-драматизация</a:t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Самый «разговорный»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вид театрализованной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деятельности.</a:t>
            </a:r>
            <a:br>
              <a:rPr lang="ru-RU" sz="2800">
                <a:latin typeface="Georgia" pitchFamily="18" charset="0"/>
              </a:rPr>
            </a:br>
            <a:endParaRPr lang="ru-RU" sz="2800">
              <a:latin typeface="Georgia" pitchFamily="18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748712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Целостное воздействие на личность ребенка: его раскрепощение, самостоятельное творчество, развитие ведущих психических процессов;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Способствует самопознанию и самовыражению личности;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Создает 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</a:p>
          <a:p>
            <a:pPr>
              <a:lnSpc>
                <a:spcPct val="90000"/>
              </a:lnSpc>
            </a:pPr>
            <a:endParaRPr lang="ru-RU" sz="2800" b="1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957387"/>
          </a:xfrm>
        </p:spPr>
        <p:txBody>
          <a:bodyPr/>
          <a:lstStyle/>
          <a:p>
            <a:r>
              <a:rPr lang="ru-RU" sz="2800" b="1">
                <a:solidFill>
                  <a:srgbClr val="FF0066"/>
                </a:solidFill>
                <a:latin typeface="Georgia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</a:p>
        </p:txBody>
      </p:sp>
      <p:pic>
        <p:nvPicPr>
          <p:cNvPr id="4098" name="Picture 2" descr="C:\Users\Алина\Desktop\любочка\фото театра\IMG_46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276872"/>
            <a:ext cx="4608511" cy="432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88565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КУКЛЫ НА ГАПИТЕ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 САМЫЙ ПРОСТОЙ ГАПИТ – ПРОСТО ВСТАВЛЕННАЯ В ИГРУШКУ ПАЛОЧКА. </a:t>
            </a: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4" name="Picture 2" descr="D:\рабочий стол\театр\67145820_1290880310_Skaner0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428976"/>
            <a:ext cx="4990264" cy="3429024"/>
          </a:xfrm>
          <a:prstGeom prst="rect">
            <a:avLst/>
          </a:prstGeom>
          <a:noFill/>
        </p:spPr>
      </p:pic>
      <p:pic>
        <p:nvPicPr>
          <p:cNvPr id="5" name="Picture 3" descr="D:\рабочий стол\театр\Тростева_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1484784"/>
            <a:ext cx="3254082" cy="4498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0"/>
            <a:ext cx="9720263" cy="14176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На что направлена театрализованная деятельность?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4451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у ее участников ощущений, чувств, эмоций;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мышления, воображения, внимания, памяти;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фантазии;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формирование волевых качеств;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многих навыков и умений(речевых, коммуникатив-ных, организаторских, двигательных и т.д.)</a:t>
            </a:r>
          </a:p>
          <a:p>
            <a:endParaRPr lang="ru-RU" b="1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Теневой театр.</a:t>
            </a:r>
            <a:r>
              <a:rPr lang="ru-RU" b="1" i="1" dirty="0" smtClean="0">
                <a:solidFill>
                  <a:srgbClr val="00B050"/>
                </a:solidFill>
              </a:rPr>
              <a:t> </a:t>
            </a:r>
            <a:endParaRPr lang="ru-RU" dirty="0"/>
          </a:p>
        </p:txBody>
      </p:sp>
      <p:pic>
        <p:nvPicPr>
          <p:cNvPr id="4" name="Picture 3" descr="D:\рабочий стол\театр\dsc002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988840"/>
            <a:ext cx="4024306" cy="2786082"/>
          </a:xfrm>
          <a:prstGeom prst="rect">
            <a:avLst/>
          </a:prstGeom>
          <a:noFill/>
        </p:spPr>
      </p:pic>
      <p:pic>
        <p:nvPicPr>
          <p:cNvPr id="5" name="Picture 2" descr="D:\рабочий стол\театр\11022821770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968933"/>
            <a:ext cx="3857652" cy="2772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Театр оригами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D:\рабочий стол\театр\a8e99a0abb3596c8c10f44820bc60f6e.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916832"/>
            <a:ext cx="3435276" cy="2574910"/>
          </a:xfrm>
          <a:prstGeom prst="rect">
            <a:avLst/>
          </a:prstGeom>
          <a:noFill/>
        </p:spPr>
      </p:pic>
      <p:pic>
        <p:nvPicPr>
          <p:cNvPr id="5" name="Picture 5" descr="D:\рабочий стол\театр\e0bde359d7a7a717cff45c118d413405.jp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4077072"/>
            <a:ext cx="2357422" cy="2327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3999" cy="324036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ТЕАТР МАРИОНЕТОК.</a:t>
            </a:r>
            <a: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b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КУКЛОВОД УПРАВЛЯЕТ ИМИ НА ВИДУ У ЗРИТЕЛЕЙ.</a:t>
            </a:r>
            <a:r>
              <a:rPr lang="ru-RU" sz="2000" b="1" dirty="0" smtClean="0">
                <a:solidFill>
                  <a:srgbClr val="FF0000"/>
                </a:solidFill>
                <a:effectLst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effectLst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МАРИОНЕТКА НАХОДИТСЯ РЯДОМ С КУКЛОВОДОМ, НА ПОЛУ, И ПРИВОДИТСЯ В ДВИЖЕНИЕ С ПОМОЩЬЮ ВАГИ. ВАГА – ЭТО КРЕСТОВИНА, К КОТОРОЙ НА НИТЯХ КРЕПЯТСЯ КУКЛЫ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Рисунок 3" descr="http://mdou12-sevsk.narod.ru/images/p41_prezentaciyah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924944"/>
            <a:ext cx="4595838" cy="364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94954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</a:rPr>
              <a:t>Театр на прищепках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" descr="D:\рабочий стол\театр\markwal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0688"/>
            <a:ext cx="4191029" cy="314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149080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Театр на спичечных коробках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Picture 2" descr="D:\рабочий стол\театр\markwald1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428875"/>
            <a:ext cx="3810000" cy="442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499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0803496">
            <a:off x="253739" y="549087"/>
            <a:ext cx="3799131" cy="2652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499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3717032"/>
            <a:ext cx="4392488" cy="2724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XRL2Q5WkpBU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801222">
            <a:off x="5149156" y="485432"/>
            <a:ext cx="3545930" cy="2291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SAM_501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51520" y="3645024"/>
            <a:ext cx="4094185" cy="2890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03188"/>
            <a:ext cx="8964612" cy="1314450"/>
          </a:xfrm>
        </p:spPr>
        <p:txBody>
          <a:bodyPr/>
          <a:lstStyle/>
          <a:p>
            <a:r>
              <a:rPr lang="ru-RU" sz="5400" b="1" dirty="0">
                <a:solidFill>
                  <a:srgbClr val="FF0066"/>
                </a:solidFill>
                <a:latin typeface="Georgia" pitchFamily="18" charset="0"/>
              </a:rPr>
              <a:t>Театрализованная деятельность-это…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686800" cy="52562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>
                <a:solidFill>
                  <a:srgbClr val="0000CC"/>
                </a:solidFill>
                <a:latin typeface="Georgia" pitchFamily="18" charset="0"/>
              </a:rPr>
              <a:t>   …не просто игра!</a:t>
            </a:r>
          </a:p>
          <a:p>
            <a:pPr>
              <a:buFontTx/>
              <a:buNone/>
            </a:pPr>
            <a:r>
              <a:rPr lang="ru-RU" sz="4400" b="1">
                <a:solidFill>
                  <a:srgbClr val="0000CC"/>
                </a:solidFill>
                <a:latin typeface="Georgia" pitchFamily="18" charset="0"/>
              </a:rPr>
              <a:t>   Это прекрасное средство для интенсивного развития речи детей, обогащения словаря, развития мышления, воображения, творческих способностей.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1093787"/>
          </a:xfrm>
        </p:spPr>
        <p:txBody>
          <a:bodyPr/>
          <a:lstStyle/>
          <a:p>
            <a:r>
              <a:rPr lang="ru-RU" sz="3600" b="1">
                <a:solidFill>
                  <a:srgbClr val="FF0066"/>
                </a:solidFill>
                <a:latin typeface="Georgia" pitchFamily="18" charset="0"/>
              </a:rPr>
              <a:t>Влияние театрализованной игры на развитие речи ребенка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80400" cy="5543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Театрализованная игра: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Стимулирует активную речь за счет расширения словарного запаса;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Ребенок усваивает богатство родного языка, его выразительные средства(динамику, темп, интонацию и др.);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Совершенствует артикуляционный аппарат;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Формируется диалогическая, эмоционально насыщенная, выразительная речь.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548680"/>
            <a:ext cx="8243887" cy="1584176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Младший дошкольный возраст: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755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Педагог создает условия для индивидуальных режиссерских игр с помощью насыщения предметно-игровой среды мелкими образными игрушками (куколки, матрешки, звери, технические игрушки, конструкторы, мебель и др.).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Участие педагога в индивидуальных режиссерских играх проявляется в разыгрывании им бытовых и сказочных ситуаций (из </a:t>
            </a:r>
            <a:r>
              <a:rPr lang="ru-RU" sz="2400" b="1" dirty="0" err="1" smtClean="0">
                <a:solidFill>
                  <a:srgbClr val="0033CC"/>
                </a:solidFill>
              </a:rPr>
              <a:t>потешек</a:t>
            </a:r>
            <a:r>
              <a:rPr lang="ru-RU" sz="2400" b="1" dirty="0" smtClean="0">
                <a:solidFill>
                  <a:srgbClr val="0033CC"/>
                </a:solidFill>
              </a:rPr>
              <a:t>, произведений </a:t>
            </a:r>
            <a:r>
              <a:rPr lang="ru-RU" sz="2400" b="1" dirty="0" err="1" smtClean="0">
                <a:solidFill>
                  <a:srgbClr val="0033CC"/>
                </a:solidFill>
              </a:rPr>
              <a:t>В.Берестова</a:t>
            </a:r>
            <a:r>
              <a:rPr lang="ru-RU" sz="2400" b="1" dirty="0" smtClean="0">
                <a:solidFill>
                  <a:srgbClr val="0033CC"/>
                </a:solidFill>
              </a:rPr>
              <a:t>,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 smtClean="0">
                <a:solidFill>
                  <a:srgbClr val="0033CC"/>
                </a:solidFill>
              </a:rPr>
              <a:t>Е.Благининой и др.), показе пользования ролевой речью, звукоподражанием, втягивании ребенка в игру, подсказывании реплик, объяснении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3524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средней  группе:</a:t>
            </a:r>
            <a:endParaRPr lang="ru-RU" dirty="0"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760640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0033CC"/>
                </a:solidFill>
              </a:rPr>
              <a:t>Педагог создает условия для коллективных режиссерских игр. В предметно-игровой среде кроме образных игрушек должен</a:t>
            </a:r>
          </a:p>
          <a:p>
            <a:pPr algn="just"/>
            <a:r>
              <a:rPr lang="ru-RU" sz="2400" b="1" dirty="0" smtClean="0">
                <a:solidFill>
                  <a:srgbClr val="0033CC"/>
                </a:solidFill>
              </a:rPr>
              <a:t>быть разнообразный бросовый материал (дощечки, катушки, небьющиеся пузырьки и др.), способствующий развитию воображения, способности</a:t>
            </a:r>
          </a:p>
          <a:p>
            <a:pPr algn="just"/>
            <a:r>
              <a:rPr lang="ru-RU" sz="2400" b="1" dirty="0" smtClean="0">
                <a:solidFill>
                  <a:srgbClr val="0033CC"/>
                </a:solidFill>
              </a:rPr>
              <a:t>действовать с предметами-заместителями. </a:t>
            </a:r>
          </a:p>
          <a:p>
            <a:pPr marL="0" lvl="0" indent="0" algn="just" eaLnBrk="0" hangingPunct="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Педагог занимает позицию помощника: просит ребенка пояснить смысл</a:t>
            </a: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r>
              <a:rPr lang="ru-RU" sz="2400" b="1" dirty="0" smtClean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действий, побуждает к ролевой речи («Что сказал?», «Куда пошел?), иногда выступая носителем игровых умений, показывая при помощи игрушек и предметов-заместителей фантастические истории, что помогает ребенку включиться в подобную деятельность.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Старший  дошкольный возраст:</a:t>
            </a:r>
            <a:endParaRPr lang="ru-RU" dirty="0"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256584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0033CC"/>
                </a:solidFill>
              </a:rPr>
              <a:t>Предметно-игровая среда для режиссерских игр конструируется на основе полифункционального игрового материала (карта-макет игрового пространства)</a:t>
            </a:r>
            <a:r>
              <a:rPr lang="ru-RU" sz="2000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игровой материал помогает ребенку домыслить, вообразить, опираясь на предложенную взрослым предметную ситуацию, выступает в роли «пускового механизма», способствующего разворачиванию воображения и детского творчества</a:t>
            </a:r>
          </a:p>
          <a:p>
            <a:pPr algn="just"/>
            <a:r>
              <a:rPr lang="ru-RU" sz="2000" b="1" dirty="0" smtClean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выступает как создатель проблемно-игровых ситуаций, направляющих замыслы режиссерской игры.</a:t>
            </a:r>
          </a:p>
          <a:p>
            <a:pPr algn="just"/>
            <a:r>
              <a:rPr lang="ru-RU" sz="2000" b="1" dirty="0" smtClean="0">
                <a:solidFill>
                  <a:srgbClr val="0033CC"/>
                </a:solidFill>
              </a:rPr>
              <a:t>Он лишь направляет замыслы детей вопросами: «Что было дальше? Кого они встретили? Что с ними случилось?». Его позицию можно определить как помощник в реализации детьми игровых замыслов.</a:t>
            </a:r>
          </a:p>
          <a:p>
            <a:pPr algn="just"/>
            <a:endParaRPr lang="ru-RU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  <a:latin typeface="Georgia" pitchFamily="18" charset="0"/>
              </a:rPr>
              <a:t>Речь ребенка и различные виды театра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787900" cy="56610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Пальчиковый    театр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Способствует развитию речи, внимания, памяти;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формирует пространственные представления;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развивает ловкость, точность, выразительность, координацию движений;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 повышает работоспособность, тонус коры головного мозга.</a:t>
            </a:r>
          </a:p>
        </p:txBody>
      </p:sp>
      <p:pic>
        <p:nvPicPr>
          <p:cNvPr id="25606" name="Picture 6" descr="1344778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7300" y="1628775"/>
            <a:ext cx="3681413" cy="4464050"/>
          </a:xfrm>
          <a:prstGeom prst="rect">
            <a:avLst/>
          </a:prstGeom>
          <a:ln w="57150">
            <a:solidFill>
              <a:srgbClr val="00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548680"/>
            <a:ext cx="4392488" cy="604897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/>
              <a:t>   </a:t>
            </a: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Стимулирование кончиков пальцев, движение кистями рук, игра с пальцами ускоряют процесс речевого и умственного развития </a:t>
            </a:r>
          </a:p>
        </p:txBody>
      </p:sp>
      <p:pic>
        <p:nvPicPr>
          <p:cNvPr id="27666" name="Picture 18" descr="2f42a6478b6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8175" y="0"/>
            <a:ext cx="3425825" cy="3130550"/>
          </a:xfrm>
          <a:prstGeom prst="rect">
            <a:avLst/>
          </a:prstGeom>
          <a:ln w="57150">
            <a:solidFill>
              <a:srgbClr val="FF00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69" name="Picture 21" descr="repka_fing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5450" y="3833813"/>
            <a:ext cx="3638550" cy="3024187"/>
          </a:xfrm>
          <a:prstGeom prst="rect">
            <a:avLst/>
          </a:prstGeom>
          <a:ln w="57150">
            <a:solidFill>
              <a:srgbClr val="00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652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картинок и фланелеграф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787900" cy="5805487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Развивают творческие способности;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Содействуют эстетическому воспитанию;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Развивают ловкость, умение управлять своими движениями, концентрировать внимание на одном виде деятельности.</a:t>
            </a:r>
          </a:p>
        </p:txBody>
      </p:sp>
      <p:pic>
        <p:nvPicPr>
          <p:cNvPr id="32774" name="Picture 6" descr="dsc085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152" y="1700808"/>
            <a:ext cx="2948136" cy="3744541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320</TotalTime>
  <Words>784</Words>
  <Application>Microsoft Office PowerPoint</Application>
  <PresentationFormat>Экран (4:3)</PresentationFormat>
  <Paragraphs>79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Шары</vt:lpstr>
      <vt:lpstr>Театрализованная деятельность  в ДОУ </vt:lpstr>
      <vt:lpstr>На что направлена театрализованная деятельность?</vt:lpstr>
      <vt:lpstr>Влияние театрализованной игры на развитие речи ребенка</vt:lpstr>
      <vt:lpstr>Младший дошкольный возраст: </vt:lpstr>
      <vt:lpstr>В средней  группе:</vt:lpstr>
      <vt:lpstr>Старший  дошкольный возраст:</vt:lpstr>
      <vt:lpstr>Речь ребенка и различные виды театра</vt:lpstr>
      <vt:lpstr>Слайд 8</vt:lpstr>
      <vt:lpstr>Театр картинок и фланелеграф</vt:lpstr>
      <vt:lpstr>Слайд 10</vt:lpstr>
      <vt:lpstr>Вязаный театр</vt:lpstr>
      <vt:lpstr>Конусный, настольный театр</vt:lpstr>
      <vt:lpstr>Театр-топотушки</vt:lpstr>
      <vt:lpstr>Театр на перчатке</vt:lpstr>
      <vt:lpstr>Театр кукол Би-ба-бо</vt:lpstr>
      <vt:lpstr>При игре в кукольный театр, используя куклы Би-ба-бо, невозможно играть молча!</vt:lpstr>
      <vt:lpstr>    Игра-драматизация Самый «разговорный» вид театрализованной деятельности. </vt:lpstr>
      <vt:lpstr>Ни один другой вид театрализованной деятельности  так не способствует развитию артистизма, выразительности движений и речи, как игра-драматизация</vt:lpstr>
      <vt:lpstr>КУКЛЫ НА ГАПИТЕ.  САМЫЙ ПРОСТОЙ ГАПИТ – ПРОСТО ВСТАВЛЕННАЯ В ИГРУШКУ ПАЛОЧКА.  </vt:lpstr>
      <vt:lpstr> Теневой театр. </vt:lpstr>
      <vt:lpstr>Театр оригами</vt:lpstr>
      <vt:lpstr>ТЕАТР МАРИОНЕТОК.   КУКЛОВОД УПРАВЛЯЕТ ИМИ НА ВИДУ У ЗРИТЕЛЕЙ. МАРИОНЕТКА НАХОДИТСЯ РЯДОМ С КУКЛОВОДОМ, НА ПОЛУ, И ПРИВОДИТСЯ В ДВИЖЕНИЕ С ПОМОЩЬЮ ВАГИ. ВАГА – ЭТО КРЕСТОВИНА, К КОТОРОЙ НА НИТЯХ КРЕПЯТСЯ КУКЛЫ. </vt:lpstr>
      <vt:lpstr>Театр на прищепках                          </vt:lpstr>
      <vt:lpstr>Слайд 24</vt:lpstr>
      <vt:lpstr>Театрализованная деятельность-это…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и развитие речи ребенка</dc:title>
  <dc:creator>1</dc:creator>
  <cp:lastModifiedBy>Алина</cp:lastModifiedBy>
  <cp:revision>15</cp:revision>
  <dcterms:created xsi:type="dcterms:W3CDTF">2012-09-13T07:56:08Z</dcterms:created>
  <dcterms:modified xsi:type="dcterms:W3CDTF">2016-01-31T15:00:06Z</dcterms:modified>
</cp:coreProperties>
</file>