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83" r:id="rId11"/>
    <p:sldId id="284" r:id="rId12"/>
    <p:sldId id="289" r:id="rId13"/>
    <p:sldId id="288" r:id="rId14"/>
    <p:sldId id="287" r:id="rId15"/>
    <p:sldId id="286" r:id="rId16"/>
    <p:sldId id="268" r:id="rId17"/>
    <p:sldId id="269" r:id="rId18"/>
    <p:sldId id="271" r:id="rId19"/>
    <p:sldId id="290" r:id="rId20"/>
    <p:sldId id="291" r:id="rId21"/>
    <p:sldId id="292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800"/>
    <a:srgbClr val="7E3000"/>
    <a:srgbClr val="6C2900"/>
    <a:srgbClr val="582200"/>
    <a:srgbClr val="823200"/>
    <a:srgbClr val="9E3C00"/>
    <a:srgbClr val="702B00"/>
    <a:srgbClr val="361500"/>
    <a:srgbClr val="3E1800"/>
    <a:srgbClr val="501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298" autoAdjust="0"/>
  </p:normalViewPr>
  <p:slideViewPr>
    <p:cSldViewPr>
      <p:cViewPr varScale="1">
        <p:scale>
          <a:sx n="67" d="100"/>
          <a:sy n="67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9EEAF-5630-463A-9CFA-5703E03BEE5E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01272-9182-4C48-8196-475A0423F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1272-9182-4C48-8196-475A0423F5C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B2-03BB-499F-85EB-FE17407D264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9E6C-F91B-4EF8-8E7F-F16299745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B2-03BB-499F-85EB-FE17407D264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9E6C-F91B-4EF8-8E7F-F16299745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B2-03BB-499F-85EB-FE17407D264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9E6C-F91B-4EF8-8E7F-F16299745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B2-03BB-499F-85EB-FE17407D264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9E6C-F91B-4EF8-8E7F-F16299745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B2-03BB-499F-85EB-FE17407D264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9E6C-F91B-4EF8-8E7F-F16299745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B2-03BB-499F-85EB-FE17407D264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9E6C-F91B-4EF8-8E7F-F16299745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B2-03BB-499F-85EB-FE17407D264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9E6C-F91B-4EF8-8E7F-F16299745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B2-03BB-499F-85EB-FE17407D264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9E6C-F91B-4EF8-8E7F-F16299745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B2-03BB-499F-85EB-FE17407D264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9E6C-F91B-4EF8-8E7F-F16299745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B2-03BB-499F-85EB-FE17407D264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9E6C-F91B-4EF8-8E7F-F16299745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B2-03BB-499F-85EB-FE17407D264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9E6C-F91B-4EF8-8E7F-F16299745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EC4B2-03BB-499F-85EB-FE17407D2645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B9E6C-F91B-4EF8-8E7F-F16299745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02624" cy="266429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«Игры, которые лечат»</a:t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разновозрастная группа №2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013176"/>
            <a:ext cx="3888432" cy="1345704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Презентацию подготовила воспитатель разновозрастной группы №2  МБДОУ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 «Колокольчик»    Громадина  А.А.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&amp;dcy;&amp;lcy;&amp;yacy; &amp;dcy;&amp;iecy;&amp;vcy;&amp;ocy;&amp;chcy;&amp;iecy;&amp;kcy; &amp;dcy;&amp;iecy;&amp;tcy;&amp;scy;&amp;kcy;&amp;icy;&amp;jcy; &amp;scy;&amp;acy;&amp;dcy;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996952"/>
            <a:ext cx="1747002" cy="164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7931150" cy="79216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990033"/>
                </a:solidFill>
                <a:latin typeface="Times New Roman" pitchFamily="18" charset="0"/>
              </a:rPr>
              <a:t>Традиционные методы закаливания в разновозрастной  группе №2: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1. Утренняя гимнастика.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2. Одежда в группе и на улице по погоде.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3. Прогулки каждый день с подвижными играми.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4. Сон без маек (с учетом температуры воздуха в группе и пожеланиями родителей).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5. Хождение босиком до и после сна.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6. Гимнастика и хождение по ребристым дорожкам.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7. Фитонциды – лук, чеснок.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8. Умывание холодной водой.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6443663" y="5373688"/>
            <a:ext cx="1214437" cy="728662"/>
            <a:chOff x="2789" y="300"/>
            <a:chExt cx="2867" cy="3130"/>
          </a:xfrm>
        </p:grpSpPr>
        <p:pic>
          <p:nvPicPr>
            <p:cNvPr id="26629" name="Picture 3" descr="80"/>
            <p:cNvPicPr>
              <a:picLocks noChangeAspect="1" noChangeArrowheads="1" noCrop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flipH="1">
              <a:off x="2789" y="981"/>
              <a:ext cx="1552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4" descr="80"/>
            <p:cNvPicPr>
              <a:picLocks noChangeAspect="1" noChangeArrowheads="1" noCrop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105" y="1706"/>
              <a:ext cx="1551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5" descr="80"/>
            <p:cNvPicPr>
              <a:picLocks noChangeAspect="1" noChangeArrowheads="1" noCrop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969" y="300"/>
              <a:ext cx="1495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6" name="Picture 5" descr="vogel1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488" y="1412875"/>
            <a:ext cx="129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</a:rPr>
              <a:t>Традиционные методы закаливания.</a:t>
            </a:r>
          </a:p>
        </p:txBody>
      </p:sp>
      <p:pic>
        <p:nvPicPr>
          <p:cNvPr id="5" name="Рисунок 4" descr="SDC15232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611560" y="1844824"/>
            <a:ext cx="3707476" cy="303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SDC1527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844824"/>
            <a:ext cx="4176464" cy="3374994"/>
          </a:xfrm>
          <a:prstGeom prst="round2Diag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u="sng" dirty="0" smtClean="0">
                <a:solidFill>
                  <a:srgbClr val="990033"/>
                </a:solidFill>
                <a:latin typeface="Times New Roman" pitchFamily="18" charset="0"/>
              </a:rPr>
              <a:t>Упражнения для профилактики,  коррекции осанки.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u="sng" dirty="0" smtClean="0">
                <a:solidFill>
                  <a:srgbClr val="800000"/>
                </a:solidFill>
                <a:latin typeface="Times New Roman" pitchFamily="18" charset="0"/>
              </a:rPr>
              <a:t>Комплекс «Мы цапли», «В траве сидел кузнечик».</a:t>
            </a:r>
          </a:p>
        </p:txBody>
      </p:sp>
      <p:pic>
        <p:nvPicPr>
          <p:cNvPr id="8" name="Рисунок 7" descr="SDC15213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23528" y="2348880"/>
            <a:ext cx="3240911" cy="37470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SDC15222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3851920" y="2780928"/>
            <a:ext cx="5096960" cy="3822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  <a:t>Игровая терапия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Упражнения на поверхности песка, связанны с тактильной чувствительностью, снятием эмоционального напряжения </a:t>
            </a:r>
          </a:p>
        </p:txBody>
      </p:sp>
      <p:pic>
        <p:nvPicPr>
          <p:cNvPr id="5" name="Рисунок 4" descr="SDC15225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35696" y="2276872"/>
            <a:ext cx="5328592" cy="4392488"/>
          </a:xfrm>
          <a:prstGeom prst="round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990033"/>
                </a:solidFill>
                <a:latin typeface="Times New Roman" pitchFamily="18" charset="0"/>
              </a:rPr>
              <a:t>Игры, которые лечат</a:t>
            </a:r>
          </a:p>
        </p:txBody>
      </p:sp>
      <p:sp>
        <p:nvSpPr>
          <p:cNvPr id="29700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u="sng" smtClean="0">
                <a:solidFill>
                  <a:srgbClr val="800000"/>
                </a:solidFill>
                <a:latin typeface="Times New Roman" pitchFamily="18" charset="0"/>
              </a:rPr>
              <a:t>«Пастушок дудит в рожок»</a:t>
            </a:r>
          </a:p>
        </p:txBody>
      </p:sp>
      <p:sp>
        <p:nvSpPr>
          <p:cNvPr id="2970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 smtClean="0"/>
              <a:t>  </a:t>
            </a:r>
            <a:r>
              <a:rPr lang="ru-RU" sz="2800" b="1" u="sng" dirty="0" smtClean="0">
                <a:solidFill>
                  <a:srgbClr val="800000"/>
                </a:solidFill>
                <a:latin typeface="Times New Roman" pitchFamily="18" charset="0"/>
              </a:rPr>
              <a:t>«Контроль ветров»</a:t>
            </a:r>
          </a:p>
        </p:txBody>
      </p:sp>
      <p:pic>
        <p:nvPicPr>
          <p:cNvPr id="8" name="Рисунок 7" descr="SDC152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4980000">
            <a:off x="-55901" y="2754312"/>
            <a:ext cx="3301539" cy="2808312"/>
          </a:xfrm>
          <a:prstGeom prst="smileyFace">
            <a:avLst/>
          </a:prstGeom>
        </p:spPr>
      </p:pic>
      <p:pic>
        <p:nvPicPr>
          <p:cNvPr id="9" name="Рисунок 8" descr="SDC152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7" y="2492896"/>
            <a:ext cx="3600401" cy="3456384"/>
          </a:xfrm>
          <a:prstGeom prst="ellipse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u="sng" smtClean="0">
                <a:solidFill>
                  <a:srgbClr val="9D3232"/>
                </a:solidFill>
                <a:latin typeface="Times New Roman" pitchFamily="18" charset="0"/>
              </a:rPr>
              <a:t>Оздоровительные игры</a:t>
            </a:r>
          </a:p>
        </p:txBody>
      </p:sp>
      <p:sp>
        <p:nvSpPr>
          <p:cNvPr id="2867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u="sng" smtClean="0">
                <a:solidFill>
                  <a:srgbClr val="800000"/>
                </a:solidFill>
                <a:latin typeface="Times New Roman" pitchFamily="18" charset="0"/>
              </a:rPr>
              <a:t>«Уши»</a:t>
            </a:r>
          </a:p>
          <a:p>
            <a:pPr algn="ctr">
              <a:buFont typeface="Wingdings" pitchFamily="2" charset="2"/>
              <a:buNone/>
            </a:pPr>
            <a:endParaRPr lang="ru-RU" sz="2800" b="1" u="sng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867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u="sng" smtClean="0">
                <a:solidFill>
                  <a:srgbClr val="800000"/>
                </a:solidFill>
                <a:latin typeface="Times New Roman" pitchFamily="18" charset="0"/>
              </a:rPr>
              <a:t>«Кошка»</a:t>
            </a:r>
          </a:p>
        </p:txBody>
      </p:sp>
      <p:pic>
        <p:nvPicPr>
          <p:cNvPr id="9" name="Рисунок 8" descr="SDC15214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79512" y="2204864"/>
            <a:ext cx="4032448" cy="4032448"/>
          </a:xfrm>
          <a:prstGeom prst="round2DiagRect">
            <a:avLst/>
          </a:prstGeom>
        </p:spPr>
      </p:pic>
      <p:pic>
        <p:nvPicPr>
          <p:cNvPr id="10" name="Рисунок 9" descr="SDC15216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4499992" y="2852936"/>
            <a:ext cx="3611430" cy="3024336"/>
          </a:xfrm>
          <a:prstGeom prst="snip2Same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Оздоровительные игры.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Пальчиковые игры.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SDC1524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635448"/>
            <a:ext cx="4040188" cy="3030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Восстанавливаем носовое дыхание.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7" name="Рисунок 6" descr="SDC152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32040" y="2708920"/>
            <a:ext cx="3936437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Целевые прогулки.</a:t>
            </a:r>
            <a:endParaRPr lang="ru-RU" sz="3600" b="1" i="1" dirty="0"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           «След в след».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DC15266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635448"/>
            <a:ext cx="4040188" cy="3030141"/>
          </a:xfrm>
          <a:prstGeom prst="octagon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               «Снайперы». 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SDC152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2780928"/>
            <a:ext cx="3600401" cy="2736304"/>
          </a:xfrm>
          <a:prstGeom prst="octagon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Подвижные игры.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     «Воробьи и кошка».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          «Мяч в </a:t>
            </a:r>
            <a:r>
              <a:rPr lang="ru-RU" i="1" dirty="0" err="1" smtClean="0">
                <a:solidFill>
                  <a:srgbClr val="C00000"/>
                </a:solidFill>
              </a:rPr>
              <a:t>догонку</a:t>
            </a:r>
            <a:r>
              <a:rPr lang="ru-RU" i="1" dirty="0" smtClean="0">
                <a:solidFill>
                  <a:srgbClr val="C00000"/>
                </a:solidFill>
              </a:rPr>
              <a:t>».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SDC15260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4645025" y="2634853"/>
            <a:ext cx="4041775" cy="3031331"/>
          </a:xfrm>
          <a:prstGeom prst="parallelogram">
            <a:avLst/>
          </a:prstGeom>
        </p:spPr>
      </p:pic>
      <p:pic>
        <p:nvPicPr>
          <p:cNvPr id="10" name="Рисунок 9" descr="SDC152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2708920"/>
            <a:ext cx="3478049" cy="2952328"/>
          </a:xfrm>
          <a:prstGeom prst="parallelogram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Работа с родителями.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91264" cy="63976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Работа вместе с мамами, изготовление  птиц (игры на поддув).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IMG_03042015_17000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780928"/>
            <a:ext cx="3846215" cy="2884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5537" y="1268760"/>
            <a:ext cx="72007" cy="1080119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2" name="Содержимое 31" descr="IMG_03042015_16363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837046" y="2852936"/>
            <a:ext cx="3750998" cy="2813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6561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D3232"/>
                </a:solidFill>
                <a:latin typeface="Times New Roman" pitchFamily="18" charset="0"/>
              </a:rPr>
              <a:t>Самая большая ценность для человека – здоровье.</a:t>
            </a:r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data:image/jpeg;base64,/9j/4AAQSkZJRgABAQAAAQABAAD/2wCEAAkGBxQSEhUUEBQUFhUWGBgYFRUVFRgbFxcYGBgcHBoZGh8dHCggGBolHh0WIjEjJikrLi8uGB8zODMtNyguLiwBCgoKDg0OGxAQGywmICY0NCw3LzQ0LC4vLDAsNDQsLDAsLCwsLCwsLy8sLSwvLCwsLCwvLCwsLywsLywsLCwsLP/AABEIALMBGgMBEQACEQEDEQH/xAAcAAEAAgMBAQEAAAAAAAAAAAAABQYDBAcCAQj/xABHEAACAQIEAwUFAwgIBAcAAAABAhEAAwQSITEFQVEGEyJhcTJCgZGhB1JyFCMzYoKxwdEVNEOSosLh8CRTo8Njc5Oy0tPx/8QAGwEBAAIDAQEAAAAAAAAAAAAAAAMEAQIFBgf/xAA+EQACAQIDBAkDAgQFAwUAAAAAAQIDEQQhMQUSQVETImFxgZGhsfAywdEU4TNCkvEjJFJichU04gaissLS/9oADAMBAAIRAxEAPwDuNAKAUAoBQCgFAKAUAoBQCgFAKAUAoBQCgFAKAUAoBQCgFAKAUAoBQCgFAKAUAoBQCgFAKAUAoBQCgFAKAUAoBQCgFAKAUAoBQCgI3juMe2ii1Gd3CgkSFEEs0c4AIHmVmqG0sasJh3V46LvZNQpqcrPQiFx1xLtsm5cZTmzjKGzQuiiAAhJIM6DwxzrzmzNu1J1JSxU0opcuPZbMtzw8dzqrM38Jxa5cvKmVFWCzSSWA2UA7FjrpEDKdTz7eztqfrak9yNoLi9W+4r1KChC98yZB6V1ysfaAUAoBQCgFAKAxYnEJbUvcZUVdWZiAoHmToKw3bUzGLk7JXZFWu1WFbEfk63R3s5Yhspb7oaMpPxpctPA11R6fd6vP9tSamslQUAoBQCgFAKAUAoDnPbXtjeS+1jCtkFsgO4VSWYicozAgKAR5zPTWvUqO9kc7aWOeF3YxScmr58FovF2fh35WHsN2hbF2mF2O9tkBiBGYNOVo5EwwI8uUxUlOe9k9SfB4pYmlv2s9H39nYWWpC0KAUAoBQCgFAKAUAoCF4pxKWNq0SIjvHHuzqEB++Rv0B6kVwts7WWEh0dN9d+i5/gtUKN+tLQrVnCo1xjcv3mcH2Bib2VOgjPq3WfhXmKm1cfuK0nbnxf7dx0NzLKKt3I2cdfW2GuPeyhBDPddnC67DM2hOk8zoOkQTxWJxm7Cq3PktPHJGsaa0ij3w7G96JykAAeIqQGn7oYAxEH4xyqnWpdE7X8Nbd9jZqx5xvD7bnPcRWZQQpI2kGfnJHoa2oYqrS6tOTV+RtFv6SxdmQBhbMfd19Tv9Zr6bhXehBvkvY5OI/iy7yTqwQigFAKAUAoDBjcYlpc91gq9T16DqfIVrKSirydkbQhKb3Yq7Oc/aBxQ4xLdvDF8gYlwyhVbTwnXxaGdIA1nkKpS2hRUlqz0OycO8NUdSrHuzzX2zOf38O9qMylejDafIjY1Zo4qjWyi/A9LDEUqnV58H8sT/AGX7S3rFt8PabLmc3O99oiVVcusgDwzME6nbeoMdWlRinBrP5kcraOz6dSsqj5WtppxOn9jeJtesZbzFrtvR2gDNMlWAAEDcR+rudzvhK/TQvxR5jHYfoamWj0J+rRTFAKAUAoBQCgOBcexc4vEk6g3rsfByB9AKp6tvvPN7VXSYp24WXovuWH7N+L2rN66126ltO71LsBLB1gDqdW0FbU5xTbbOnsbBYiCqRlBp9XKz/wBx0Hsv2gGNF50Ui2l3u0J0LAIhzEctSdOkc6lpVVUTaO1icO6DUZatXJupSsKAUAoBQCgFAKAjOJ8Qa26hRIAzMBGYgyAFkgDUSZ6VydobVhg6sITWUr3fK2nqT0qO/FsqCX3D2rWRXxVxSzH3LQ3did4zHlqxPy8thsHU2nXnJStG92+fzhy0Om4xjFy4I2b0eziUykEw6Zsuu5keK2TznQzua3xmw8XhZb1Hrxfn4r54GIy4xZE466jXbGa235MjShZSEe+dEkHUAeKCwhmYQdpLZ2Lo4aVaSacsu1R4+foiaOaeef2J/vmAnLmB2MhY/FJ5dRPp14e5Fu17evl+5DbgR6Y0v+cLFbQnLoMtyAZbUT3Y5NMtEiF9qx0Kh1Ldb27Ndezho7vSRQzsW7s3hWtYWyjklggzZtwTrBjpMfCvpdCDhTjF8EcetJSqSa5klUpEKAUAoBQHwmgKras2MazXbhF0gwqZjlsjcCAdLhEFjvPh2FROnCp9SuXYSlSyjl9xieC4IFFdbaMdLY7wqx0iF8UnfYeVavC0GrbqJFiayd1JlT41w3unNp/GjhssjWAdVPmAU103rj4vDfp5KUXk/Q7GGr9LHPUpGHwZF2IMIfa8okfwFT1cap4az+ruOk6zlDdeq9jqf2e3fz11SdTatn5M4J+o+dbbL/m8Dz2119L7y911jiigFAKAUBAdp+06YJrXeIxW4SC42WI00BJYzoNNATOhqOdRQauO3hnd8FZN3fl5+F+d9oPtExNxv+HPcp7qgKXPmxIPyHzO9V6lZpX0KWExVTF4iNGhHLi3y49i9Sl2wXaEV7jHkoLH+Zqh15s9rRw9HDxWSvm79r1fzRZEyvZXGm293ucqopYhyAzAbwu8+RipVhKlrtGzxtJSSuX37GWnDXzJ/TbGY/Rrtyn08p5VawX0PvOTtb+LHu+50GrhyxQGticfbtkK7gMRIXdiOoA1jzrFzeNOUtEamN4qUU3UUPaT9LlY94giSwWPFAIJEgxqJ0B1lJxztkT0cPGpLo27SenJ9l75X4PS+ttVJqwIBGoOxHOtys01kz7QwKAUBA9p8MxyPbbKxIQyuYEatrBBBEGDzmCNZHn/AP1BRoOgqtS91ku2/D73LuDnZuNroguz2VbtxmKhyQHuXNCwJY20t66ACSfOdCSSLOxOj/SpU1bn3/2sWMXJqyehL8cKd0bjm4VTXLauMpbUDXIQTB5euldjc3nYpufRptngpbvYcALIZZysSxg9STJ6/AUcVnFktGbyktCvXrYL93mZkRQGVmmTyJj7wnwk8h1rx+2MLQwso9CrSd7/ADgdGk5NXkbWBdbmIRL5OWVyqozFjOgcD9HbkDlB5lRo0ew8NRlW3ne6z0yv2vnyIsU3Cn1PncX4V7M4ooBQCgFAKAxYv2G/Cdt9uXnWHoZjqVvs3xVL1qLds21tnJl8MLlHRSQvp6HmKQd0SUq0at3E+Y/ilhrr4e5bNwhAXGQOMrciJzHroCAKOSvZmVWjv7ieZX+2VvJbtwT4bmUFmJaCjc/eOg3/AH1T2lG9Fd6OzgHaefIqKIVvMHVhAQMGBBB8R1B12IPxrhzhKCUZKzOrGSlnFk7gL9y1dtvYdUYkWszKWULcZRJWRmg5TuNjrvM+CquFRJPXIqYylGdJuSvbPkdXsIQoDNmIABYgDMY1MDQTXokeXepkoYFAKAUBXe0+DXEsLFz2AjOeockKjDzUd58xXI2riJUlBR538ienTU6clLR5eHE4txvhzWL72nYMQBDLMQdtDsY1jzqusSq8FKKL+w9mRwkZu92+PYdN7I4OwcFbNubaRN4qSHYqCGDOsMBmBOkHQDbSu1Q3ejTiaYxz6RqTJnh+Lw9+wcgz2hKMjqSdI8LK+vMGD1FSRkpLIrG12OuW2wqdzb7pAXAtlQpQZjAgabRqJ9TWsGmsiKrdyuybrciMOLvi2hYiY2A3JOgUeZMD41hmYx3nYqfHsO1u33i92LrkC5fKoSCdABmB8InQdFjc1rKNlfjzL9Fq9npyJrs1hctmSPb1iIGXKFEA6gEAGDJ116DMdCtXneeXA9dl/DYFs/2LPZGvu23Kp/gCH41rS+m3LIlx+dZz/wBSUvGSu/W5LGpCmfAZ2oD7QGvj8N3iFQYPumJg9YkSPiKqY3B08XS6Kp39zJKdRwlcrNjgNyWGLWzcttEFM4IKzlLA7DVtQTEj1EGzcC8DvKErp28LFmvVp10k1oSd++LQ8Q8OwhYC9czE5QPWPjXScramKdNyyXzw1ZrXOIi3Ze9dygSckDVpMIonUsx0G0yNBWHJKO8zfcvPdXzmVvh3DcxzLbZrjEs5UOUZjyeCqsBOksp0GtePtjMRiXU6K6b0ksku96eHkXatSMY23i88Fwpt24dbSsSSRaTKvxknMepr1tKO7FKyXYtDj1Jb0r3b7zfqQjFAKAUAoBQEXx7iNuyqi44UuyhRrLQwkCB/vStJSUdSxh6NSo24K9s32GlxPiS4cB7h8BgSWRQDyOZmUa9Ndq2lJRRNSpOq7R18fsmYuDcRXFK123bZBmKLcYKGcLoSIJOWRHnFYjLfVzath+gnaVm7eXoR3aLituwMzgsSfAFUFpA9rXRQPvGAJFZqTjBXkTUaMqvViRHavs9cT/iVbvVuBS4WSUOUCVgeK3AGu43Mg6crHYWU30sc/nAs4HHRX+FNW5fv2mj2S4e2IxCKPYQrcuGdgjBgP2iMvoT0qpgaLqVU+CzLW0a6pUWuLy/J1yvQnlhQCgFAKAge0dvKyXdlgo56SQUJ6LOYerCuJtvDynSVSP8ALr3P+xbwslnE5nb4UmLx+M724yZCICgFjlAWdfdECR+tWuzcPGpRSb4X8zsOtKjSi4rUvXY7hRw1juy4Y5mOYAgeIyNDqNI+tdmlSdOmo3OfiaqqT3rGY8Ywlg3VL27RtHNdAAVpYBi+UCSGkeKNaypRirGkaE523VroTOEuQyqNZUnXeFiP3/U1s9SrUWVzevXVRSzkKqglmJgAASSTyAFZbsRJNuyI4YjvYbKQu6BhDfiIPskjkdQDrqYBZ5k6humlj8EHttfy52TK9pd9LbhzlH3myxPSPOdKiurk9GpaqoXsnk/FWz7FcncPeV1V0IZWAZWGxBEgitk01dFKcJQk4yVmsiO4Ppdxa8heBHo1m0T9c1aw1l3/AGLWJzp0n/t9pS+x64/dKW8wA3gkgyAwgkEbbzrExuK2ZDQjvSsYuCX7klbrKRC93lBA9gZhJ3ObP0gKKK61Nq0Es0TFZK4oDy5ABmI5ztHnQFbvd7dGfCXUS2RKEjvA8jQx7izyBOnIbVorvNMuQtHKazPCcGFxFOILNcyg6lR3bkScmQAIQZ8S+LTc1so3XWN1V3XZLL3M2M4pdwts3LpW6i7z4bh9I8LMeQgT151iT3FdkTpU5aO3sTmCxaXUW5bIZWEgj/ehGxHIisppq6KrVjPWQKAUAoBQCgNTHWLJy3Ly2/zZzI7hfAeoJ9k7fIVrJLVkkKlSKcYN55NLj3kTxFLBslvDes5lhVyvlbMMuXXXxFYHLlpAGMrc0TUZ1Izssn5ERxDjt0C2ljDXEV3t2u8uhVVO8dUBCBsxgsNIHqKSm1oizGks5Sld5v7lhTs5YNprd1e9zx3jXPaYrttGUDWAsASepk4JqzzKkcVVjNVIOzWlja4lgy9h7VohCyFA0SEBESAImBsKzKN42RFCdpqUs+Jh4DwO1hLeS0CSdXdvac9T5DkBoK0pUY0o7sTeviJ15b0yTqUhFAKAUAoD4ygggiQdCDzoDifb7g7YLGG5ZItpeJaz3ZylCqqHECIEn5GuZiYOlPejkeiwFWNaluSza+Im+wvbFXUWsQW7xRq8EhwDoxI9kjYzAPXlVvD4hTW7LUgxWFae9HQl8R2dw2Jx1vGBg7W4lVGbMw0QtBMBYnb41u4Jz3rkKxMqVF02teJasZjLOFQ3b7qg0lmOpjZVG7HeANdTUjaWbOfGM6rtFXNIYkYtbbrIsGHCsINyNVLD3VB1ynUkCYiDi1yVQ6NtPX2PmMuF2Fi3OZ/bYe4nvN68h5noDG0mbK0VvMnUQAAAQAIA6AUKbdzxhsMltcttQqyTCiBLEkn4kk/GsJJaG86kpvek7v8AGRo4H+s4gf8AlN81I/y1rH6mT1f4FN969f3JJlkQdq3KpC3OEEM0eO00HITDKQZBU9ehkEQOk1i3MsqsmrS15/kxC7iE/QXEugf2d+VYeXeKCR+0jHzrDUlp88TLhB65d34/cwHtkilkvWbqXFkZQUZWI5Kwb6sBUTxEY3TWaIpU0oymnlG19cr6Zfi5W+Icev3QTeYKp/s09kDoTu58zA8hVOpXlPuOViMSp9WGS9X85erI/AYpgS1vPbkggglQ4I0bTRhMiddq0jOUdHYOdahGKu1fg+GfJ+fDUkv6Zv8A/NPyT/41v+oqc/YfrqvP0NS/eZzNxmY8sxJj06fCo5TlLVkNSvUnlJm32b4ycG5V5NhzJjU22+8B06j4jXQzUK247PQsYbEWW5PTg+XZ3e3t0azdDKGUgqRIIMgjqDzroJ3Lx7rINXFY5bZUMYzEga8wCYA3J02FYbsbxg5JtHrD4oOAdpnKOZHXy60TMONjYrJqKA5xxXFnEXWdj4ULZJ2RVJEgcidyd9egAFepUUIuUlc7tFRw1FNq7l9z72M4OHZ8VcLl5UKuYhRlXMMwBhiM43mCCRSjTX1Wt2EWLqWfRpJL8lnxrq1lmvKyKozEHKWGXUEZWOsgEQZmOdTtq12U43TyK1jMbfBDveuloOgcqB5QkAx1I1qrByqpq9nwLeFo060ZRSS7dS1dluKtiLR7wQ6GDMeIESrabcx6qdqmpT3la92sihiaSpzsncmqlK4oBQCgFAKAUBUO3PBcHcy3sX3pcArbRLrAt1AWco5SdOU8qqYqVKEd+oX8FUr33KVvL7lQ4bdGEuLcS0i2AGV0WWuAMykuznW4RlHQATAHKjgdoU51dxrdvp29j7eXDh2nUrYeUou8rv5ouBK8b4mLmLtNhrzFfycljbdgD+c8EwfaHj0OomttrVpU4RcJWd/yQ4OinGSnHzIvjsvbZmJZhBzMSTAYE6nWImuZs/EzeMpyqSbz98i90cYxairE/wBj+KG7YTD2MrXUU55Oltc7AFuug0A1Omw1Hq5SSk1xu/c4+IgoPflo/UufDsAtoGJZm1dzux/gByHL51rY586jm7s26yaCgI3Cf1q/+Cz/ANytF9T8C1U/7eHfL7ElW5VFAR/EOFLcOZS1u4NriGD6MNnHkR6RvWLEkKrhlquRScf2SxveFw1q9uZHgYsx1JB0A8pNU54ebu+ZtNweHnThlKbTbeiS0SsTHAexwUi5jCtx9xbGttPWfbPqAPLSa3pYZRzlmyrTowpfTm+f4XD39iI7ZqHxbat4EtpAP4n/AM4qHEvr+BJUx08MlGMYu+d2rvl9iAdGX2S/x1H0/jUF+wj/AOqU6mVajB93VfnmeMWbuTTLy11B+lFu8TMHsqT3n0kezJ/klLHD7rYdLsd4rL4ig2ddGUruIYETsd9Nq3dJ23o5or1cHGVRdF9La11Sf7fOJn7IAqXH5Q1gDxFc6wWct7ryB7JmBuasYe7bz0O1X61eSUerG0Uu5J3uu+y7C4rjpEflKE/eHd5h58x9Kt5cyLol/pfqYWxFokKXDypTLIbNMTIEliY+p61nI33ZJXtY2uD4V1ZyVC2yfAJ8UemRcg/Vkxr1rVLMhqyi0knn87SXrYgMGOdxbY2gpcA5QxhSeUnpWHe2RmNrq5ynE4hCAFcE3Xy3BmU5WusGZdCYgPoJOg51S3t+k97gd2DcqL319Oa8NPYnOF425h2dECOjNnAZihWVUEZgGBGk7DfepVVahvviQVoqpTVeWT0MnHuJ3LlsW1RUzMhJzFiQrq2UeFYmN9fTnWVV6VNaGMHThKTk3kiPxNlwJbWlOpTb3Y5F3D16Mn0cFYnuwF4OcQdmDW1ynfKFkN6FmcfsGtcNSdJOL5nJxtGVJqLLfVopGIYhSWEiVjN5TMfuNYuZszLWTAoBQCgIftL2htYJA1zVmMW0Bgsecn3VGknlI3JAOk5OMW0m+xZsnoUJVpWXmUa9invv3t0gk+zHsgcgvl/+14/F4mded5eXL5xPR0aEaMd2P9z4R1qqSkVwazkuXl+7lA9JaPpFdfaWJdelQk3/ACu/fez9jSCs2TXC+A38SLmQpkDlfGzayqtEBTpDR8K1wuzpV4qpGSS9borYjGwoy3Wm2WbsZ2QXAd4xfvLlyMzRACrMKBJ66k7+VemW9rJ3fxX9DjYnFOtZWskWetiqKAUBG4T+tX/wWf8AuVovqfgWqn/bw75fYkq3KooBQCgFAUftd2R7/E27ov3ba3DkdEMSyoxDA+igERyFV6lCM5Jst0J091qcE2uLSfh6n212NtqIF6/6lw3/ALwRWf0tPtNalOhPWmvDL2saN/gCC4Ev4gpbMjOQgOYQVGY+EAqH5bgVHLCRXFkT2fRcd6EW+y/x+pOcP4lhcJaFrDm5egkkjWSdyXMJ8B8qsU4KKtEnhg6krdXdXzxMN/tHeOos2x6ksfpFSbrLMcBHjIl+zvFhiVeUCPbbKwBkGQCCDAMEHmNwfWteNmU8RQdGVr3JZbYBJAAJ3Mamslc9UAoCL403eKbCNBaBcI3W2faHkzDwjmM08q1eeRLSVnvMp/agWy6ratKbgNt2cKJt2xcABJiRmbwgc4boa1qqLsmjqYdaKbyfqeLmGKjMGMjX+dV41lN7jWRtTxcaslScVuvI8Jbd4aRptNbynTp9SxJOrQoXpJa6mOzZbFsVbOiAsgdWibhyEL5kJn0OkN1GmtKhaWuXD53EG5HDzund2v4Fj4BwpMC1zurTuLmUlgysVyiMpNxwSIgjfUt5VYUFF5Iq4ipKta70Ji7i3eFCOgPtMSkx0GViQT15CY1its2V1TtmyNxuHm2zhmABzZZgQNMo1WAYmZnU6wSClEmWpL8MxDPOfTaAFIUb7E+1/CiZXqRS0N6skYoBQFN4xwNMdiXuXC+W2nc29YGcMS7gepC6/cOkQaQk020y/RqOlTS55lJuq2CvtavHwbzyIPsuB57EdfSuftfBrEU+mprrrXtTy+eR1sPVUkbWCxatLFklthnEhRsPXf4k15qrQqQycWu9Ne5ZTPd3iVpd3B8l8R+m3xrejgcRWfUg36LzeQcktS3/AGdYwXLN4gERe57x3aa/vr02Cwk8LT6Odr65dpwtpO9VNcvuy2VcOcKAUAoCLwrf8ZfH/hWD82vD+FaL634fct1F/lYP/dL2iSlblQUAoBQEViO0eGSSbkhQSSiu66b6qpE+U1rvInjhqss0vsV/H8Vu3LqXEMIhJWywABlSJZgCwfU7SBtB3rO69S/TwkVCz15mZ+O3PdsidPauAAHmZAJPLkNqzaXI1WEfFkXiSbjd5iGDMNFAEIk/dEkyfvEk+gMVtGNndlulTUFaJgucPRtRmB6qxH7jrWWiXeZHYbGfnCilmABIuaQYMEab77xHrvWIzu7epJbK7L12Mw5Ft7jb3XkfhVQo+ZDH0IrTi2cPHTTqWXAsNZKYoCPu44MWS0w8By3GEHK0TlHLNBB12kVi99CWNN6s0Q8DJYUkmeu53ZmP1Y/U6VnJFiyWcyO7SJbsWDbkG9fZCerLbZST+qijQebDm2sc5Ja6s3ws3OupPRfPn4RC2s1xfaEfv/0qCTp0p5LMuVJUMPVyjn7GvfxxtIQRtPP51mpQjU697EtTCQrS6VOyeZd8PwTLhltAgOCHLxP5yZY+YMlfwmp4xskkcaVe9Xf4fY8D8pGhsqf1luCPrB+lb37Dffpc2bFvB3m9tlTyQZj82AA+RpdmkqsOCNm3gB7zs3rlGoMg6KKwRuo3wNtVj/WskZ9oBQCgIThzeEjmHcH1ViD9QaLQuS4dxRe2/DbZsreS2TeuYm6jNmJJS2bwA1MADKNB5VF+op0Gp1HZXfPu0LmFcpTcL5WT9irLh3AAKP8A3G/lVuO1MJLNVF7e5dcJcjLawdxtkb4iB9YqKrtjB019d+7P9gqcmdA+zi2bRu22M5lVwBtIJDR8DbqjhtorGVJZWta3d+f2OftKluqMvAvNXTlCgFAKAii2XGgf8zDn/pXB/wDbUf8AP4e39y5a+Evyl/8AJf8AiStSFMUAoCtdqcVmYWQRljM6zq0mAD+rodOcjoQSV3mdDBUk+u/AhGUHfbT6bVJqdINcA3IoLGFb2YwNutZNmrIYp4GX/cUQiuJgscPu4gmzYbKWHjczCJzOkSx2Aka+hrSre1lxNK9aNKO9IsPDuxCW3lrhZdJXLl22EhtBv/OtI3RQntKclkrMtaKAAAIA0AGwFZOafaAgsTxINnz3AlsZiADDMiHKzk7gZtBljSDOsDXXUswpaZXZXeyPCD+U4g2FKYNyjrmB8b+IMEk7TMk+QHWoqa3ZPd0LeJxH+HFPOSy8Cw8c42mFAtWlD3mErb5KPv3DyX6nYcyJJTsVaFCVd7zdlxZTrzMSzXhnuPBZ2G8bBRsqiTCjqdySTFGmpS31K516OHptqVOWS4H3Dqdws6z8QIA8xzjrSqoN9Z2GJjScuvKz0+cu818oP6QzII18959RWmKhPcSgvA3xMJ7iVNaF47KcUF233ZaXtwN9Svunz6H086loObgt9WZxMRQnTtKStcnqmKwoBQCgFAKAUBCd0beIuD3bgFxfJhCuvp7Detw1hatFqL3oLsyK72zIUWkggZrj5vdzOdRP3pLfOuPtje6OKSyvc6Gz0t+Um+CRE2zoPSvNnVPl26FBZiFUakkwBWUnJ2QM/ZLHO+Jt3FRlw8lTdbTOXUhQoOuQtl1O5yxXW2aoUsQlKXWd1b7N8znbQnF03BanTa9McEUAoBQETxbw38K/V3tMeguWyw/xW0HxqOWUosuYfrUasOxS8nb2kyWqQpigFAaXEeFWr/6VASPZcaOv4WGorDSZJCrKDvFlM4zwq5YPiJdCfC8fIMBoG9NDyjYSRlwZ2cNiY1VbRkdW5aMOH4zYVyhfxD2oViF9SBA1qvUxNKEt2UkjDi3oa/EeLqoLIrXDuAoMfFtgKiq4+hBW3k33myiy/wDYWwRgrTuPzl1e8fSPb1UeQClR8OpNSQbau9Tg4ye9WfJZFgrcqigFAUnhnZjviXuuTZcrlUMQ3dWXfubcgeyQVYkGTlHUmoYwvm/ltDpV6/RPcis0vV2v65G1/SX5FYu2l8Xd3RYwwYzobSOA3MpbDN55UA1O6LcU4rhkjNWj+onCaWco7ztzTa8L27rvkVy04Vy5JYsZd29p2I1Y/uA2AAA2rXopOm03mX/08nQdPj6Ls+cTNi7mcDKCQNzFa0YdG3vPUjwlJ0G+kaTfC4w+KCrBnTpWKtCUp3RjE4KdSo5RazMNq2HYhtjJipKrcKfVLGInKjR6nCyMT4hsM4uWIDiYB9k+R8jt9dxVfDTq1E03mvlivRUsVTcJvTidI4RjxiLFu8oIFxFbKd1kaqfMGR8KvRd1c4tSDhNxfA3KyaCgFAKAUB8NAV7EYu4ruTaLaEhg2mVQMqjTcu0AfiM7CtN5rgW4RjZZ/P7Gt2lw1zubUXGRnOS4V9g+BjBU+6SPI7CaobUrVKVDfj3PueXubUKkVNu17FM4FeuYlmtqqKUGrMSecezA/fXGx2z/ANJThUlK6npbuv8ActUds06s5wjF3i7O9u1fYmLnZtAO9vM1xrcOoOltchDGE2MwRLSdd658a8vpirJ5dvn+LGZYuc3bREvgURrZUZWTNcWNCMpdoHplI+BFRSclK/HL55laV07ktwTFsD3N1ixA/Nuxkuo5Mebr15jXfNHrNmY/9RDdl9S9e38lerBfUiZrqEAoBQET2oQnDOyglrRW8oG5NlhcgeuUj41HV+m/LPyLmAklXjF6SvH+pbvpe5KWrgYBlMggEHyO1SFRpxdmeqGBQCgPF60rAq4DKdCCAQR0IO9DKbTujhOI43q2RXgs0A3GiMxgDcgRpvXEnLEtySqNK/Lh36nuMPs9ypRlJ6pEc117rTaW4oChctvNGkn3R51BClCkrVGnxz/cs0aVKm2qjV/nA3ezXDL+JxSYeboVpN3Nm0tD2zrsTIUEc2FWKVCjWkrJZZ5W+xX2lWoUsO5xtfRW5s72iAAACABAA5AV2jwp6oBQGDH3+7tu59xWb+6CaxJ2VySlDfqRjzaXmeOFWO7s2k+7bRfkoFYirRSNsRPfqylzbfqVTtdwt0IvgF7a52uR7SZmWWj3lCqo6gJznTRprMv4LExvuPJ2SXzvzIu9iVZSBB2j/fKqlCNTpM00b4WhVjWTaa5/OJ4XGqiQTB/3rW1ejUlK8Vqb4nCVZ1XJK6Z84aQxlvgD61LX3owSTJsa6kKSUX3s+Y4DMcm/lyNZw7bh1jbBSlKlepp28iNV/GDc+M1vUV6TVP0LFSN6TVL0Lh2W42qMmGInOzG2ykGCZdg3Qe0QfONIqDCSmo7skzg1sPPddRq1ufkXCrhSFAKAUAoBQHhrYO4B0jUcunpQXMHE8J3tpk0kiVJ2DDVSfKQKhr0VWpypvijeEt2Vzltg/kuMS9tavZkcH3GJGYHpDgH+8OVcmKljtnyw8v4tH1Sy9svBcyrUX6XGb/8ALUyfZLg/H7tlzxv6O5pPgbTr4TpXmYfUjqR1RF9lAtvDWremiDUGQSRrrA/d5VviJ71WT7SWu96o2S1+1mGhysDKsN1YbMP5cxIOhpRrSo1FUjqiJMneF4vvbSuRDahgNgymGA6iQYPSK91Qqxq01UjoyrOO7KxtVKaCgPjLIg7HegTtmRPZhotGyfaw7myfwrBtn42zbPzqOlpu8svngXccr1OlWk1veL+r/wByZL1IUhQCgFAcSTs2gLB3YkO6wsCMrlY59K8ticZOFSUElkz29HHVOigo20XsZ8A1rDh7ZcLDFhmIkgga+eoNVKnSV2p2vwyNJdJVk5WuTf2f8bsnGPbnxOkWyQQCVJLqJ5kZT+wa7OyaTpb2+rN/Y5m18PVVKM2skdLrtnnhQCgI7tB/V7i/fAt/+oQn+atKn0ss4PKvF8s/LP7EjW5WPF60GUqwlWBBHUEQRRmU2ndHPr/ZRg9x8K2VVbItq47srqoEsWMsr5ywnUQBpzqFwlnuvzzOvTx093rPN8eXgQ5sm5d7hLVwX4LFCNCo3YNOQiY1zc6hw8q0ZuNQs0a8qacqsurz7fc8PiO6utYvK6ukS2UtbllDRmWQDBE8vOpp17O26yb9TGUd+KuvD2MnA8WrXSqnO0E5UBZhrvlWTzHLnWKzU4WizTHdejkyxWuyV29DXCtocljO5HnBAX5t8KjwlGdJO/E5tHGqhdJXv4Fg4D2dt4YlgS7nTMwGg6KOQ69atd5XxOLnX1yXImayVRQCgFAKAUAoBQHMPtBwpC3QMsLdW7vqVuZhPrnY6dNa52CtQ2u97+eOXo8/6WQ7Vpupg7rhn5ZfcsnDXzWbZJmUQk9ZUTXka6tVkkrZv3OilZWKvawd20QbUBUHdG0iEqRb8AuNAzG40GWUbFdGy+K5iMRCu0pRs7LPi8vLz80W3KMsn337+Hd8y4Wfh5cr+cEHkJB+vT1g1z2knkytK18iY7OibRbk7sy/h2BHkQM37Ve12bTlTw0Iy1/OZXrfVbkSlXiIUAoCFxH5nGI/uYhe6boLqS1s/tL3i/soKifVnfmXof4uGceMOsv+Lyl5Oz8WTVSlEUAoBQFV7Sdl3uFruEZUuHVkcTbuGInQyjbajQ8xOtc/F7Pp13vaM6WCx3RNQqfT2ao5FirOIa+yXkYXAcrAiAp/cB5zrIqhu08NHd09z2FKth6UFKm7p/OwleDcDupibDzDC7byhdSfGszyAy5p8qxQxanWjCC4lXaOMhPDzillbj85ncq9AeHFAKAjuM69yn37yf8ATm7/AJK0nwXzmWcNlvy5Rfr1fuSNblYUBEuT3lxZG6sPwMI+eZX+lEWI/SiNssbd+0RuW7tvwsCfowUz0BpLgyxVSlTfmbGDtZrZY7s1x58mdivyXKPhSGhopNNJDs/hg167ejVVW0D/AI3+BlB+zWHnK5riZZKPiWCslQUAoBQCgFAKAUAoBQFC7aqtz8qYRC2lU/rNbbP9CQB6tXDq4hf9Uoxjqml5/sySuv8AKTT5SfoZuy7ThLH4B9JFcXaatjKv/J+5th/4MP8AivZGPB8WsrdvIzhG7wxn8IYBVByMdGhgwMbGaiqYeooRnbJrUuSpS3U0uBNYGyuIJ1zWh7RBlX1IySNxp4vlzNdHZWz+ll0tRdVaLm/x7lepJw7ywAV6oqn2gFAKA0+L4Hv7TW5ykwUbmjqQyMPMMAfhWs47ysT4et0NRT15rmnk14o8cFx/fWgzDK6kpdT7lxdGHpOoPMEHnWIS3kZxVHoallmnmnzT0/ftyN+tyuKAUAoDkf2vB1xCkFlRrSzBIBYO2/nAHy8q52LoxdRTa8T1GwFTnCUanD4yC4f2hv8Ae2HUqGVgfZ0bQzmnqJ2jeqmDwsIVU46nRxGCpzwzbbzsdzwl7PbR4jMqtHSRMV207o8O1Z2M1ZMCgI9hnxI6WrZJ6ZrhhfiFR/74rTWXcWF1aD/3P0Wvm2vIkK3K4oCD7SXzYyYiCbaApdC+1lcrlYD3srCIkaOx5USbkrFnDR6SXRrV6fjx9znva7tX3kDDhlAIfOdGzJqIg6CY8ztFWoYVz+s72F2e0v8AF7rd5fbAYWLY0/Rpm6+yNvrVWGiOMrb5udltcJZcf2iC6fW74z9Wj4VrB3inzK1f+JLy8siVrYiFAKAUAoBQCgFAKAUBy7i+FxF63iEw1pe7u3mZLjXI8IuZmBEe84JEe6wmuUsBNYtYmFudnz0X5Om6VKcFCo9VZ27re2TN3hfF7FjDpba4O8toA1sA5s4GqxEg5pFcHFUK1bEzk4tXbfcVbQoRUJSSSSWbSySNz7POId61wPk7xEtgZeQJYuT+sz+InSfD0r1GEl1d3gkkiv8AqJV05brjG+V+JeKtmBQCgFAKAUBBcR/4W9+Uj9FcyriR90jRL3w0Vj93KfdqKXUe9w4/k6FD/MUugf1LOPbzj46x7briTgNSnPPtAKAUBVu3lhu6zoheAwOUSRpKsf1QRBPLNO0msb27mdDZ9RRm03a5SeFcAD3LKLbg+yzQQScuVvkudp6hetcfAUK6qynVukrpd/Z2JHYxGKcKWrsvi9TryiNBXZPLn2gPF64FUs2gAk0bsZjFydkYMBZIUswh3Odh0JAAHwUKPhWsUSVZJtJaLJfO13ZtVsRCgIjteqnBYnMQB3NwydgQpIPzisOW71nwJ8K2q0LK+aOG8aTugUcpnKkjI2ZdRz039QKzh9s0cRTlKKktdVx8Lnr6U96Lkl6Hcrgi3HQAfurKPKw+oydmFjCWB0toB6AQPpFaQVopEFf+JLvJOtiIUAoBQCgFAKAUAoCu9rO0gwptW1Cm5eYLq0d2p070+EzBI00nXXSop1FFqPMnoUlN5/3428kZLAy4dBaGQlFW2CNVLABZHlOvoakvlkSyfWbZRPtE7NDCm1ew6numi3cWdO8A8LseZcZgSdyBuWqBqlSl0ko3/JqqlJxlWqpOUc72u7cl3cOSvmkYOwuK7rG24aQ4Ntwo8Kh4yz55gg+O1bRr1a8t7d6q+ePgQU8TVxMHLctDVNvN25dmvDxOwVMaCgFAKAUAoDzcQMCGAIIgg6gg7g+VDKbTuiDwVw4R1sXCTZYxh7h908rDnr9wncabjxRR6j3Xpw/H4L9WKxUHWh9a+pc/9y/+y4PPTSeqU54oBQGvxCwXtuikAsCNdtaG9OSjNSfA0eDcI7ol3ILkQI2UbkDzJifQVlu5PicT0uS0JasFUUBrlM5E+yDI/WI2PoNx568hONSRPdXa/T+5sVkjFAKAqf2nXsuAcHQOyqT/AIgPiVA+NQ4h9Q6eyI72Lj2ZnLcJ2XZsIcXdORMyLZSNbuZoZvJQJI6wTtvFhaHSSW9oz0WIx0ZV1hoZ63fLs/JNY7tniymXNbH66pDesklfpXYjhFfOXz52FSGzaMZXz+eB0jsRh2t4DDq8z3YOu4DEsq69FIHwqikl9OnDu4HncXKMq83HS5OVkrigFAKAUAoBQCgFAcg7c4dlx144geG4qm2x9k21VRA5DK2aR1M+9XMxKkqmZUxv6iM6VSi3lkrcJX5dqtrqlbgaeN4/fusjM7nuyGtgBVUONngCWb8WnlrVxYbFVUm7Ivxp4ycEpbsedrtvsedkudjqmBvWsfhFNxQyXVh06MNGXyIYHXympnG6cZGZJ0qmXAgOH/ZzZs3luLevFVYMEOWZDZgCwEkSB5+dbRnKMNxPIllit5W3UvnL4i7VgqnwmgMdvEKdmFZs0D0byjdh8xSzB6VgdiD6VgH2gFAYcXhUuoyXFDIwhlOxFYaTVmb06kqclODs0RFvEvhPDiCz2B7GIOrIPu3/ACH/ADNvvQdTGm4fVpz/AD+S66cMV1qStPjHg+2P/wCf6b6KbRwQCCCDqCNiKlKDTTsz1QwfCaA8rdU7MD8RWbMHqawD4RNAeqAUAoBQGHF4VLqFLqK6HdXUMp9QdDWGk9TaMnF3i7M5v9qHEENyzYtkfmQWdRACswAtjpIXPp0detS4aUOls2r8u/56nb2RSfWqPjkvuUj8nN24lrX84yWxG/jYL/Gr9d7tGT+Z5HZqTcKcp8kz9CARtXMPEn2gFAKAUAoBQCgFAfGMUBXe1OGTF2HsssHdHYew49lo39RpIJHOt+jeT5ZklGq6cr+fajkuNw74WRi7Zn3TqbTdIaIPx1HQVSxNSvOe7LJeni/yYxFLF4mqo0JWp80+t23WT7ksu0nuwXHbiXDaw4zq7A3AIyWxEFxHsnTnOaAN6tQpUoRUacrvj84Fuph1TpJSby0bu2/P7aF/dydyT6mrCRQPNZB9DEbViwPgrIJCzgFPvT+GKic3yMm3Ywqptv1JrRybBnrAFAKAx33IEgE+QrKVwV1sC6Ethy9id0VZtEmdcjaKZMkrlnnToor6Xb28i2sW5K1aKl26S/qWvje3A+DH4tdD3L9SCU/wlG/fWd2XJPzX5MNYaWjkvBS9bx9j02PxDCCq+f5z+VvWtknyXn+xHu0f9b/p/wDI8qHO5VfwiT8z/Kt8+Jq3TWib7/wvyTGCsHKD3ja9TP75qKVk7WNG7my1puTx+yKxdcjB7tqQNTPnA/hWGD3QHwsBvQGG7i1Xc/LWsqLYKx227XjCWR3YPeXCyqxGiwJJ8zsAPOdgairydOPedDZuD/VVd16LNnNOFtjMVa7nDLCszNdxDT42YksWc7nlCydBXFhsxVqzrSz79F+Tu4mWFw0m5u/KKL32V7L2sGVd5vXl2djCrIjwr89SSdeVeijCagoyk2jg4raNWunHSPL9y0NxF+UD4Vno0UD7a4iw9oA/SjprgDP/AEmv3T9Kx0bB9sY4uwAX6/6VhwsgbtaAUAoBQCgFAfCKA8PYU7qpneQNaXBiTh9pRC20UdFUD91ZTa0Mtt6nxuHp0I9DWd9mDGeGL1b6VnpGDz/Rg+8flWekYPn9F/rfT/WnSdgPh4YeTD5U6QGzhbDL7TT5VrJp8AbNagUAoBQCgNW5gFJJ11862U2gYzwxeRP0rPSMH1eGr1b6U6Rg2rVoKIUQK1buD3WAKAUBivYdW9oTWU2tAYvyBOn1NZ32DFe4RacZXXMvRgCPkRRybyZlNp3R6HDEAgSANojT6VnfZg+Hhi9W+n8qdIwaOJw5QxqR1ipIyuYMNbAUBuYPCFpJJWNjFRylYyb9qyRu5PlpUbfYDPWAKAUAoBQCgFAKAUAoBQCgFAKAUAoBQCgFAKAUAoBQCgFAKAUAoBQCgFAKA8m2DuB8qXB9igPtAKAUA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data:image/jpeg;base64,/9j/4AAQSkZJRgABAQAAAQABAAD/2wCEAAkGBxQSEhUUEBQUFhUWGBgYFRUVFRgbFxcYGBgcHBoZGh8dHCggGBolHh0WIjEjJikrLi8uGB8zODMtNyguLiwBCgoKDg0OGxAQGywmICY0NCw3LzQ0LC4vLDAsNDQsLDAsLCwsLCwsLy8sLSwvLCwsLCwvLCwsLywsLywsLCwsLP/AABEIALMBGgMBEQACEQEDEQH/xAAcAAEAAgMBAQEAAAAAAAAAAAAABQYDBAcCAQj/xABHEAACAQIEAwUFAwgIBAcAAAABAhEAAwQSITEFQVEGEyJhcTJCgZGhB1JyFCMzYoKxwdEVNEOSosLh8CRTo8Njc5Oy0tPx/8QAGwEBAAIDAQEAAAAAAAAAAAAAAAMEAQIFBgf/xAA+EQACAQIDBAkDAgQFAwUAAAAAAQIDEQQhMQUSQVETImFxgZGhsfAywdEU4TNCkvEjJFJichU04gaissLS/9oADAMBAAIRAxEAPwDuNAKAUAoBQCgFAKAUAoBQCgFAKAUAoBQCgFAKAUAoBQCgFAKAUAoBQCgFAKAUAoBQCgFAKAUAoBQCgFAKAUAoBQCgFAKAUAoBQCgI3juMe2ii1Gd3CgkSFEEs0c4AIHmVmqG0sasJh3V46LvZNQpqcrPQiFx1xLtsm5cZTmzjKGzQuiiAAhJIM6DwxzrzmzNu1J1JSxU0opcuPZbMtzw8dzqrM38Jxa5cvKmVFWCzSSWA2UA7FjrpEDKdTz7eztqfrak9yNoLi9W+4r1KChC98yZB6V1ysfaAUAoBQCgFAKAxYnEJbUvcZUVdWZiAoHmToKw3bUzGLk7JXZFWu1WFbEfk63R3s5Yhspb7oaMpPxpctPA11R6fd6vP9tSamslQUAoBQCgFAKAUAoDnPbXtjeS+1jCtkFsgO4VSWYicozAgKAR5zPTWvUqO9kc7aWOeF3YxScmr58FovF2fh35WHsN2hbF2mF2O9tkBiBGYNOVo5EwwI8uUxUlOe9k9SfB4pYmlv2s9H39nYWWpC0KAUAoBQCgFAKAUAoCF4pxKWNq0SIjvHHuzqEB++Rv0B6kVwts7WWEh0dN9d+i5/gtUKN+tLQrVnCo1xjcv3mcH2Bib2VOgjPq3WfhXmKm1cfuK0nbnxf7dx0NzLKKt3I2cdfW2GuPeyhBDPddnC67DM2hOk8zoOkQTxWJxm7Cq3PktPHJGsaa0ij3w7G96JykAAeIqQGn7oYAxEH4xyqnWpdE7X8Nbd9jZqx5xvD7bnPcRWZQQpI2kGfnJHoa2oYqrS6tOTV+RtFv6SxdmQBhbMfd19Tv9Zr6bhXehBvkvY5OI/iy7yTqwQigFAKAUAoDBjcYlpc91gq9T16DqfIVrKSirydkbQhKb3Yq7Oc/aBxQ4xLdvDF8gYlwyhVbTwnXxaGdIA1nkKpS2hRUlqz0OycO8NUdSrHuzzX2zOf38O9qMylejDafIjY1Zo4qjWyi/A9LDEUqnV58H8sT/AGX7S3rFt8PabLmc3O99oiVVcusgDwzME6nbeoMdWlRinBrP5kcraOz6dSsqj5WtppxOn9jeJtesZbzFrtvR2gDNMlWAAEDcR+rudzvhK/TQvxR5jHYfoamWj0J+rRTFAKAUAoBQCgOBcexc4vEk6g3rsfByB9AKp6tvvPN7VXSYp24WXovuWH7N+L2rN66126ltO71LsBLB1gDqdW0FbU5xTbbOnsbBYiCqRlBp9XKz/wBx0Hsv2gGNF50Ui2l3u0J0LAIhzEctSdOkc6lpVVUTaO1icO6DUZatXJupSsKAUAoBQCgFAKAjOJ8Qa26hRIAzMBGYgyAFkgDUSZ6VydobVhg6sITWUr3fK2nqT0qO/FsqCX3D2rWRXxVxSzH3LQ3did4zHlqxPy8thsHU2nXnJStG92+fzhy0Om4xjFy4I2b0eziUykEw6Zsuu5keK2TznQzua3xmw8XhZb1Hrxfn4r54GIy4xZE466jXbGa235MjShZSEe+dEkHUAeKCwhmYQdpLZ2Lo4aVaSacsu1R4+foiaOaeef2J/vmAnLmB2MhY/FJ5dRPp14e5Fu17evl+5DbgR6Y0v+cLFbQnLoMtyAZbUT3Y5NMtEiF9qx0Kh1Ldb27Ndezho7vSRQzsW7s3hWtYWyjklggzZtwTrBjpMfCvpdCDhTjF8EcetJSqSa5klUpEKAUAoBQHwmgKras2MazXbhF0gwqZjlsjcCAdLhEFjvPh2FROnCp9SuXYSlSyjl9xieC4IFFdbaMdLY7wqx0iF8UnfYeVavC0GrbqJFiayd1JlT41w3unNp/GjhssjWAdVPmAU103rj4vDfp5KUXk/Q7GGr9LHPUpGHwZF2IMIfa8okfwFT1cap4az+ruOk6zlDdeq9jqf2e3fz11SdTatn5M4J+o+dbbL/m8Dz2119L7y911jiigFAKAUBAdp+06YJrXeIxW4SC42WI00BJYzoNNATOhqOdRQauO3hnd8FZN3fl5+F+d9oPtExNxv+HPcp7qgKXPmxIPyHzO9V6lZpX0KWExVTF4iNGhHLi3y49i9Sl2wXaEV7jHkoLH+Zqh15s9rRw9HDxWSvm79r1fzRZEyvZXGm293ucqopYhyAzAbwu8+RipVhKlrtGzxtJSSuX37GWnDXzJ/TbGY/Rrtyn08p5VawX0PvOTtb+LHu+50GrhyxQGticfbtkK7gMRIXdiOoA1jzrFzeNOUtEamN4qUU3UUPaT9LlY94giSwWPFAIJEgxqJ0B1lJxztkT0cPGpLo27SenJ9l75X4PS+ttVJqwIBGoOxHOtys01kz7QwKAUBA9p8MxyPbbKxIQyuYEatrBBBEGDzmCNZHn/AP1BRoOgqtS91ku2/D73LuDnZuNroguz2VbtxmKhyQHuXNCwJY20t66ACSfOdCSSLOxOj/SpU1bn3/2sWMXJqyehL8cKd0bjm4VTXLauMpbUDXIQTB5euldjc3nYpufRptngpbvYcALIZZysSxg9STJ6/AUcVnFktGbyktCvXrYL93mZkRQGVmmTyJj7wnwk8h1rx+2MLQwso9CrSd7/ADgdGk5NXkbWBdbmIRL5OWVyqozFjOgcD9HbkDlB5lRo0ew8NRlW3ne6z0yv2vnyIsU3Cn1PncX4V7M4ooBQCgFAKAxYv2G/Cdt9uXnWHoZjqVvs3xVL1qLds21tnJl8MLlHRSQvp6HmKQd0SUq0at3E+Y/ilhrr4e5bNwhAXGQOMrciJzHroCAKOSvZmVWjv7ieZX+2VvJbtwT4bmUFmJaCjc/eOg3/AH1T2lG9Fd6OzgHaefIqKIVvMHVhAQMGBBB8R1B12IPxrhzhKCUZKzOrGSlnFk7gL9y1dtvYdUYkWszKWULcZRJWRmg5TuNjrvM+CquFRJPXIqYylGdJuSvbPkdXsIQoDNmIABYgDMY1MDQTXokeXepkoYFAKAUBXe0+DXEsLFz2AjOeockKjDzUd58xXI2riJUlBR538ienTU6clLR5eHE4txvhzWL72nYMQBDLMQdtDsY1jzqusSq8FKKL+w9mRwkZu92+PYdN7I4OwcFbNubaRN4qSHYqCGDOsMBmBOkHQDbSu1Q3ejTiaYxz6RqTJnh+Lw9+wcgz2hKMjqSdI8LK+vMGD1FSRkpLIrG12OuW2wqdzb7pAXAtlQpQZjAgabRqJ9TWsGmsiKrdyuybrciMOLvi2hYiY2A3JOgUeZMD41hmYx3nYqfHsO1u33i92LrkC5fKoSCdABmB8InQdFjc1rKNlfjzL9Fq9npyJrs1hctmSPb1iIGXKFEA6gEAGDJ116DMdCtXneeXA9dl/DYFs/2LPZGvu23Kp/gCH41rS+m3LIlx+dZz/wBSUvGSu/W5LGpCmfAZ2oD7QGvj8N3iFQYPumJg9YkSPiKqY3B08XS6Kp39zJKdRwlcrNjgNyWGLWzcttEFM4IKzlLA7DVtQTEj1EGzcC8DvKErp28LFmvVp10k1oSd++LQ8Q8OwhYC9czE5QPWPjXScramKdNyyXzw1ZrXOIi3Ze9dygSckDVpMIonUsx0G0yNBWHJKO8zfcvPdXzmVvh3DcxzLbZrjEs5UOUZjyeCqsBOksp0GtePtjMRiXU6K6b0ksku96eHkXatSMY23i88Fwpt24dbSsSSRaTKvxknMepr1tKO7FKyXYtDj1Jb0r3b7zfqQjFAKAUAoBQEXx7iNuyqi44UuyhRrLQwkCB/vStJSUdSxh6NSo24K9s32GlxPiS4cB7h8BgSWRQDyOZmUa9Ndq2lJRRNSpOq7R18fsmYuDcRXFK123bZBmKLcYKGcLoSIJOWRHnFYjLfVzath+gnaVm7eXoR3aLituwMzgsSfAFUFpA9rXRQPvGAJFZqTjBXkTUaMqvViRHavs9cT/iVbvVuBS4WSUOUCVgeK3AGu43Mg6crHYWU30sc/nAs4HHRX+FNW5fv2mj2S4e2IxCKPYQrcuGdgjBgP2iMvoT0qpgaLqVU+CzLW0a6pUWuLy/J1yvQnlhQCgFAKAge0dvKyXdlgo56SQUJ6LOYerCuJtvDynSVSP8ALr3P+xbwslnE5nb4UmLx+M724yZCICgFjlAWdfdECR+tWuzcPGpRSb4X8zsOtKjSi4rUvXY7hRw1juy4Y5mOYAgeIyNDqNI+tdmlSdOmo3OfiaqqT3rGY8Ywlg3VL27RtHNdAAVpYBi+UCSGkeKNaypRirGkaE523VroTOEuQyqNZUnXeFiP3/U1s9SrUWVzevXVRSzkKqglmJgAASSTyAFZbsRJNuyI4YjvYbKQu6BhDfiIPskjkdQDrqYBZ5k6humlj8EHttfy52TK9pd9LbhzlH3myxPSPOdKiurk9GpaqoXsnk/FWz7FcncPeV1V0IZWAZWGxBEgitk01dFKcJQk4yVmsiO4Ppdxa8heBHo1m0T9c1aw1l3/AGLWJzp0n/t9pS+x64/dKW8wA3gkgyAwgkEbbzrExuK2ZDQjvSsYuCX7klbrKRC93lBA9gZhJ3ObP0gKKK61Nq0Es0TFZK4oDy5ABmI5ztHnQFbvd7dGfCXUS2RKEjvA8jQx7izyBOnIbVorvNMuQtHKazPCcGFxFOILNcyg6lR3bkScmQAIQZ8S+LTc1so3XWN1V3XZLL3M2M4pdwts3LpW6i7z4bh9I8LMeQgT151iT3FdkTpU5aO3sTmCxaXUW5bIZWEgj/ehGxHIisppq6KrVjPWQKAUAoBQCgNTHWLJy3Ly2/zZzI7hfAeoJ9k7fIVrJLVkkKlSKcYN55NLj3kTxFLBslvDes5lhVyvlbMMuXXXxFYHLlpAGMrc0TUZ1Izssn5ERxDjt0C2ljDXEV3t2u8uhVVO8dUBCBsxgsNIHqKSm1oizGks5Sld5v7lhTs5YNprd1e9zx3jXPaYrttGUDWAsASepk4JqzzKkcVVjNVIOzWlja4lgy9h7VohCyFA0SEBESAImBsKzKN42RFCdpqUs+Jh4DwO1hLeS0CSdXdvac9T5DkBoK0pUY0o7sTeviJ15b0yTqUhFAKAUAoD4ygggiQdCDzoDifb7g7YLGG5ZItpeJaz3ZylCqqHECIEn5GuZiYOlPejkeiwFWNaluSza+Im+wvbFXUWsQW7xRq8EhwDoxI9kjYzAPXlVvD4hTW7LUgxWFae9HQl8R2dw2Jx1vGBg7W4lVGbMw0QtBMBYnb41u4Jz3rkKxMqVF02teJasZjLOFQ3b7qg0lmOpjZVG7HeANdTUjaWbOfGM6rtFXNIYkYtbbrIsGHCsINyNVLD3VB1ynUkCYiDi1yVQ6NtPX2PmMuF2Fi3OZ/bYe4nvN68h5noDG0mbK0VvMnUQAAAQAIA6AUKbdzxhsMltcttQqyTCiBLEkn4kk/GsJJaG86kpvek7v8AGRo4H+s4gf8AlN81I/y1rH6mT1f4FN969f3JJlkQdq3KpC3OEEM0eO00HITDKQZBU9ehkEQOk1i3MsqsmrS15/kxC7iE/QXEugf2d+VYeXeKCR+0jHzrDUlp88TLhB65d34/cwHtkilkvWbqXFkZQUZWI5Kwb6sBUTxEY3TWaIpU0oymnlG19cr6Zfi5W+Icev3QTeYKp/s09kDoTu58zA8hVOpXlPuOViMSp9WGS9X85erI/AYpgS1vPbkggglQ4I0bTRhMiddq0jOUdHYOdahGKu1fg+GfJ+fDUkv6Zv8A/NPyT/41v+oqc/YfrqvP0NS/eZzNxmY8sxJj06fCo5TlLVkNSvUnlJm32b4ycG5V5NhzJjU22+8B06j4jXQzUK247PQsYbEWW5PTg+XZ3e3t0azdDKGUgqRIIMgjqDzroJ3Lx7rINXFY5bZUMYzEga8wCYA3J02FYbsbxg5JtHrD4oOAdpnKOZHXy60TMONjYrJqKA5xxXFnEXWdj4ULZJ2RVJEgcidyd9egAFepUUIuUlc7tFRw1FNq7l9z72M4OHZ8VcLl5UKuYhRlXMMwBhiM43mCCRSjTX1Wt2EWLqWfRpJL8lnxrq1lmvKyKozEHKWGXUEZWOsgEQZmOdTtq12U43TyK1jMbfBDveuloOgcqB5QkAx1I1qrByqpq9nwLeFo060ZRSS7dS1dluKtiLR7wQ6GDMeIESrabcx6qdqmpT3la92sihiaSpzsncmqlK4oBQCgFAKAUBUO3PBcHcy3sX3pcArbRLrAt1AWco5SdOU8qqYqVKEd+oX8FUr33KVvL7lQ4bdGEuLcS0i2AGV0WWuAMykuznW4RlHQATAHKjgdoU51dxrdvp29j7eXDh2nUrYeUou8rv5ouBK8b4mLmLtNhrzFfycljbdgD+c8EwfaHj0OomttrVpU4RcJWd/yQ4OinGSnHzIvjsvbZmJZhBzMSTAYE6nWImuZs/EzeMpyqSbz98i90cYxairE/wBj+KG7YTD2MrXUU55Oltc7AFuug0A1Omw1Hq5SSk1xu/c4+IgoPflo/UufDsAtoGJZm1dzux/gByHL51rY586jm7s26yaCgI3Cf1q/+Cz/ANytF9T8C1U/7eHfL7ElW5VFAR/EOFLcOZS1u4NriGD6MNnHkR6RvWLEkKrhlquRScf2SxveFw1q9uZHgYsx1JB0A8pNU54ebu+ZtNweHnThlKbTbeiS0SsTHAexwUi5jCtx9xbGttPWfbPqAPLSa3pYZRzlmyrTowpfTm+f4XD39iI7ZqHxbat4EtpAP4n/AM4qHEvr+BJUx08MlGMYu+d2rvl9iAdGX2S/x1H0/jUF+wj/AOqU6mVajB93VfnmeMWbuTTLy11B+lFu8TMHsqT3n0kezJ/klLHD7rYdLsd4rL4ig2ddGUruIYETsd9Nq3dJ23o5or1cHGVRdF9La11Sf7fOJn7IAqXH5Q1gDxFc6wWct7ryB7JmBuasYe7bz0O1X61eSUerG0Uu5J3uu+y7C4rjpEflKE/eHd5h58x9Kt5cyLol/pfqYWxFokKXDypTLIbNMTIEliY+p61nI33ZJXtY2uD4V1ZyVC2yfAJ8UemRcg/Vkxr1rVLMhqyi0knn87SXrYgMGOdxbY2gpcA5QxhSeUnpWHe2RmNrq5ynE4hCAFcE3Xy3BmU5WusGZdCYgPoJOg51S3t+k97gd2DcqL319Oa8NPYnOF425h2dECOjNnAZihWVUEZgGBGk7DfepVVahvviQVoqpTVeWT0MnHuJ3LlsW1RUzMhJzFiQrq2UeFYmN9fTnWVV6VNaGMHThKTk3kiPxNlwJbWlOpTb3Y5F3D16Mn0cFYnuwF4OcQdmDW1ynfKFkN6FmcfsGtcNSdJOL5nJxtGVJqLLfVopGIYhSWEiVjN5TMfuNYuZszLWTAoBQCgIftL2htYJA1zVmMW0Bgsecn3VGknlI3JAOk5OMW0m+xZsnoUJVpWXmUa9invv3t0gk+zHsgcgvl/+14/F4mded5eXL5xPR0aEaMd2P9z4R1qqSkVwazkuXl+7lA9JaPpFdfaWJdelQk3/ACu/fez9jSCs2TXC+A38SLmQpkDlfGzayqtEBTpDR8K1wuzpV4qpGSS9borYjGwoy3Wm2WbsZ2QXAd4xfvLlyMzRACrMKBJ66k7+VemW9rJ3fxX9DjYnFOtZWskWetiqKAUBG4T+tX/wWf8AuVovqfgWqn/bw75fYkq3KooBQCgFAUftd2R7/E27ov3ba3DkdEMSyoxDA+igERyFV6lCM5Jst0J091qcE2uLSfh6n212NtqIF6/6lw3/ALwRWf0tPtNalOhPWmvDL2saN/gCC4Ev4gpbMjOQgOYQVGY+EAqH5bgVHLCRXFkT2fRcd6EW+y/x+pOcP4lhcJaFrDm5egkkjWSdyXMJ8B8qsU4KKtEnhg6krdXdXzxMN/tHeOos2x6ksfpFSbrLMcBHjIl+zvFhiVeUCPbbKwBkGQCCDAMEHmNwfWteNmU8RQdGVr3JZbYBJAAJ3Mamslc9UAoCL403eKbCNBaBcI3W2faHkzDwjmM08q1eeRLSVnvMp/agWy6ratKbgNt2cKJt2xcABJiRmbwgc4boa1qqLsmjqYdaKbyfqeLmGKjMGMjX+dV41lN7jWRtTxcaslScVuvI8Jbd4aRptNbynTp9SxJOrQoXpJa6mOzZbFsVbOiAsgdWibhyEL5kJn0OkN1GmtKhaWuXD53EG5HDzund2v4Fj4BwpMC1zurTuLmUlgysVyiMpNxwSIgjfUt5VYUFF5Iq4ipKta70Ji7i3eFCOgPtMSkx0GViQT15CY1its2V1TtmyNxuHm2zhmABzZZgQNMo1WAYmZnU6wSClEmWpL8MxDPOfTaAFIUb7E+1/CiZXqRS0N6skYoBQFN4xwNMdiXuXC+W2nc29YGcMS7gepC6/cOkQaQk020y/RqOlTS55lJuq2CvtavHwbzyIPsuB57EdfSuftfBrEU+mprrrXtTy+eR1sPVUkbWCxatLFklthnEhRsPXf4k15qrQqQycWu9Ne5ZTPd3iVpd3B8l8R+m3xrejgcRWfUg36LzeQcktS3/AGdYwXLN4gERe57x3aa/vr02Cwk8LT6Odr65dpwtpO9VNcvuy2VcOcKAUAoCLwrf8ZfH/hWD82vD+FaL634fct1F/lYP/dL2iSlblQUAoBQEViO0eGSSbkhQSSiu66b6qpE+U1rvInjhqss0vsV/H8Vu3LqXEMIhJWywABlSJZgCwfU7SBtB3rO69S/TwkVCz15mZ+O3PdsidPauAAHmZAJPLkNqzaXI1WEfFkXiSbjd5iGDMNFAEIk/dEkyfvEk+gMVtGNndlulTUFaJgucPRtRmB6qxH7jrWWiXeZHYbGfnCilmABIuaQYMEab77xHrvWIzu7epJbK7L12Mw5Ft7jb3XkfhVQo+ZDH0IrTi2cPHTTqWXAsNZKYoCPu44MWS0w8By3GEHK0TlHLNBB12kVi99CWNN6s0Q8DJYUkmeu53ZmP1Y/U6VnJFiyWcyO7SJbsWDbkG9fZCerLbZST+qijQebDm2sc5Ja6s3ws3OupPRfPn4RC2s1xfaEfv/0qCTp0p5LMuVJUMPVyjn7GvfxxtIQRtPP51mpQjU697EtTCQrS6VOyeZd8PwTLhltAgOCHLxP5yZY+YMlfwmp4xskkcaVe9Xf4fY8D8pGhsqf1luCPrB+lb37Dffpc2bFvB3m9tlTyQZj82AA+RpdmkqsOCNm3gB7zs3rlGoMg6KKwRuo3wNtVj/WskZ9oBQCgIThzeEjmHcH1ViD9QaLQuS4dxRe2/DbZsreS2TeuYm6jNmJJS2bwA1MADKNB5VF+op0Gp1HZXfPu0LmFcpTcL5WT9irLh3AAKP8A3G/lVuO1MJLNVF7e5dcJcjLawdxtkb4iB9YqKrtjB019d+7P9gqcmdA+zi2bRu22M5lVwBtIJDR8DbqjhtorGVJZWta3d+f2OftKluqMvAvNXTlCgFAKAii2XGgf8zDn/pXB/wDbUf8AP4e39y5a+Evyl/8AJf8AiStSFMUAoCtdqcVmYWQRljM6zq0mAD+rodOcjoQSV3mdDBUk+u/AhGUHfbT6bVJqdINcA3IoLGFb2YwNutZNmrIYp4GX/cUQiuJgscPu4gmzYbKWHjczCJzOkSx2Aka+hrSre1lxNK9aNKO9IsPDuxCW3lrhZdJXLl22EhtBv/OtI3RQntKclkrMtaKAAAIA0AGwFZOafaAgsTxINnz3AlsZiADDMiHKzk7gZtBljSDOsDXXUswpaZXZXeyPCD+U4g2FKYNyjrmB8b+IMEk7TMk+QHWoqa3ZPd0LeJxH+HFPOSy8Cw8c42mFAtWlD3mErb5KPv3DyX6nYcyJJTsVaFCVd7zdlxZTrzMSzXhnuPBZ2G8bBRsqiTCjqdySTFGmpS31K516OHptqVOWS4H3Dqdws6z8QIA8xzjrSqoN9Z2GJjScuvKz0+cu818oP6QzII18959RWmKhPcSgvA3xMJ7iVNaF47KcUF233ZaXtwN9Svunz6H086loObgt9WZxMRQnTtKStcnqmKwoBQCgFAKAUBCd0beIuD3bgFxfJhCuvp7Detw1hatFqL3oLsyK72zIUWkggZrj5vdzOdRP3pLfOuPtje6OKSyvc6Gz0t+Um+CRE2zoPSvNnVPl26FBZiFUakkwBWUnJ2QM/ZLHO+Jt3FRlw8lTdbTOXUhQoOuQtl1O5yxXW2aoUsQlKXWd1b7N8znbQnF03BanTa9McEUAoBQETxbw38K/V3tMeguWyw/xW0HxqOWUosuYfrUasOxS8nb2kyWqQpigFAaXEeFWr/6VASPZcaOv4WGorDSZJCrKDvFlM4zwq5YPiJdCfC8fIMBoG9NDyjYSRlwZ2cNiY1VbRkdW5aMOH4zYVyhfxD2oViF9SBA1qvUxNKEt2UkjDi3oa/EeLqoLIrXDuAoMfFtgKiq4+hBW3k33myiy/wDYWwRgrTuPzl1e8fSPb1UeQClR8OpNSQbau9Tg4ye9WfJZFgrcqigFAUnhnZjviXuuTZcrlUMQ3dWXfubcgeyQVYkGTlHUmoYwvm/ltDpV6/RPcis0vV2v65G1/SX5FYu2l8Xd3RYwwYzobSOA3MpbDN55UA1O6LcU4rhkjNWj+onCaWco7ztzTa8L27rvkVy04Vy5JYsZd29p2I1Y/uA2AAA2rXopOm03mX/08nQdPj6Ls+cTNi7mcDKCQNzFa0YdG3vPUjwlJ0G+kaTfC4w+KCrBnTpWKtCUp3RjE4KdSo5RazMNq2HYhtjJipKrcKfVLGInKjR6nCyMT4hsM4uWIDiYB9k+R8jt9dxVfDTq1E03mvlivRUsVTcJvTidI4RjxiLFu8oIFxFbKd1kaqfMGR8KvRd1c4tSDhNxfA3KyaCgFAKAUB8NAV7EYu4ruTaLaEhg2mVQMqjTcu0AfiM7CtN5rgW4RjZZ/P7Gt2lw1zubUXGRnOS4V9g+BjBU+6SPI7CaobUrVKVDfj3PueXubUKkVNu17FM4FeuYlmtqqKUGrMSecezA/fXGx2z/ANJThUlK6npbuv8ActUds06s5wjF3i7O9u1fYmLnZtAO9vM1xrcOoOltchDGE2MwRLSdd658a8vpirJ5dvn+LGZYuc3bREvgURrZUZWTNcWNCMpdoHplI+BFRSclK/HL55laV07ktwTFsD3N1ixA/Nuxkuo5Mebr15jXfNHrNmY/9RDdl9S9e38lerBfUiZrqEAoBQET2oQnDOyglrRW8oG5NlhcgeuUj41HV+m/LPyLmAklXjF6SvH+pbvpe5KWrgYBlMggEHyO1SFRpxdmeqGBQCgPF60rAq4DKdCCAQR0IO9DKbTujhOI43q2RXgs0A3GiMxgDcgRpvXEnLEtySqNK/Lh36nuMPs9ypRlJ6pEc117rTaW4oChctvNGkn3R51BClCkrVGnxz/cs0aVKm2qjV/nA3ezXDL+JxSYeboVpN3Nm0tD2zrsTIUEc2FWKVCjWkrJZZ5W+xX2lWoUsO5xtfRW5s72iAAACABAA5AV2jwp6oBQGDH3+7tu59xWb+6CaxJ2VySlDfqRjzaXmeOFWO7s2k+7bRfkoFYirRSNsRPfqylzbfqVTtdwt0IvgF7a52uR7SZmWWj3lCqo6gJznTRprMv4LExvuPJ2SXzvzIu9iVZSBB2j/fKqlCNTpM00b4WhVjWTaa5/OJ4XGqiQTB/3rW1ejUlK8Vqb4nCVZ1XJK6Z84aQxlvgD61LX3owSTJsa6kKSUX3s+Y4DMcm/lyNZw7bh1jbBSlKlepp28iNV/GDc+M1vUV6TVP0LFSN6TVL0Lh2W42qMmGInOzG2ykGCZdg3Qe0QfONIqDCSmo7skzg1sPPddRq1ufkXCrhSFAKAUAoBQHhrYO4B0jUcunpQXMHE8J3tpk0kiVJ2DDVSfKQKhr0VWpypvijeEt2Vzltg/kuMS9tavZkcH3GJGYHpDgH+8OVcmKljtnyw8v4tH1Sy9svBcyrUX6XGb/8ALUyfZLg/H7tlzxv6O5pPgbTr4TpXmYfUjqR1RF9lAtvDWremiDUGQSRrrA/d5VviJ71WT7SWu96o2S1+1mGhysDKsN1YbMP5cxIOhpRrSo1FUjqiJMneF4vvbSuRDahgNgymGA6iQYPSK91Qqxq01UjoyrOO7KxtVKaCgPjLIg7HegTtmRPZhotGyfaw7myfwrBtn42zbPzqOlpu8svngXccr1OlWk1veL+r/wByZL1IUhQCgFAcSTs2gLB3YkO6wsCMrlY59K8ticZOFSUElkz29HHVOigo20XsZ8A1rDh7ZcLDFhmIkgga+eoNVKnSV2p2vwyNJdJVk5WuTf2f8bsnGPbnxOkWyQQCVJLqJ5kZT+wa7OyaTpb2+rN/Y5m18PVVKM2skdLrtnnhQCgI7tB/V7i/fAt/+oQn+atKn0ss4PKvF8s/LP7EjW5WPF60GUqwlWBBHUEQRRmU2ndHPr/ZRg9x8K2VVbItq47srqoEsWMsr5ywnUQBpzqFwlnuvzzOvTx093rPN8eXgQ5sm5d7hLVwX4LFCNCo3YNOQiY1zc6hw8q0ZuNQs0a8qacqsurz7fc8PiO6utYvK6ukS2UtbllDRmWQDBE8vOpp17O26yb9TGUd+KuvD2MnA8WrXSqnO0E5UBZhrvlWTzHLnWKzU4WizTHdejkyxWuyV29DXCtocljO5HnBAX5t8KjwlGdJO/E5tHGqhdJXv4Fg4D2dt4YlgS7nTMwGg6KOQ69atd5XxOLnX1yXImayVRQCgFAKAUAoBQHMPtBwpC3QMsLdW7vqVuZhPrnY6dNa52CtQ2u97+eOXo8/6WQ7Vpupg7rhn5ZfcsnDXzWbZJmUQk9ZUTXka6tVkkrZv3OilZWKvawd20QbUBUHdG0iEqRb8AuNAzG40GWUbFdGy+K5iMRCu0pRs7LPi8vLz80W3KMsn337+Hd8y4Wfh5cr+cEHkJB+vT1g1z2knkytK18iY7OibRbk7sy/h2BHkQM37Ve12bTlTw0Iy1/OZXrfVbkSlXiIUAoCFxH5nGI/uYhe6boLqS1s/tL3i/soKifVnfmXof4uGceMOsv+Lyl5Oz8WTVSlEUAoBQFV7Sdl3uFruEZUuHVkcTbuGInQyjbajQ8xOtc/F7Pp13vaM6WCx3RNQqfT2ao5FirOIa+yXkYXAcrAiAp/cB5zrIqhu08NHd09z2FKth6UFKm7p/OwleDcDupibDzDC7byhdSfGszyAy5p8qxQxanWjCC4lXaOMhPDzillbj85ncq9AeHFAKAjuM69yn37yf8ATm7/AJK0nwXzmWcNlvy5Rfr1fuSNblYUBEuT3lxZG6sPwMI+eZX+lEWI/SiNssbd+0RuW7tvwsCfowUz0BpLgyxVSlTfmbGDtZrZY7s1x58mdivyXKPhSGhopNNJDs/hg167ejVVW0D/AI3+BlB+zWHnK5riZZKPiWCslQUAoBQCgFAKAUAoBQFC7aqtz8qYRC2lU/rNbbP9CQB6tXDq4hf9Uoxjqml5/sySuv8AKTT5SfoZuy7ThLH4B9JFcXaatjKv/J+5th/4MP8AivZGPB8WsrdvIzhG7wxn8IYBVByMdGhgwMbGaiqYeooRnbJrUuSpS3U0uBNYGyuIJ1zWh7RBlX1IySNxp4vlzNdHZWz+ll0tRdVaLm/x7lepJw7ywAV6oqn2gFAKA0+L4Hv7TW5ykwUbmjqQyMPMMAfhWs47ysT4et0NRT15rmnk14o8cFx/fWgzDK6kpdT7lxdGHpOoPMEHnWIS3kZxVHoallmnmnzT0/ftyN+tyuKAUAoDkf2vB1xCkFlRrSzBIBYO2/nAHy8q52LoxdRTa8T1GwFTnCUanD4yC4f2hv8Ae2HUqGVgfZ0bQzmnqJ2jeqmDwsIVU46nRxGCpzwzbbzsdzwl7PbR4jMqtHSRMV207o8O1Z2M1ZMCgI9hnxI6WrZJ6ZrhhfiFR/74rTWXcWF1aD/3P0Wvm2vIkK3K4oCD7SXzYyYiCbaApdC+1lcrlYD3srCIkaOx5USbkrFnDR6SXRrV6fjx9znva7tX3kDDhlAIfOdGzJqIg6CY8ztFWoYVz+s72F2e0v8AF7rd5fbAYWLY0/Rpm6+yNvrVWGiOMrb5udltcJZcf2iC6fW74z9Wj4VrB3inzK1f+JLy8siVrYiFAKAUAoBQCgFAKAUBy7i+FxF63iEw1pe7u3mZLjXI8IuZmBEe84JEe6wmuUsBNYtYmFudnz0X5Om6VKcFCo9VZ27re2TN3hfF7FjDpba4O8toA1sA5s4GqxEg5pFcHFUK1bEzk4tXbfcVbQoRUJSSSSWbSySNz7POId61wPk7xEtgZeQJYuT+sz+InSfD0r1GEl1d3gkkiv8AqJV05brjG+V+JeKtmBQCgFAKAUBBcR/4W9+Uj9FcyriR90jRL3w0Vj93KfdqKXUe9w4/k6FD/MUugf1LOPbzj46x7briTgNSnPPtAKAUBVu3lhu6zoheAwOUSRpKsf1QRBPLNO0msb27mdDZ9RRm03a5SeFcAD3LKLbg+yzQQScuVvkudp6hetcfAUK6qynVukrpd/Z2JHYxGKcKWrsvi9TryiNBXZPLn2gPF64FUs2gAk0bsZjFydkYMBZIUswh3Odh0JAAHwUKPhWsUSVZJtJaLJfO13ZtVsRCgIjteqnBYnMQB3NwydgQpIPzisOW71nwJ8K2q0LK+aOG8aTugUcpnKkjI2ZdRz039QKzh9s0cRTlKKktdVx8Lnr6U96Lkl6Hcrgi3HQAfurKPKw+oydmFjCWB0toB6AQPpFaQVopEFf+JLvJOtiIUAoBQCgFAKAUAoCu9rO0gwptW1Cm5eYLq0d2p070+EzBI00nXXSop1FFqPMnoUlN5/3428kZLAy4dBaGQlFW2CNVLABZHlOvoakvlkSyfWbZRPtE7NDCm1ew6numi3cWdO8A8LseZcZgSdyBuWqBqlSl0ko3/JqqlJxlWqpOUc72u7cl3cOSvmkYOwuK7rG24aQ4Ntwo8Kh4yz55gg+O1bRr1a8t7d6q+ePgQU8TVxMHLctDVNvN25dmvDxOwVMaCgFAKAUAoDzcQMCGAIIgg6gg7g+VDKbTuiDwVw4R1sXCTZYxh7h908rDnr9wncabjxRR6j3Xpw/H4L9WKxUHWh9a+pc/9y/+y4PPTSeqU54oBQGvxCwXtuikAsCNdtaG9OSjNSfA0eDcI7ol3ILkQI2UbkDzJifQVlu5PicT0uS0JasFUUBrlM5E+yDI/WI2PoNx568hONSRPdXa/T+5sVkjFAKAqf2nXsuAcHQOyqT/AIgPiVA+NQ4h9Q6eyI72Lj2ZnLcJ2XZsIcXdORMyLZSNbuZoZvJQJI6wTtvFhaHSSW9oz0WIx0ZV1hoZ63fLs/JNY7tniymXNbH66pDesklfpXYjhFfOXz52FSGzaMZXz+eB0jsRh2t4DDq8z3YOu4DEsq69FIHwqikl9OnDu4HncXKMq83HS5OVkrigFAKAUAoBQCgFAcg7c4dlx144geG4qm2x9k21VRA5DK2aR1M+9XMxKkqmZUxv6iM6VSi3lkrcJX5dqtrqlbgaeN4/fusjM7nuyGtgBVUONngCWb8WnlrVxYbFVUm7Ivxp4ycEpbsedrtvsedkudjqmBvWsfhFNxQyXVh06MNGXyIYHXympnG6cZGZJ0qmXAgOH/ZzZs3luLevFVYMEOWZDZgCwEkSB5+dbRnKMNxPIllit5W3UvnL4i7VgqnwmgMdvEKdmFZs0D0byjdh8xSzB6VgdiD6VgH2gFAYcXhUuoyXFDIwhlOxFYaTVmb06kqclODs0RFvEvhPDiCz2B7GIOrIPu3/ACH/ADNvvQdTGm4fVpz/AD+S66cMV1qStPjHg+2P/wCf6b6KbRwQCCCDqCNiKlKDTTsz1QwfCaA8rdU7MD8RWbMHqawD4RNAeqAUAoBQGHF4VLqFLqK6HdXUMp9QdDWGk9TaMnF3i7M5v9qHEENyzYtkfmQWdRACswAtjpIXPp0detS4aUOls2r8u/56nb2RSfWqPjkvuUj8nN24lrX84yWxG/jYL/Gr9d7tGT+Z5HZqTcKcp8kz9CARtXMPEn2gFAKAUAoBQCgFAfGMUBXe1OGTF2HsssHdHYew49lo39RpIJHOt+jeT5ZklGq6cr+fajkuNw74WRi7Zn3TqbTdIaIPx1HQVSxNSvOe7LJeni/yYxFLF4mqo0JWp80+t23WT7ksu0nuwXHbiXDaw4zq7A3AIyWxEFxHsnTnOaAN6tQpUoRUacrvj84Fuph1TpJSby0bu2/P7aF/dydyT6mrCRQPNZB9DEbViwPgrIJCzgFPvT+GKic3yMm3Ywqptv1JrRybBnrAFAKAx33IEgE+QrKVwV1sC6Ethy9id0VZtEmdcjaKZMkrlnnToor6Xb28i2sW5K1aKl26S/qWvje3A+DH4tdD3L9SCU/wlG/fWd2XJPzX5MNYaWjkvBS9bx9j02PxDCCq+f5z+VvWtknyXn+xHu0f9b/p/wDI8qHO5VfwiT8z/Kt8+Jq3TWib7/wvyTGCsHKD3ja9TP75qKVk7WNG7my1puTx+yKxdcjB7tqQNTPnA/hWGD3QHwsBvQGG7i1Xc/LWsqLYKx227XjCWR3YPeXCyqxGiwJJ8zsAPOdgairydOPedDZuD/VVd16LNnNOFtjMVa7nDLCszNdxDT42YksWc7nlCydBXFhsxVqzrSz79F+Tu4mWFw0m5u/KKL32V7L2sGVd5vXl2djCrIjwr89SSdeVeijCagoyk2jg4raNWunHSPL9y0NxF+UD4Vno0UD7a4iw9oA/SjprgDP/AEmv3T9Kx0bB9sY4uwAX6/6VhwsgbtaAUAoBQCgFAfCKA8PYU7qpneQNaXBiTh9pRC20UdFUD91ZTa0Mtt6nxuHp0I9DWd9mDGeGL1b6VnpGDz/Rg+8flWekYPn9F/rfT/WnSdgPh4YeTD5U6QGzhbDL7TT5VrJp8AbNagUAoBQCgNW5gFJJ11862U2gYzwxeRP0rPSMH1eGr1b6U6Rg2rVoKIUQK1buD3WAKAUBivYdW9oTWU2tAYvyBOn1NZ32DFe4RacZXXMvRgCPkRRybyZlNp3R6HDEAgSANojT6VnfZg+Hhi9W+n8qdIwaOJw5QxqR1ipIyuYMNbAUBuYPCFpJJWNjFRylYyb9qyRu5PlpUbfYDPWAKAUAoBQCgFAKAUAoBQCgFAKAUAoBQCgFAKAUAoBQCgFAKAUAoBQCgFAKA8m2DuB8qXB9igPtAKAUA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http://www.igraza.ru/images/stories/3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3573016"/>
            <a:ext cx="1875926" cy="1141868"/>
          </a:xfrm>
          <a:prstGeom prst="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effectLst>
            <a:softEdge rad="317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</a:rPr>
              <a:t>В преамбуле Устава Всемирной организации здравоохранения  здоровье характеризуется как «состояние наибольшего физического психологического и социального благополучия, а не только отсутствие заболеваний и физических дефектов»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Нетрадиционное оборудование, изготовленное руками родителей и воспитателей.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Вот такие у нас есть планшеты.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Развиваем мелкую моторику рук.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SDC15234.JPG"/>
          <p:cNvPicPr>
            <a:picLocks noGrp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823862"/>
            <a:ext cx="4040188" cy="2765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Содержимое 7" descr="SDC15236.JPG"/>
          <p:cNvPicPr>
            <a:picLocks noGrp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04048" y="2708920"/>
            <a:ext cx="3458142" cy="34013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Какие замечательные прищепки.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48680"/>
            <a:ext cx="4041775" cy="1626195"/>
          </a:xfrm>
        </p:spPr>
        <p:txBody>
          <a:bodyPr/>
          <a:lstStyle/>
          <a:p>
            <a:r>
              <a:rPr lang="ru-RU" dirty="0" smtClean="0"/>
              <a:t>               </a:t>
            </a:r>
          </a:p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C00000"/>
                </a:solidFill>
              </a:rPr>
              <a:t>Массаж рук.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SDC15237.JPG"/>
          <p:cNvPicPr>
            <a:picLocks noGrp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924944"/>
            <a:ext cx="3754760" cy="2740236"/>
          </a:xfrm>
          <a:prstGeom prst="snip2DiagRect">
            <a:avLst/>
          </a:prstGeom>
        </p:spPr>
      </p:pic>
      <p:pic>
        <p:nvPicPr>
          <p:cNvPr id="2050" name="Picture 2" descr="F:\SDC152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564903"/>
            <a:ext cx="3215605" cy="3672409"/>
          </a:xfrm>
          <a:prstGeom prst="teardrop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908720"/>
            <a:ext cx="5616624" cy="410984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8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за внимание</a:t>
            </a:r>
            <a:endParaRPr lang="ru-RU" sz="800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180194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84168" y="4869160"/>
            <a:ext cx="2736304" cy="1584176"/>
          </a:xfrm>
          <a:prstGeom prst="rect">
            <a:avLst/>
          </a:prstGeom>
        </p:spPr>
      </p:pic>
      <p:pic>
        <p:nvPicPr>
          <p:cNvPr id="4" name="Рисунок 3" descr="35745817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836712"/>
            <a:ext cx="2160240" cy="216024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7931224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u="sng" dirty="0" smtClean="0">
                <a:solidFill>
                  <a:srgbClr val="990033"/>
                </a:solidFill>
                <a:latin typeface="Times New Roman" pitchFamily="18" charset="0"/>
              </a:rPr>
              <a:t>Актуальность проекта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1844824"/>
            <a:ext cx="8291264" cy="446449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4500" dirty="0" smtClean="0">
                <a:solidFill>
                  <a:srgbClr val="800000"/>
                </a:solidFill>
                <a:latin typeface="Times New Roman" pitchFamily="18" charset="0"/>
              </a:rPr>
              <a:t>в настоящее время идет постоянный поиск методов оздоровления детей в условиях детского сада. </a:t>
            </a:r>
            <a:r>
              <a:rPr lang="ru-RU" sz="45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Основная цель</a:t>
            </a:r>
            <a:r>
              <a:rPr lang="ru-RU" sz="4500" dirty="0" smtClean="0">
                <a:solidFill>
                  <a:srgbClr val="800000"/>
                </a:solidFill>
                <a:latin typeface="Times New Roman" pitchFamily="18" charset="0"/>
              </a:rPr>
              <a:t> – снижение заболеваемости детей;</a:t>
            </a:r>
          </a:p>
          <a:p>
            <a:pPr>
              <a:lnSpc>
                <a:spcPct val="80000"/>
              </a:lnSpc>
              <a:defRPr/>
            </a:pPr>
            <a:r>
              <a:rPr lang="ru-RU" sz="4500" dirty="0" smtClean="0">
                <a:solidFill>
                  <a:srgbClr val="800000"/>
                </a:solidFill>
                <a:latin typeface="Times New Roman" pitchFamily="18" charset="0"/>
              </a:rPr>
              <a:t>от состояния здоровья в первую очередь зависит возможность овладения детьми всеми умениями и навыками, которые им прививаются в детском саду и которые им необходимы для эффективного обучения в дальнейшем. Для этого необходимо формировать у детей разносторонние знания и положительные черты характера, совершенствовать физическое развитие;</a:t>
            </a:r>
          </a:p>
          <a:p>
            <a:pPr>
              <a:lnSpc>
                <a:spcPct val="80000"/>
              </a:lnSpc>
              <a:defRPr/>
            </a:pPr>
            <a:r>
              <a:rPr lang="ru-RU" sz="4500" dirty="0" smtClean="0">
                <a:solidFill>
                  <a:srgbClr val="800000"/>
                </a:solidFill>
                <a:latin typeface="Times New Roman" pitchFamily="18" charset="0"/>
              </a:rPr>
              <a:t>педагогам необходимо правильно организовать воспитательно-образовательную работу с детьми дошкольного возраста. Надо учитывать возрастные, психологические особенности детей, создавать благоприятные гигиенические условия, оптимальное сочетание разнообразных видов деятельности. Фундамент здоровья человека закладывается в раннем детстве;</a:t>
            </a:r>
          </a:p>
          <a:p>
            <a:pPr>
              <a:lnSpc>
                <a:spcPct val="80000"/>
              </a:lnSpc>
              <a:defRPr/>
            </a:pPr>
            <a:r>
              <a:rPr lang="ru-RU" sz="4500" dirty="0" smtClean="0">
                <a:solidFill>
                  <a:srgbClr val="800000"/>
                </a:solidFill>
                <a:latin typeface="Times New Roman" pitchFamily="18" charset="0"/>
              </a:rPr>
              <a:t>необходимо так же вести постоянный поиск новых форм взаимодействия с семьей воспитанников.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7787208" cy="1368152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rgbClr val="990033"/>
                </a:solidFill>
                <a:latin typeface="Times New Roman" pitchFamily="18" charset="0"/>
              </a:rPr>
              <a:t>Проблемный вопрос: </a:t>
            </a:r>
            <a:r>
              <a:rPr lang="ru-RU" sz="5400" dirty="0" smtClean="0">
                <a:solidFill>
                  <a:srgbClr val="990033"/>
                </a:solidFill>
              </a:rPr>
              <a:t> 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2564904"/>
            <a:ext cx="7272808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7" descr="E:\ВСЕ ПРЕЗЕНТАЦИИ\Анимированные рисунки и рамки\Анимация\59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725" y="4508500"/>
            <a:ext cx="1643063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etia-74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8175" y="4437063"/>
            <a:ext cx="1800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2564904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</a:rPr>
              <a:t>Как  и с помощью чего сохранить и укрепить здоровье детей дошкольного возраста?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4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Описание проекта. </a:t>
            </a:r>
          </a:p>
          <a:p>
            <a:pPr>
              <a:lnSpc>
                <a:spcPct val="80000"/>
              </a:lnSpc>
              <a:buNone/>
            </a:pPr>
            <a:endParaRPr lang="ru-RU" sz="16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16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16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</a:rPr>
              <a:t>Тип проекта:</a:t>
            </a:r>
            <a:r>
              <a:rPr lang="ru-RU" sz="2000" dirty="0" smtClean="0">
                <a:solidFill>
                  <a:srgbClr val="161645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</a:rPr>
              <a:t>информационно - практико-ориентированный.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</a:rPr>
              <a:t>Участники проекта:</a:t>
            </a:r>
            <a:r>
              <a:rPr lang="ru-RU" sz="2000" b="1" dirty="0" smtClean="0">
                <a:solidFill>
                  <a:srgbClr val="161645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</a:rPr>
              <a:t>воспитатели группы, воспитанники и родители разновозрастной группы №2.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</a:rPr>
              <a:t>Сроки выполнения проекта:</a:t>
            </a:r>
            <a:endParaRPr lang="ru-RU" sz="2000" dirty="0" smtClean="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</a:rPr>
              <a:t>Начало:</a:t>
            </a:r>
            <a:r>
              <a:rPr lang="ru-RU" sz="2000" dirty="0" smtClean="0">
                <a:solidFill>
                  <a:srgbClr val="161645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</a:rPr>
              <a:t>октябрь 2015 г.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</a:rPr>
              <a:t>Окончание:</a:t>
            </a:r>
            <a:r>
              <a:rPr lang="ru-RU" sz="2000" dirty="0" smtClean="0">
                <a:solidFill>
                  <a:srgbClr val="161645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</a:rPr>
              <a:t>ноябрь 2015 г.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</a:rPr>
              <a:t> Продолжительность:</a:t>
            </a:r>
            <a:r>
              <a:rPr lang="ru-RU" sz="2000" dirty="0" smtClean="0">
                <a:solidFill>
                  <a:srgbClr val="161645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</a:rPr>
              <a:t>долгосрочный.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</a:rPr>
              <a:t>Предмет исследования:</a:t>
            </a:r>
            <a:r>
              <a:rPr lang="ru-RU" sz="2000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</a:rPr>
              <a:t>традиционные и нетрадиционные виды оздоровительной работы, как наиболее эффективные средства оздоровления детей младшего дошкольного возраста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</a:rPr>
              <a:t>.                   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</a:rPr>
              <a:t>                                                                                                    </a:t>
            </a:r>
          </a:p>
        </p:txBody>
      </p:sp>
      <p:pic>
        <p:nvPicPr>
          <p:cNvPr id="4" name="Picture 13" descr="дети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48264" y="260350"/>
            <a:ext cx="1871886" cy="17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35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280" y="5157192"/>
            <a:ext cx="1574478" cy="121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2976"/>
            <a:ext cx="7467600" cy="32609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-1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200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6" name="Picture 5" descr="detia-825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113" y="4149725"/>
            <a:ext cx="2952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124744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Снижение заболеваемости, сохранение и укрепление здоровья детей младшего и среднего дошкольного возраста.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</a:rPr>
              <a:t>ЗАДАЧИ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</a:rPr>
              <a:t>формировать понимание необходимости заботиться о своем здоровье, беречь его, учиться быть здоровыми и вести здоровый образ жизни;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</a:rPr>
              <a:t>прививать любовь к физическим упражнениям, закаливанию;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</a:rPr>
              <a:t>повышать грамотность родителей в вопросах воспитания и укрепления здоровья дошкольников.                       </a:t>
            </a:r>
          </a:p>
          <a:p>
            <a:pPr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7667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Picture 6" descr="Шустрик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35825" y="3716338"/>
            <a:ext cx="1728788" cy="216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365760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63688" y="260648"/>
            <a:ext cx="6164160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hel13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40650" y="5445125"/>
            <a:ext cx="12239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1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115888"/>
            <a:ext cx="1512292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1560" y="234888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Накопление информации.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Наблюдения за детьми. Анализ проблемы.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Изучение методической литературы по теме «Здоровье», «Традиционные и нетрадиционные средства оздоровления детей дошкольного возраста».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Разработка проекта по теме «Игры, которые лечат».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Целевые прогулки.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Изготовление нетрадиционного оборудования в соответствии с темой проекта.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Беседы.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18209" y="332656"/>
            <a:ext cx="45075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990033"/>
                </a:solidFill>
                <a:latin typeface="Times New Roman" pitchFamily="18" charset="0"/>
              </a:rPr>
              <a:t>Организационно-подготовительный этап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rgbClr val="990033"/>
                </a:solidFill>
                <a:latin typeface="Times New Roman" pitchFamily="18" charset="0"/>
              </a:rPr>
              <a:t>Внедренческий этап</a:t>
            </a:r>
            <a:endParaRPr lang="ru-RU" b="1" dirty="0"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5656" y="1484784"/>
            <a:ext cx="6696744" cy="5184576"/>
          </a:xfrm>
        </p:spPr>
        <p:txBody>
          <a:bodyPr numCol="2"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</a:rPr>
              <a:t>1.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</a:rPr>
              <a:t>«Если хочешь  быть   здоров».                              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rgbClr val="923800"/>
                </a:solidFill>
                <a:latin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923800"/>
                </a:solidFill>
                <a:latin typeface="Times New Roman" pitchFamily="18" charset="0"/>
              </a:rPr>
              <a:t>психоэмоциональные</a:t>
            </a:r>
            <a:r>
              <a:rPr lang="ru-RU" sz="2000" dirty="0" smtClean="0">
                <a:solidFill>
                  <a:srgbClr val="923800"/>
                </a:solidFill>
                <a:latin typeface="Times New Roman" pitchFamily="18" charset="0"/>
              </a:rPr>
              <a:t> игры; игры - упражнения для выработки правильной осанки; упражнения для коррекции плоскостопия; оздоровительные игры, игровая терапия; закаливание).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923800"/>
                </a:solidFill>
                <a:latin typeface="Times New Roman" pitchFamily="18" charset="0"/>
              </a:rPr>
              <a:t>2. «На книжной полке»</a:t>
            </a:r>
            <a:r>
              <a:rPr lang="ru-RU" sz="2000" dirty="0" smtClean="0">
                <a:solidFill>
                  <a:srgbClr val="923800"/>
                </a:solidFill>
                <a:latin typeface="Times New Roman" pitchFamily="18" charset="0"/>
              </a:rPr>
              <a:t> (чтение детской литературы, заучивание стихотворений, </a:t>
            </a:r>
            <a:r>
              <a:rPr lang="ru-RU" sz="2000" dirty="0" err="1" smtClean="0">
                <a:solidFill>
                  <a:srgbClr val="923800"/>
                </a:solidFill>
                <a:latin typeface="Times New Roman" pitchFamily="18" charset="0"/>
              </a:rPr>
              <a:t>потешек</a:t>
            </a:r>
            <a:r>
              <a:rPr lang="ru-RU" sz="2000" dirty="0" smtClean="0">
                <a:solidFill>
                  <a:srgbClr val="923800"/>
                </a:solidFill>
                <a:latin typeface="Times New Roman" pitchFamily="18" charset="0"/>
              </a:rPr>
              <a:t>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923800"/>
                </a:solidFill>
                <a:latin typeface="Times New Roman" pitchFamily="18" charset="0"/>
              </a:rPr>
              <a:t>3. «Веселись, детвора!»</a:t>
            </a:r>
            <a:r>
              <a:rPr lang="ru-RU" sz="2000" dirty="0" smtClean="0">
                <a:solidFill>
                  <a:srgbClr val="923800"/>
                </a:solidFill>
                <a:latin typeface="Times New Roman" pitchFamily="18" charset="0"/>
              </a:rPr>
              <a:t> (оздоровительные развлечения, дни здоровья, тематические прогулки, игровая деятельность).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923800"/>
                </a:solidFill>
                <a:latin typeface="Times New Roman" pitchFamily="18" charset="0"/>
              </a:rPr>
              <a:t>4. «Для мам и пап»</a:t>
            </a:r>
            <a:r>
              <a:rPr lang="ru-RU" sz="2000" dirty="0" smtClean="0">
                <a:solidFill>
                  <a:srgbClr val="923800"/>
                </a:solidFill>
                <a:latin typeface="Times New Roman" pitchFamily="18" charset="0"/>
              </a:rPr>
              <a:t> (информация, фотовыставки, </a:t>
            </a:r>
            <a:r>
              <a:rPr lang="ru-RU" sz="2000" dirty="0" smtClean="0">
                <a:solidFill>
                  <a:srgbClr val="923800"/>
                </a:solidFill>
                <a:latin typeface="Times New Roman" pitchFamily="18" charset="0"/>
                <a:cs typeface="Times New Roman" pitchFamily="18" charset="0"/>
              </a:rPr>
              <a:t>консультации).</a:t>
            </a:r>
            <a:endParaRPr lang="ru-RU" sz="2000" b="1" i="1" dirty="0" smtClean="0">
              <a:solidFill>
                <a:srgbClr val="9238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</p:txBody>
      </p:sp>
      <p:pic>
        <p:nvPicPr>
          <p:cNvPr id="4" name="Picture 6" descr="b37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88913"/>
            <a:ext cx="13684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7" descr="E:\ВСЕ ПРЕЗЕНТАЦИИ\Анимированные рисунки и рамки\Анимация\7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8" y="3717032"/>
            <a:ext cx="280900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705</Words>
  <Application>Microsoft Office PowerPoint</Application>
  <PresentationFormat>Экран (4:3)</PresentationFormat>
  <Paragraphs>98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«Игры, которые лечат»    разновозрастная группа №2</vt:lpstr>
      <vt:lpstr>Самая большая ценность для человека – здоровье.</vt:lpstr>
      <vt:lpstr>Слайд 3</vt:lpstr>
      <vt:lpstr>Слайд 4</vt:lpstr>
      <vt:lpstr>Слайд 5</vt:lpstr>
      <vt:lpstr>Слайд 6</vt:lpstr>
      <vt:lpstr> ЗАДАЧИ проекта:</vt:lpstr>
      <vt:lpstr>Слайд 8</vt:lpstr>
      <vt:lpstr>Внедренческий этап</vt:lpstr>
      <vt:lpstr>Традиционные методы закаливания в разновозрастной  группе №2:</vt:lpstr>
      <vt:lpstr>Традиционные методы закаливания.</vt:lpstr>
      <vt:lpstr>Упражнения для профилактики,  коррекции осанки.</vt:lpstr>
      <vt:lpstr>Игровая терапия</vt:lpstr>
      <vt:lpstr>Игры, которые лечат</vt:lpstr>
      <vt:lpstr>Оздоровительные игры</vt:lpstr>
      <vt:lpstr>Оздоровительные игры.</vt:lpstr>
      <vt:lpstr>Целевые прогулки.</vt:lpstr>
      <vt:lpstr>Подвижные игры.</vt:lpstr>
      <vt:lpstr>Работа с родителями.</vt:lpstr>
      <vt:lpstr>Нетрадиционное оборудование, изготовленное руками родителей и воспитателей.</vt:lpstr>
      <vt:lpstr>Слайд 21</vt:lpstr>
      <vt:lpstr>Спасибо  за внимание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Подвижные игры, которые лечат для детей 5-7 лет</dc:title>
  <dc:creator>user</dc:creator>
  <cp:lastModifiedBy>Админ</cp:lastModifiedBy>
  <cp:revision>132</cp:revision>
  <dcterms:created xsi:type="dcterms:W3CDTF">2015-01-17T16:59:51Z</dcterms:created>
  <dcterms:modified xsi:type="dcterms:W3CDTF">2016-02-07T09:45:06Z</dcterms:modified>
</cp:coreProperties>
</file>