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63" r:id="rId10"/>
    <p:sldId id="268" r:id="rId11"/>
    <p:sldId id="264" r:id="rId12"/>
    <p:sldId id="265" r:id="rId13"/>
    <p:sldId id="26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4900"/>
    <a:srgbClr val="A45200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509C0B-7533-4B8F-8200-612814B2E053}" type="datetimeFigureOut">
              <a:rPr lang="ru-RU" smtClean="0"/>
              <a:t>04.05.2015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44C2A9-C994-4204-9D89-E76483219F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9250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44C2A9-C994-4204-9D89-E76483219F3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4714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04.05.2015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04.05.2015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04.05.2015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04.05.2015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wmf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G:\для тренажеров\рамки уголки\0_ddef7_e0db1138_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920908" y="-1489840"/>
            <a:ext cx="6870138" cy="979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Родительское собрание </a:t>
            </a:r>
            <a:b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на тему </a:t>
            </a:r>
            <a:b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«Учимся по-современному!»</a:t>
            </a:r>
            <a:b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</a:b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учитель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Джумаева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Елена Юрьевна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ФГКОУ «СОШ№6»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06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75724"/>
            <a:ext cx="4883577" cy="924475"/>
          </a:xfrm>
        </p:spPr>
        <p:txBody>
          <a:bodyPr/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Презентация проекта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074" name="Picture 2" descr="F:\портфолио я\собрание проект\DSCN154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73"/>
          <a:stretch/>
        </p:blipFill>
        <p:spPr bwMode="auto">
          <a:xfrm>
            <a:off x="755576" y="4149080"/>
            <a:ext cx="3538686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F:\портфолио я\собрание проект\DSCN155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9" t="10006"/>
          <a:stretch/>
        </p:blipFill>
        <p:spPr bwMode="auto">
          <a:xfrm>
            <a:off x="251520" y="1690186"/>
            <a:ext cx="3458955" cy="2274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:\портфолио я\собрание проект\DSCN156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64" t="20792" r="3175" b="19204"/>
          <a:stretch/>
        </p:blipFill>
        <p:spPr bwMode="auto">
          <a:xfrm>
            <a:off x="5380610" y="1124744"/>
            <a:ext cx="3478847" cy="2259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F:\портфолио я\собрание проект\DSCN156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645024"/>
            <a:ext cx="3478847" cy="2326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554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G:\для тренажеров\рамки уголки\0_ddef7_e0db1138_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920909" y="-1461475"/>
            <a:ext cx="6870138" cy="979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75724"/>
            <a:ext cx="8280920" cy="390540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Что такое проект?</a:t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rgbClr val="924900"/>
                </a:solidFill>
              </a:rPr>
              <a:t>Это система </a:t>
            </a:r>
            <a:r>
              <a:rPr lang="ru-RU" dirty="0" err="1">
                <a:solidFill>
                  <a:srgbClr val="924900"/>
                </a:solidFill>
              </a:rPr>
              <a:t>учебно</a:t>
            </a:r>
            <a:r>
              <a:rPr lang="ru-RU" dirty="0">
                <a:solidFill>
                  <a:srgbClr val="924900"/>
                </a:solidFill>
              </a:rPr>
              <a:t>–познавательных  приёмов,  которые позволяют решить ту или иную проблему в результате самостоятельных и коллективных действий учащихся и обязательных презентаций результатов их работы</a:t>
            </a:r>
            <a:r>
              <a:rPr lang="ru-RU" i="1" dirty="0">
                <a:solidFill>
                  <a:srgbClr val="924900"/>
                </a:solidFill>
              </a:rPr>
              <a:t>. </a:t>
            </a:r>
            <a:r>
              <a:rPr lang="ru-RU" dirty="0"/>
              <a:t/>
            </a:r>
            <a:br>
              <a:rPr lang="ru-RU" dirty="0"/>
            </a:b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99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G:\для тренажеров\рамки уголки\0_ddef7_e0db1138_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920908" y="-1489840"/>
            <a:ext cx="6870138" cy="979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75724"/>
            <a:ext cx="8352928" cy="5345564"/>
          </a:xfrm>
        </p:spPr>
        <p:txBody>
          <a:bodyPr/>
          <a:lstStyle/>
          <a:p>
            <a:pPr algn="r">
              <a:lnSpc>
                <a:spcPct val="80000"/>
              </a:lnSpc>
              <a:defRPr/>
            </a:pPr>
            <a:r>
              <a:rPr lang="ru-RU" sz="2500" dirty="0" smtClean="0">
                <a:solidFill>
                  <a:schemeClr val="accent6">
                    <a:lumMod val="50000"/>
                  </a:schemeClr>
                </a:solidFill>
              </a:rPr>
              <a:t>             </a:t>
            </a:r>
            <a:r>
              <a:rPr lang="ru-RU" sz="2500" b="1" dirty="0" smtClean="0">
                <a:solidFill>
                  <a:schemeClr val="accent6">
                    <a:lumMod val="50000"/>
                  </a:schemeClr>
                </a:solidFill>
              </a:rPr>
              <a:t>Зачем нужна проектная деятельность?</a:t>
            </a:r>
            <a:r>
              <a:rPr lang="ru-RU" sz="2500" dirty="0" smtClean="0">
                <a:solidFill>
                  <a:srgbClr val="924900"/>
                </a:solidFill>
              </a:rPr>
              <a:t/>
            </a:r>
            <a:br>
              <a:rPr lang="ru-RU" sz="2500" dirty="0" smtClean="0">
                <a:solidFill>
                  <a:srgbClr val="924900"/>
                </a:solidFill>
              </a:rPr>
            </a:br>
            <a:r>
              <a:rPr lang="ru-RU" sz="2500" dirty="0" smtClean="0">
                <a:solidFill>
                  <a:srgbClr val="924900"/>
                </a:solidFill>
              </a:rPr>
              <a:t>            1</a:t>
            </a:r>
            <a:r>
              <a:rPr lang="ru-RU" sz="2500" dirty="0">
                <a:solidFill>
                  <a:srgbClr val="924900"/>
                </a:solidFill>
              </a:rPr>
              <a:t>)   самостоятельно и </a:t>
            </a:r>
            <a:r>
              <a:rPr lang="ru-RU" sz="2500" dirty="0" smtClean="0">
                <a:solidFill>
                  <a:srgbClr val="924900"/>
                </a:solidFill>
              </a:rPr>
              <a:t>охотно</a:t>
            </a:r>
            <a:br>
              <a:rPr lang="ru-RU" sz="2500" dirty="0" smtClean="0">
                <a:solidFill>
                  <a:srgbClr val="924900"/>
                </a:solidFill>
              </a:rPr>
            </a:br>
            <a:r>
              <a:rPr lang="ru-RU" sz="2500" dirty="0" smtClean="0">
                <a:solidFill>
                  <a:srgbClr val="924900"/>
                </a:solidFill>
              </a:rPr>
              <a:t>        приобретать </a:t>
            </a:r>
            <a:r>
              <a:rPr lang="ru-RU" sz="2500" dirty="0">
                <a:solidFill>
                  <a:srgbClr val="924900"/>
                </a:solidFill>
              </a:rPr>
              <a:t>недостающие знания из разных источников;</a:t>
            </a:r>
            <a:br>
              <a:rPr lang="ru-RU" sz="2500" dirty="0">
                <a:solidFill>
                  <a:srgbClr val="924900"/>
                </a:solidFill>
              </a:rPr>
            </a:br>
            <a:r>
              <a:rPr lang="ru-RU" sz="2500" dirty="0" smtClean="0">
                <a:solidFill>
                  <a:srgbClr val="924900"/>
                </a:solidFill>
              </a:rPr>
              <a:t>           2</a:t>
            </a:r>
            <a:r>
              <a:rPr lang="ru-RU" sz="2500" dirty="0">
                <a:solidFill>
                  <a:srgbClr val="924900"/>
                </a:solidFill>
              </a:rPr>
              <a:t>)  </a:t>
            </a:r>
            <a:r>
              <a:rPr lang="ru-RU" sz="2500" dirty="0" smtClean="0">
                <a:solidFill>
                  <a:srgbClr val="924900"/>
                </a:solidFill>
              </a:rPr>
              <a:t>учиться пользоваться</a:t>
            </a:r>
            <a:br>
              <a:rPr lang="ru-RU" sz="2500" dirty="0" smtClean="0">
                <a:solidFill>
                  <a:srgbClr val="924900"/>
                </a:solidFill>
              </a:rPr>
            </a:br>
            <a:r>
              <a:rPr lang="ru-RU" sz="2500" dirty="0">
                <a:solidFill>
                  <a:srgbClr val="924900"/>
                </a:solidFill>
              </a:rPr>
              <a:t> </a:t>
            </a:r>
            <a:r>
              <a:rPr lang="ru-RU" sz="2500" dirty="0" smtClean="0">
                <a:solidFill>
                  <a:srgbClr val="924900"/>
                </a:solidFill>
              </a:rPr>
              <a:t>            приобретенными </a:t>
            </a:r>
            <a:r>
              <a:rPr lang="ru-RU" sz="2500" dirty="0">
                <a:solidFill>
                  <a:srgbClr val="924900"/>
                </a:solidFill>
              </a:rPr>
              <a:t>знаниями </a:t>
            </a:r>
            <a:r>
              <a:rPr lang="ru-RU" sz="2500" dirty="0" smtClean="0">
                <a:solidFill>
                  <a:srgbClr val="924900"/>
                </a:solidFill>
              </a:rPr>
              <a:t/>
            </a:r>
            <a:br>
              <a:rPr lang="ru-RU" sz="2500" dirty="0" smtClean="0">
                <a:solidFill>
                  <a:srgbClr val="924900"/>
                </a:solidFill>
              </a:rPr>
            </a:br>
            <a:r>
              <a:rPr lang="ru-RU" sz="2500" dirty="0" smtClean="0">
                <a:solidFill>
                  <a:srgbClr val="924900"/>
                </a:solidFill>
              </a:rPr>
              <a:t>для решения </a:t>
            </a:r>
            <a:r>
              <a:rPr lang="ru-RU" sz="2500" dirty="0">
                <a:solidFill>
                  <a:srgbClr val="924900"/>
                </a:solidFill>
              </a:rPr>
              <a:t>познавательных и </a:t>
            </a:r>
            <a:r>
              <a:rPr lang="ru-RU" sz="2500" dirty="0" smtClean="0">
                <a:solidFill>
                  <a:srgbClr val="924900"/>
                </a:solidFill>
              </a:rPr>
              <a:t/>
            </a:r>
            <a:br>
              <a:rPr lang="ru-RU" sz="2500" dirty="0" smtClean="0">
                <a:solidFill>
                  <a:srgbClr val="924900"/>
                </a:solidFill>
              </a:rPr>
            </a:br>
            <a:r>
              <a:rPr lang="ru-RU" sz="2500" dirty="0" smtClean="0">
                <a:solidFill>
                  <a:srgbClr val="924900"/>
                </a:solidFill>
              </a:rPr>
              <a:t>практических </a:t>
            </a:r>
            <a:r>
              <a:rPr lang="ru-RU" sz="2500" dirty="0">
                <a:solidFill>
                  <a:srgbClr val="924900"/>
                </a:solidFill>
              </a:rPr>
              <a:t>задач;</a:t>
            </a:r>
            <a:br>
              <a:rPr lang="ru-RU" sz="2500" dirty="0">
                <a:solidFill>
                  <a:srgbClr val="924900"/>
                </a:solidFill>
              </a:rPr>
            </a:br>
            <a:r>
              <a:rPr lang="ru-RU" sz="2500" dirty="0">
                <a:solidFill>
                  <a:srgbClr val="924900"/>
                </a:solidFill>
              </a:rPr>
              <a:t>3)   </a:t>
            </a:r>
            <a:r>
              <a:rPr lang="ru-RU" sz="2500" dirty="0" smtClean="0">
                <a:solidFill>
                  <a:srgbClr val="924900"/>
                </a:solidFill>
              </a:rPr>
              <a:t>приобретать </a:t>
            </a:r>
            <a:r>
              <a:rPr lang="ru-RU" sz="2500" dirty="0">
                <a:solidFill>
                  <a:srgbClr val="924900"/>
                </a:solidFill>
              </a:rPr>
              <a:t>коммуникативные умения, работая в группах;</a:t>
            </a:r>
            <a:br>
              <a:rPr lang="ru-RU" sz="2500" dirty="0">
                <a:solidFill>
                  <a:srgbClr val="924900"/>
                </a:solidFill>
              </a:rPr>
            </a:br>
            <a:r>
              <a:rPr lang="ru-RU" sz="2500" dirty="0">
                <a:solidFill>
                  <a:srgbClr val="924900"/>
                </a:solidFill>
              </a:rPr>
              <a:t>4)  </a:t>
            </a:r>
            <a:r>
              <a:rPr lang="ru-RU" sz="2500" dirty="0" smtClean="0">
                <a:solidFill>
                  <a:srgbClr val="924900"/>
                </a:solidFill>
              </a:rPr>
              <a:t>развивать </a:t>
            </a:r>
            <a:r>
              <a:rPr lang="ru-RU" sz="2500" dirty="0">
                <a:solidFill>
                  <a:srgbClr val="924900"/>
                </a:solidFill>
              </a:rPr>
              <a:t>у себя исследовательские умения (умения выявления проблем, сбора информации, наблюдения, проведения эксперимента, анализа, построения гипотез, обобщения);</a:t>
            </a:r>
            <a:br>
              <a:rPr lang="ru-RU" sz="2500" dirty="0">
                <a:solidFill>
                  <a:srgbClr val="924900"/>
                </a:solidFill>
              </a:rPr>
            </a:br>
            <a:r>
              <a:rPr lang="ru-RU" sz="2500" dirty="0">
                <a:solidFill>
                  <a:srgbClr val="924900"/>
                </a:solidFill>
              </a:rPr>
              <a:t>5) </a:t>
            </a:r>
            <a:r>
              <a:rPr lang="ru-RU" sz="2500" dirty="0" smtClean="0">
                <a:solidFill>
                  <a:srgbClr val="924900"/>
                </a:solidFill>
              </a:rPr>
              <a:t>развивать </a:t>
            </a:r>
            <a:r>
              <a:rPr lang="ru-RU" sz="2500" dirty="0">
                <a:solidFill>
                  <a:srgbClr val="924900"/>
                </a:solidFill>
              </a:rPr>
              <a:t>системное мышление.</a:t>
            </a:r>
          </a:p>
        </p:txBody>
      </p:sp>
      <p:pic>
        <p:nvPicPr>
          <p:cNvPr id="3" name="Рисунок 2" descr="C:\Documents and Settings\Admin\Рабочий стол\Клипарт школа\цель.png"/>
          <p:cNvPicPr/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63618" y="620688"/>
            <a:ext cx="1870199" cy="32403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8870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G:\для тренажеров\рамки уголки\0_ddef7_e0db1138_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920908" y="-1489840"/>
            <a:ext cx="6870138" cy="979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b="1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b="1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b="1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b="1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b="1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b="1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b="1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b="1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b="1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b="1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b="1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b="1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b="1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b="1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b="1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b="1" smtClean="0">
                <a:solidFill>
                  <a:schemeClr val="accent6">
                    <a:lumMod val="50000"/>
                  </a:schemeClr>
                </a:solidFill>
              </a:rPr>
              <a:t>Я 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УЗНАЛ….</a:t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Я НАУЧИЛСЯ…</a:t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МНЕ БЫЛО ТРУДНО…</a:t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МНЕ БЫ ХОТЕЛОСЬ ЕЩЁ …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30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4" descr="G:\для тренажеров\рамки уголки\0_ddef7_e0db1138_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920908" y="-1489840"/>
            <a:ext cx="6870138" cy="979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11560" y="3933057"/>
            <a:ext cx="770485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«Расскажи мне – и я 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забуду. Покажи мне 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– и я запомню. Вовлеки меня – и я научусь». </a:t>
            </a:r>
          </a:p>
          <a:p>
            <a:pPr algn="r">
              <a:defRPr/>
            </a:pP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Китайская мудрость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1700808"/>
            <a:ext cx="835292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Проект:</a:t>
            </a:r>
            <a:r>
              <a:rPr lang="ru-RU" sz="3200" b="1" dirty="0" smtClean="0">
                <a:solidFill>
                  <a:srgbClr val="924900"/>
                </a:solidFill>
              </a:rPr>
              <a:t>                                </a:t>
            </a:r>
          </a:p>
          <a:p>
            <a:r>
              <a:rPr lang="ru-RU" sz="3200" b="1" dirty="0">
                <a:solidFill>
                  <a:srgbClr val="924900"/>
                </a:solidFill>
              </a:rPr>
              <a:t> </a:t>
            </a:r>
            <a:r>
              <a:rPr lang="ru-RU" sz="3200" b="1" dirty="0" smtClean="0">
                <a:solidFill>
                  <a:srgbClr val="924900"/>
                </a:solidFill>
              </a:rPr>
              <a:t>       ЧТО?</a:t>
            </a:r>
          </a:p>
          <a:p>
            <a:r>
              <a:rPr lang="ru-RU" sz="3200" b="1" dirty="0">
                <a:solidFill>
                  <a:srgbClr val="924900"/>
                </a:solidFill>
              </a:rPr>
              <a:t> </a:t>
            </a:r>
            <a:r>
              <a:rPr lang="ru-RU" sz="3200" b="1" dirty="0" smtClean="0">
                <a:solidFill>
                  <a:srgbClr val="924900"/>
                </a:solidFill>
              </a:rPr>
              <a:t>             ЗАЧЕМ?</a:t>
            </a:r>
          </a:p>
          <a:p>
            <a:r>
              <a:rPr lang="ru-RU" sz="3200" b="1" dirty="0">
                <a:solidFill>
                  <a:srgbClr val="924900"/>
                </a:solidFill>
              </a:rPr>
              <a:t> </a:t>
            </a:r>
            <a:r>
              <a:rPr lang="ru-RU" sz="3200" b="1" dirty="0" smtClean="0">
                <a:solidFill>
                  <a:srgbClr val="924900"/>
                </a:solidFill>
              </a:rPr>
              <a:t>                        КАК?        </a:t>
            </a:r>
            <a:r>
              <a:rPr lang="ru-RU" sz="3200" b="1" dirty="0">
                <a:solidFill>
                  <a:srgbClr val="924900"/>
                </a:solidFill>
              </a:rPr>
              <a:t/>
            </a:r>
            <a:br>
              <a:rPr lang="ru-RU" sz="3200" b="1" dirty="0">
                <a:solidFill>
                  <a:srgbClr val="924900"/>
                </a:solidFill>
              </a:rPr>
            </a:br>
            <a:r>
              <a:rPr lang="ru-RU" sz="3200" b="1" dirty="0" smtClean="0">
                <a:solidFill>
                  <a:srgbClr val="924900"/>
                </a:solidFill>
              </a:rPr>
              <a:t>               </a:t>
            </a:r>
            <a:endParaRPr lang="ru-RU" sz="3200" dirty="0"/>
          </a:p>
        </p:txBody>
      </p:sp>
      <p:pic>
        <p:nvPicPr>
          <p:cNvPr id="9" name="Рисунок 8" descr="C:\Documents and Settings\Admin\Рабочий стол\Клипарт школа\направления.png"/>
          <p:cNvPicPr/>
          <p:nvPr/>
        </p:nvPicPr>
        <p:blipFill>
          <a:blip r:embed="rId4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868144" y="696308"/>
            <a:ext cx="2444753" cy="2281772"/>
          </a:xfrm>
          <a:prstGeom prst="rect">
            <a:avLst/>
          </a:prstGeom>
          <a:ln w="38100" cap="sq">
            <a:solidFill>
              <a:srgbClr val="CC006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24799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G:\для тренажеров\рамки уголки\0_ddef7_e0db1138_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920908" y="-1489840"/>
            <a:ext cx="6870138" cy="979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570560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Как  создать проект </a:t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«Пять П»:</a:t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rgbClr val="924900"/>
                </a:solidFill>
              </a:rPr>
              <a:t/>
            </a:r>
            <a:br>
              <a:rPr lang="ru-RU" b="1" dirty="0" smtClean="0">
                <a:solidFill>
                  <a:srgbClr val="924900"/>
                </a:solidFill>
              </a:rPr>
            </a:br>
            <a:r>
              <a:rPr lang="ru-RU" b="1" dirty="0" smtClean="0">
                <a:solidFill>
                  <a:srgbClr val="924900"/>
                </a:solidFill>
              </a:rPr>
              <a:t>1. Проблема (выбор темы);</a:t>
            </a:r>
            <a:br>
              <a:rPr lang="ru-RU" b="1" dirty="0" smtClean="0">
                <a:solidFill>
                  <a:srgbClr val="924900"/>
                </a:solidFill>
              </a:rPr>
            </a:br>
            <a:r>
              <a:rPr lang="ru-RU" b="1" dirty="0" smtClean="0">
                <a:solidFill>
                  <a:srgbClr val="924900"/>
                </a:solidFill>
              </a:rPr>
              <a:t>2. Проектирование (постановка целей);</a:t>
            </a:r>
            <a:br>
              <a:rPr lang="ru-RU" b="1" dirty="0" smtClean="0">
                <a:solidFill>
                  <a:srgbClr val="924900"/>
                </a:solidFill>
              </a:rPr>
            </a:br>
            <a:r>
              <a:rPr lang="ru-RU" b="1" dirty="0" smtClean="0">
                <a:solidFill>
                  <a:srgbClr val="924900"/>
                </a:solidFill>
              </a:rPr>
              <a:t>3. Поиск информации;</a:t>
            </a:r>
            <a:br>
              <a:rPr lang="ru-RU" b="1" dirty="0" smtClean="0">
                <a:solidFill>
                  <a:srgbClr val="924900"/>
                </a:solidFill>
              </a:rPr>
            </a:br>
            <a:r>
              <a:rPr lang="ru-RU" b="1" dirty="0" smtClean="0">
                <a:solidFill>
                  <a:srgbClr val="924900"/>
                </a:solidFill>
              </a:rPr>
              <a:t>4. Продукт </a:t>
            </a:r>
            <a:br>
              <a:rPr lang="ru-RU" b="1" dirty="0" smtClean="0">
                <a:solidFill>
                  <a:srgbClr val="924900"/>
                </a:solidFill>
              </a:rPr>
            </a:br>
            <a:r>
              <a:rPr lang="ru-RU" b="1" dirty="0" smtClean="0">
                <a:solidFill>
                  <a:srgbClr val="924900"/>
                </a:solidFill>
              </a:rPr>
              <a:t>(выполнение работы);</a:t>
            </a:r>
            <a:br>
              <a:rPr lang="ru-RU" b="1" dirty="0" smtClean="0">
                <a:solidFill>
                  <a:srgbClr val="924900"/>
                </a:solidFill>
              </a:rPr>
            </a:br>
            <a:r>
              <a:rPr lang="ru-RU" b="1" dirty="0" smtClean="0">
                <a:solidFill>
                  <a:srgbClr val="924900"/>
                </a:solidFill>
              </a:rPr>
              <a:t>5. Презентация (отчёт). </a:t>
            </a:r>
            <a:br>
              <a:rPr lang="ru-RU" b="1" dirty="0" smtClean="0">
                <a:solidFill>
                  <a:srgbClr val="924900"/>
                </a:solidFill>
              </a:rPr>
            </a:br>
            <a:r>
              <a:rPr lang="ru-RU" b="1" dirty="0" smtClean="0">
                <a:solidFill>
                  <a:srgbClr val="924900"/>
                </a:solidFill>
              </a:rPr>
              <a:t/>
            </a:r>
            <a:br>
              <a:rPr lang="ru-RU" b="1" dirty="0" smtClean="0">
                <a:solidFill>
                  <a:srgbClr val="924900"/>
                </a:solidFill>
              </a:rPr>
            </a:br>
            <a:endParaRPr lang="ru-RU" b="1" dirty="0">
              <a:solidFill>
                <a:srgbClr val="924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46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G:\для тренажеров\рамки уголки\0_ddef7_e0db1138_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920908" y="-1489840"/>
            <a:ext cx="6870138" cy="979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692696"/>
            <a:ext cx="7125113" cy="924475"/>
          </a:xfrm>
        </p:spPr>
        <p:txBody>
          <a:bodyPr/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ЭТАП №1 – </a:t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ПРОБЛЕМА.</a:t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rgbClr val="924900"/>
                </a:solidFill>
              </a:rPr>
              <a:t>ИЗМЕНЕНИЯ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Admin\Desktop\Documents\картинки\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908720"/>
            <a:ext cx="3560440" cy="5169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51154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G:\для тренажеров\рамки уголки\0_ddef7_e0db1138_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920908" y="-1489840"/>
            <a:ext cx="6870138" cy="979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75724"/>
            <a:ext cx="8064896" cy="92447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ЭТАП №2 – ПРОЕКТИРОВАНИЕ</a:t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500" b="1" dirty="0" smtClean="0">
                <a:solidFill>
                  <a:srgbClr val="924900"/>
                </a:solidFill>
              </a:rPr>
              <a:t>1. Учиться работать в  группе.</a:t>
            </a:r>
            <a:br>
              <a:rPr lang="ru-RU" sz="2500" b="1" dirty="0" smtClean="0">
                <a:solidFill>
                  <a:srgbClr val="924900"/>
                </a:solidFill>
              </a:rPr>
            </a:br>
            <a:r>
              <a:rPr lang="ru-RU" sz="2500" b="1" dirty="0" smtClean="0">
                <a:solidFill>
                  <a:srgbClr val="924900"/>
                </a:solidFill>
              </a:rPr>
              <a:t>2. Найти нужную информацию (картинки) в печатных источниках.</a:t>
            </a:r>
            <a:br>
              <a:rPr lang="ru-RU" sz="2500" b="1" dirty="0" smtClean="0">
                <a:solidFill>
                  <a:srgbClr val="924900"/>
                </a:solidFill>
              </a:rPr>
            </a:br>
            <a:r>
              <a:rPr lang="ru-RU" sz="2500" b="1" dirty="0" smtClean="0">
                <a:solidFill>
                  <a:srgbClr val="924900"/>
                </a:solidFill>
              </a:rPr>
              <a:t>3. Максимально раскрыть тему: </a:t>
            </a:r>
            <a:br>
              <a:rPr lang="ru-RU" sz="2500" b="1" dirty="0" smtClean="0">
                <a:solidFill>
                  <a:srgbClr val="924900"/>
                </a:solidFill>
              </a:rPr>
            </a:br>
            <a:r>
              <a:rPr lang="ru-RU" sz="2500" b="1" dirty="0" smtClean="0">
                <a:solidFill>
                  <a:srgbClr val="924900"/>
                </a:solidFill>
              </a:rPr>
              <a:t>- что такое изменение? </a:t>
            </a:r>
            <a:br>
              <a:rPr lang="ru-RU" sz="2500" b="1" dirty="0" smtClean="0">
                <a:solidFill>
                  <a:srgbClr val="924900"/>
                </a:solidFill>
              </a:rPr>
            </a:br>
            <a:r>
              <a:rPr lang="ru-RU" sz="2500" b="1" dirty="0" smtClean="0">
                <a:solidFill>
                  <a:srgbClr val="924900"/>
                </a:solidFill>
              </a:rPr>
              <a:t>(постараться дать определение)</a:t>
            </a:r>
            <a:br>
              <a:rPr lang="ru-RU" sz="2500" b="1" dirty="0" smtClean="0">
                <a:solidFill>
                  <a:srgbClr val="924900"/>
                </a:solidFill>
              </a:rPr>
            </a:br>
            <a:r>
              <a:rPr lang="ru-RU" sz="2500" b="1" dirty="0" smtClean="0">
                <a:solidFill>
                  <a:srgbClr val="924900"/>
                </a:solidFill>
              </a:rPr>
              <a:t>- какие объекты подвергаются изменению?</a:t>
            </a:r>
            <a:br>
              <a:rPr lang="ru-RU" sz="2500" b="1" dirty="0" smtClean="0">
                <a:solidFill>
                  <a:srgbClr val="924900"/>
                </a:solidFill>
              </a:rPr>
            </a:br>
            <a:r>
              <a:rPr lang="ru-RU" sz="2500" b="1" dirty="0" smtClean="0">
                <a:solidFill>
                  <a:srgbClr val="924900"/>
                </a:solidFill>
              </a:rPr>
              <a:t>- как это происходит? (было-стало)</a:t>
            </a:r>
            <a:br>
              <a:rPr lang="ru-RU" sz="2500" b="1" dirty="0" smtClean="0">
                <a:solidFill>
                  <a:srgbClr val="924900"/>
                </a:solidFill>
              </a:rPr>
            </a:br>
            <a:r>
              <a:rPr lang="ru-RU" sz="2500" b="1" dirty="0" smtClean="0">
                <a:solidFill>
                  <a:srgbClr val="924900"/>
                </a:solidFill>
              </a:rPr>
              <a:t>- какие последствия имеет?</a:t>
            </a:r>
            <a:br>
              <a:rPr lang="ru-RU" sz="2500" b="1" dirty="0" smtClean="0">
                <a:solidFill>
                  <a:srgbClr val="924900"/>
                </a:solidFill>
              </a:rPr>
            </a:br>
            <a:r>
              <a:rPr lang="ru-RU" sz="2500" b="1" dirty="0" smtClean="0">
                <a:solidFill>
                  <a:srgbClr val="924900"/>
                </a:solidFill>
              </a:rPr>
              <a:t>4. Подготовить показ презентации всей группой.</a:t>
            </a:r>
            <a:endParaRPr lang="ru-RU" sz="25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22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G:\для тренажеров\рамки уголки\0_ddef7_e0db1138_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920908" y="-1489840"/>
            <a:ext cx="6870138" cy="979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75724"/>
            <a:ext cx="7920880" cy="92447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ЭТАП №3 -</a:t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            ПОИСК ИНФОРМАЦИИ</a:t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           (исследовательская работа)</a:t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rgbClr val="924900"/>
                </a:solidFill>
              </a:rPr>
              <a:t>1. Постараться найти  или составить самим определение понятию «изменение»;</a:t>
            </a:r>
            <a:br>
              <a:rPr lang="ru-RU" b="1" dirty="0" smtClean="0">
                <a:solidFill>
                  <a:srgbClr val="924900"/>
                </a:solidFill>
              </a:rPr>
            </a:br>
            <a:r>
              <a:rPr lang="ru-RU" b="1" dirty="0" smtClean="0">
                <a:solidFill>
                  <a:srgbClr val="924900"/>
                </a:solidFill>
              </a:rPr>
              <a:t>2. Найти картинки, доказывающие процесс изменения на объект </a:t>
            </a:r>
            <a:br>
              <a:rPr lang="ru-RU" b="1" dirty="0" smtClean="0">
                <a:solidFill>
                  <a:srgbClr val="924900"/>
                </a:solidFill>
              </a:rPr>
            </a:br>
            <a:r>
              <a:rPr lang="ru-RU" b="1" dirty="0" smtClean="0">
                <a:solidFill>
                  <a:srgbClr val="924900"/>
                </a:solidFill>
              </a:rPr>
              <a:t>(было-стало).</a:t>
            </a:r>
            <a:r>
              <a:rPr lang="ru-RU" dirty="0" smtClean="0">
                <a:solidFill>
                  <a:srgbClr val="924900"/>
                </a:solidFill>
              </a:rPr>
              <a:t/>
            </a:r>
            <a:br>
              <a:rPr lang="ru-RU" dirty="0" smtClean="0">
                <a:solidFill>
                  <a:srgbClr val="924900"/>
                </a:solidFill>
              </a:rPr>
            </a:br>
            <a:r>
              <a:rPr lang="ru-RU" dirty="0" smtClean="0">
                <a:solidFill>
                  <a:srgbClr val="924900"/>
                </a:solidFill>
              </a:rPr>
              <a:t>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Picture 4" descr="j0295755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84045">
            <a:off x="539552" y="548680"/>
            <a:ext cx="2448272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6510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G:\для тренажеров\рамки уголки\0_ddef7_e0db1138_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920908" y="-1489840"/>
            <a:ext cx="6870138" cy="979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75724"/>
            <a:ext cx="8064896" cy="92447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ЭТАП №4 – ПРОДУКТ </a:t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(творческая работа )</a:t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500" b="1" dirty="0" smtClean="0">
                <a:solidFill>
                  <a:srgbClr val="924900"/>
                </a:solidFill>
              </a:rPr>
              <a:t>1. Написать тему;</a:t>
            </a:r>
            <a:br>
              <a:rPr lang="ru-RU" sz="2500" b="1" dirty="0" smtClean="0">
                <a:solidFill>
                  <a:srgbClr val="924900"/>
                </a:solidFill>
              </a:rPr>
            </a:br>
            <a:r>
              <a:rPr lang="ru-RU" sz="2500" b="1" dirty="0" smtClean="0">
                <a:solidFill>
                  <a:srgbClr val="924900"/>
                </a:solidFill>
              </a:rPr>
              <a:t>2. Постараться дать определение понятию «изменение»;</a:t>
            </a:r>
            <a:br>
              <a:rPr lang="ru-RU" sz="2500" b="1" dirty="0" smtClean="0">
                <a:solidFill>
                  <a:srgbClr val="924900"/>
                </a:solidFill>
              </a:rPr>
            </a:br>
            <a:r>
              <a:rPr lang="ru-RU" sz="2500" b="1" dirty="0" smtClean="0">
                <a:solidFill>
                  <a:srgbClr val="924900"/>
                </a:solidFill>
              </a:rPr>
              <a:t>3.Перечислить объекты, которые подвергаются изменению;</a:t>
            </a:r>
            <a:br>
              <a:rPr lang="ru-RU" sz="2500" b="1" dirty="0" smtClean="0">
                <a:solidFill>
                  <a:srgbClr val="924900"/>
                </a:solidFill>
              </a:rPr>
            </a:br>
            <a:r>
              <a:rPr lang="ru-RU" sz="2500" b="1" dirty="0" smtClean="0">
                <a:solidFill>
                  <a:srgbClr val="924900"/>
                </a:solidFill>
              </a:rPr>
              <a:t>4. Наклеить картинки, поясняющие как проходит процесс изменения на каждую группу объектов</a:t>
            </a:r>
            <a:br>
              <a:rPr lang="ru-RU" sz="2500" b="1" dirty="0" smtClean="0">
                <a:solidFill>
                  <a:srgbClr val="924900"/>
                </a:solidFill>
              </a:rPr>
            </a:br>
            <a:r>
              <a:rPr lang="ru-RU" sz="2500" b="1" dirty="0" smtClean="0">
                <a:solidFill>
                  <a:srgbClr val="924900"/>
                </a:solidFill>
              </a:rPr>
              <a:t>(было-стало);</a:t>
            </a:r>
            <a:br>
              <a:rPr lang="ru-RU" sz="2500" b="1" dirty="0" smtClean="0">
                <a:solidFill>
                  <a:srgbClr val="924900"/>
                </a:solidFill>
              </a:rPr>
            </a:br>
            <a:r>
              <a:rPr lang="ru-RU" sz="2500" b="1" dirty="0" smtClean="0">
                <a:solidFill>
                  <a:srgbClr val="924900"/>
                </a:solidFill>
              </a:rPr>
              <a:t>5. Сделать вывод: результат изменения объекта.</a:t>
            </a:r>
            <a:endParaRPr lang="ru-RU" sz="25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484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Работа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в группах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26" name="Picture 2" descr="F:\портфолио я\собрание проект\DSCN15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32656"/>
            <a:ext cx="3733875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F:\портфолио я\собрание проект\DSCN152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586508"/>
            <a:ext cx="3733875" cy="2836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портфолио я\собрание проект\DSCN153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8" t="13178" r="9801"/>
          <a:stretch/>
        </p:blipFill>
        <p:spPr bwMode="auto">
          <a:xfrm>
            <a:off x="604684" y="3068960"/>
            <a:ext cx="3751292" cy="28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67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G:\для тренажеров\рамки уголки\0_ddef7_e0db1138_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920908" y="-1489840"/>
            <a:ext cx="6870138" cy="979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75724"/>
            <a:ext cx="8496944" cy="92447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ЭТАП №5 – ПРЕЗЕНТАЦИЯ ПРОЕКТА</a:t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rgbClr val="924900"/>
                </a:solidFill>
              </a:rPr>
              <a:t>1. Выступление группы – </a:t>
            </a:r>
            <a:br>
              <a:rPr lang="ru-RU" dirty="0" smtClean="0">
                <a:solidFill>
                  <a:srgbClr val="924900"/>
                </a:solidFill>
              </a:rPr>
            </a:br>
            <a:r>
              <a:rPr lang="ru-RU" dirty="0" smtClean="0">
                <a:solidFill>
                  <a:srgbClr val="924900"/>
                </a:solidFill>
              </a:rPr>
              <a:t>отчёт о проделанной работе</a:t>
            </a:r>
            <a:br>
              <a:rPr lang="ru-RU" dirty="0" smtClean="0">
                <a:solidFill>
                  <a:srgbClr val="924900"/>
                </a:solidFill>
              </a:rPr>
            </a:br>
            <a:r>
              <a:rPr lang="ru-RU" dirty="0" smtClean="0">
                <a:solidFill>
                  <a:srgbClr val="924900"/>
                </a:solidFill>
              </a:rPr>
              <a:t/>
            </a:r>
            <a:br>
              <a:rPr lang="ru-RU" dirty="0" smtClean="0">
                <a:solidFill>
                  <a:srgbClr val="924900"/>
                </a:solidFill>
              </a:rPr>
            </a:b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861048"/>
            <a:ext cx="2555875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153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TC102455596[[fn=Весна]]</Template>
  <TotalTime>124</TotalTime>
  <Words>62</Words>
  <Application>Microsoft Office PowerPoint</Application>
  <PresentationFormat>Экран (4:3)</PresentationFormat>
  <Paragraphs>21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Spring</vt:lpstr>
      <vt:lpstr>Родительское собрание  на тему  «Учимся по-современному!» </vt:lpstr>
      <vt:lpstr>Презентация PowerPoint</vt:lpstr>
      <vt:lpstr>Как  создать проект  «Пять П»:  1. Проблема (выбор темы); 2. Проектирование (постановка целей); 3. Поиск информации; 4. Продукт  (выполнение работы); 5. Презентация (отчёт).   </vt:lpstr>
      <vt:lpstr>       ЭТАП №1 –  ПРОБЛЕМА.  ИЗМЕНЕНИЯ</vt:lpstr>
      <vt:lpstr>         ЭТАП №2 – ПРОЕКТИРОВАНИЕ 1. Учиться работать в  группе. 2. Найти нужную информацию (картинки) в печатных источниках. 3. Максимально раскрыть тему:  - что такое изменение?  (постараться дать определение) - какие объекты подвергаются изменению? - как это происходит? (было-стало) - какие последствия имеет? 4. Подготовить показ презентации всей группой.</vt:lpstr>
      <vt:lpstr>             ЭТАП №3 -              ПОИСК ИНФОРМАЦИИ             (исследовательская работа) 1. Постараться найти  или составить самим определение понятию «изменение»; 2. Найти картинки, доказывающие процесс изменения на объект  (было-стало).   </vt:lpstr>
      <vt:lpstr>          ЭТАП №4 – ПРОДУКТ  (творческая работа ) 1. Написать тему; 2. Постараться дать определение понятию «изменение»; 3.Перечислить объекты, которые подвергаются изменению; 4. Наклеить картинки, поясняющие как проходит процесс изменения на каждую группу объектов (было-стало); 5. Сделать вывод: результат изменения объекта.</vt:lpstr>
      <vt:lpstr>Работа в группах</vt:lpstr>
      <vt:lpstr>     ЭТАП №5 – ПРЕЗЕНТАЦИЯ ПРОЕКТА  1. Выступление группы –  отчёт о проделанной работе  </vt:lpstr>
      <vt:lpstr>Презентация проекта</vt:lpstr>
      <vt:lpstr>   Что такое проект?  Это система учебно–познавательных  приёмов,  которые позволяют решить ту или иную проблему в результате самостоятельных и коллективных действий учащихся и обязательных презентаций результатов их работы.  </vt:lpstr>
      <vt:lpstr>             Зачем нужна проектная деятельность?             1)   самостоятельно и охотно         приобретать недостающие знания из разных источников;            2)  учиться пользоваться              приобретенными знаниями  для решения познавательных и  практических задач; 3)   приобретать коммуникативные умения, работая в группах; 4)  развивать у себя исследовательские умения (умения выявления проблем, сбора информации, наблюдения, проведения эксперимента, анализа, построения гипотез, обобщения); 5) развивать системное мышление.</vt:lpstr>
      <vt:lpstr>        Я  УЗНАЛ….  Я НАУЧИЛСЯ…  МНЕ БЫЛО ТРУДНО…  МНЕ БЫ ХОТЕЛОСЬ ЕЩЁ 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Родительское собрание  на тему  «Учимся по-современному!» </dc:title>
  <dc:creator>Админ</dc:creator>
  <cp:lastModifiedBy>Админ</cp:lastModifiedBy>
  <cp:revision>16</cp:revision>
  <dcterms:created xsi:type="dcterms:W3CDTF">2014-11-27T15:07:10Z</dcterms:created>
  <dcterms:modified xsi:type="dcterms:W3CDTF">2015-05-04T02:29:11Z</dcterms:modified>
</cp:coreProperties>
</file>