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3" r:id="rId9"/>
    <p:sldId id="267" r:id="rId10"/>
    <p:sldId id="266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00"/>
    <a:srgbClr val="3333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45" d="100"/>
          <a:sy n="45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Презентация для  родительского собрания на  тему </a:t>
            </a:r>
            <a:r>
              <a:rPr lang="ru-RU" sz="5400" smtClean="0">
                <a:solidFill>
                  <a:schemeClr val="bg1"/>
                </a:solidFill>
                <a:latin typeface="Monotype Corsiva" pitchFamily="66" charset="0"/>
              </a:rPr>
              <a:t>:«</a:t>
            </a:r>
            <a:r>
              <a:rPr lang="ru-RU" sz="5400" smtClean="0">
                <a:solidFill>
                  <a:schemeClr val="bg1"/>
                </a:solidFill>
                <a:latin typeface="Monotype Corsiva" pitchFamily="66" charset="0"/>
              </a:rPr>
              <a:t>Читаем </a:t>
            </a:r>
            <a:r>
              <a:rPr lang="ru-RU" sz="5400" dirty="0" smtClean="0">
                <a:solidFill>
                  <a:schemeClr val="bg1"/>
                </a:solidFill>
                <a:latin typeface="Monotype Corsiva" pitchFamily="66" charset="0"/>
              </a:rPr>
              <a:t>с детьми»</a:t>
            </a:r>
            <a:endParaRPr lang="ru-RU" sz="5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27369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FF00"/>
                </a:solidFill>
                <a:latin typeface="Monotype Corsiva" pitchFamily="66" charset="0"/>
              </a:rPr>
              <a:t>Воспитатели: Абрамова М.Ю., </a:t>
            </a:r>
          </a:p>
          <a:p>
            <a:pPr algn="r"/>
            <a:r>
              <a:rPr lang="ru-RU" dirty="0" smtClean="0">
                <a:solidFill>
                  <a:srgbClr val="00FF00"/>
                </a:solidFill>
                <a:latin typeface="Monotype Corsiva" pitchFamily="66" charset="0"/>
              </a:rPr>
              <a:t>Руденко Н.А.</a:t>
            </a:r>
            <a:endParaRPr lang="ru-RU" dirty="0">
              <a:solidFill>
                <a:srgbClr val="00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Театральные постановки, как средство развития интереса к художественной литературе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C:\Users\пользователь\Desktop\РАБОТА\детсад\театральные постановки\SAM_455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504056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РАБОТА\детсад\театральные постановки\SAM_45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844824"/>
            <a:ext cx="3362103" cy="25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5013176"/>
            <a:ext cx="29974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i="1" dirty="0" smtClean="0"/>
              <a:t>Инсценировка</a:t>
            </a:r>
          </a:p>
          <a:p>
            <a:pPr algn="ctr"/>
            <a:r>
              <a:rPr lang="ru-RU" i="1" dirty="0" smtClean="0"/>
              <a:t>«РЕПКА» И «КУРОЧКА РЯБА»</a:t>
            </a:r>
            <a:endParaRPr lang="ru-RU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Экскурсия в мир сказок </a:t>
            </a:r>
            <a:br>
              <a:rPr lang="ru-RU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  <a:ln>
            <a:solidFill>
              <a:schemeClr val="accent1"/>
            </a:solidFill>
          </a:ln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Desktop\РАБОТА\детсад\картины, экскурс\SAM_5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771800" cy="2078850"/>
          </a:xfrm>
          <a:prstGeom prst="rect">
            <a:avLst/>
          </a:prstGeom>
          <a:noFill/>
        </p:spPr>
      </p:pic>
      <p:pic>
        <p:nvPicPr>
          <p:cNvPr id="7" name="Рисунок 6" descr="C:\Users\пользователь\Desktop\РАБОТА\детсад\картины, экскурс\SAM_50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1124744"/>
            <a:ext cx="29115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пользователь\Desktop\РАБОТА\детсад\картины, экскурс\SAM_50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988840"/>
            <a:ext cx="2120532" cy="2828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пользователь\Desktop\РАБОТА\детсад\картины, экскурс\SAM_503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89040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пользователь\Desktop\РАБОТА\детсад\картины, экскурс\SAM_50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717032"/>
            <a:ext cx="2808312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11760" y="566124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Познание мира сказок посредством рассматривания картин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</a:rPr>
              <a:t>Уважаемые </a:t>
            </a:r>
            <a:r>
              <a:rPr lang="ru-RU" sz="8000" dirty="0">
                <a:latin typeface="Monotype Corsiva" pitchFamily="66" charset="0"/>
              </a:rPr>
              <a:t>родители, не упустите драгоценное время: читайте детям, читайте вместе с детьми и обязательно обсуждайте прочитанное, помогая тем самым ребёнку формировать своё отношение к прочитанному и свой взгляд на мир.</a:t>
            </a:r>
            <a:endParaRPr lang="ru-RU" sz="80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8000" dirty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8000" dirty="0" smtClean="0">
                <a:latin typeface="Monotype Corsiva" pitchFamily="66" charset="0"/>
              </a:rPr>
              <a:t>ЖЕЛАЕМ УДАЧИ!!!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Интересные факты</a:t>
            </a:r>
            <a:endParaRPr lang="ru-RU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rgbClr val="FFFF00"/>
                </a:solidFill>
              </a:rPr>
              <a:t>Исследования показывают, что 4–6 лет – самый благоприятный возраст для обучения ребёнка чтению. После 6–7 лет научить читать сложнее.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Три четверти учеников, которые плохо умеют читать в третьем классе, останутся такими в средней школе.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Половину всех продаваемых сегодня книг покупают люди старше 45 лет.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Большинство читателей теряют интерес к книге на 18 странице.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  </a:t>
            </a:r>
            <a:r>
              <a:rPr lang="ru-RU" sz="2700" dirty="0" smtClean="0">
                <a:latin typeface="Monotype Corsiva" pitchFamily="66" charset="0"/>
              </a:rPr>
              <a:t>Анкета для родителей </a:t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>" Семейное чтение".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dirty="0" smtClean="0"/>
              <a:t>Уважаемые родители!</a:t>
            </a:r>
          </a:p>
          <a:p>
            <a:pPr>
              <a:buNone/>
            </a:pPr>
            <a:r>
              <a:rPr lang="ru-RU" dirty="0" smtClean="0"/>
              <a:t>Ответьте, пожалуйста, на вопросы данной анкеты. Ваше мнение для нас очень важно</a:t>
            </a:r>
          </a:p>
          <a:p>
            <a:pPr>
              <a:buNone/>
            </a:pPr>
            <a:r>
              <a:rPr lang="ru-RU" dirty="0" smtClean="0"/>
              <a:t>1. Есть ли у вас дома библиотека, и  как она выглядит?</a:t>
            </a:r>
          </a:p>
          <a:p>
            <a:pPr>
              <a:buNone/>
            </a:pPr>
            <a:r>
              <a:rPr lang="ru-RU" dirty="0" smtClean="0"/>
              <a:t>       *   несколько книжных полок;</a:t>
            </a:r>
          </a:p>
          <a:p>
            <a:pPr>
              <a:buNone/>
            </a:pPr>
            <a:r>
              <a:rPr lang="ru-RU" dirty="0" smtClean="0"/>
              <a:t>       *   книжный шкаф;</a:t>
            </a:r>
          </a:p>
          <a:p>
            <a:pPr>
              <a:buNone/>
            </a:pPr>
            <a:r>
              <a:rPr lang="ru-RU" dirty="0" smtClean="0"/>
              <a:t>       *   стеллаж с книгами;</a:t>
            </a:r>
          </a:p>
          <a:p>
            <a:pPr>
              <a:buNone/>
            </a:pPr>
            <a:r>
              <a:rPr lang="ru-RU" dirty="0" smtClean="0"/>
              <a:t>       *   другое........................................................................ .</a:t>
            </a:r>
          </a:p>
          <a:p>
            <a:pPr>
              <a:buNone/>
            </a:pPr>
            <a:r>
              <a:rPr lang="ru-RU" dirty="0" smtClean="0"/>
              <a:t>2. Есть ли у вашего ребёнка свой  уголок с книгами?</a:t>
            </a:r>
          </a:p>
          <a:p>
            <a:pPr>
              <a:buNone/>
            </a:pPr>
            <a:r>
              <a:rPr lang="ru-RU" dirty="0" smtClean="0"/>
              <a:t>       *   да;</a:t>
            </a:r>
          </a:p>
          <a:p>
            <a:pPr>
              <a:buNone/>
            </a:pPr>
            <a:r>
              <a:rPr lang="ru-RU" dirty="0" smtClean="0"/>
              <a:t>       *   нет.</a:t>
            </a:r>
          </a:p>
          <a:p>
            <a:pPr>
              <a:buNone/>
            </a:pPr>
            <a:r>
              <a:rPr lang="ru-RU" dirty="0" smtClean="0"/>
              <a:t>3. Часто ли вы читаете ребёнку книги?</a:t>
            </a:r>
          </a:p>
          <a:p>
            <a:pPr>
              <a:buNone/>
            </a:pPr>
            <a:r>
              <a:rPr lang="ru-RU" dirty="0" smtClean="0"/>
              <a:t>       *   каждый день;</a:t>
            </a:r>
          </a:p>
          <a:p>
            <a:pPr>
              <a:buNone/>
            </a:pPr>
            <a:r>
              <a:rPr lang="ru-RU" dirty="0" smtClean="0"/>
              <a:t>       *   когда попросит;</a:t>
            </a:r>
          </a:p>
          <a:p>
            <a:pPr>
              <a:buNone/>
            </a:pPr>
            <a:r>
              <a:rPr lang="ru-RU" dirty="0" smtClean="0"/>
              <a:t>       *   каждый вечер перед сном;</a:t>
            </a:r>
          </a:p>
          <a:p>
            <a:pPr>
              <a:buNone/>
            </a:pPr>
            <a:r>
              <a:rPr lang="ru-RU" dirty="0" smtClean="0"/>
              <a:t>       *   иногда.</a:t>
            </a:r>
          </a:p>
          <a:p>
            <a:pPr>
              <a:buNone/>
            </a:pPr>
            <a:r>
              <a:rPr lang="ru-RU" dirty="0" smtClean="0"/>
              <a:t>4. Назовите, пожалуйста, самые любимые книги вашего ребёнка: ..........................................................................................................................................................................................................  .</a:t>
            </a:r>
          </a:p>
          <a:p>
            <a:pPr>
              <a:buNone/>
            </a:pPr>
            <a:r>
              <a:rPr lang="ru-RU" dirty="0" smtClean="0"/>
              <a:t>5. Назовите, пожалуйста, несколько недавно прочитанных вами ребёнку произведений: .......................................................................................................................................................................................................     .</a:t>
            </a:r>
          </a:p>
          <a:p>
            <a:pPr>
              <a:buNone/>
            </a:pPr>
            <a:r>
              <a:rPr lang="ru-RU" dirty="0" smtClean="0"/>
              <a:t>6. Беседуете ли вы с ребёнком о прочитанном?</a:t>
            </a:r>
          </a:p>
          <a:p>
            <a:pPr>
              <a:buNone/>
            </a:pPr>
            <a:r>
              <a:rPr lang="ru-RU" dirty="0" smtClean="0"/>
              <a:t>       *   да;</a:t>
            </a:r>
          </a:p>
          <a:p>
            <a:pPr>
              <a:buNone/>
            </a:pPr>
            <a:r>
              <a:rPr lang="ru-RU" dirty="0" smtClean="0"/>
              <a:t>       *   нет</a:t>
            </a:r>
          </a:p>
          <a:p>
            <a:pPr>
              <a:buNone/>
            </a:pPr>
            <a:r>
              <a:rPr lang="ru-RU" dirty="0" smtClean="0"/>
              <a:t>       *   иногда.</a:t>
            </a:r>
          </a:p>
          <a:p>
            <a:pPr>
              <a:buNone/>
            </a:pPr>
            <a:r>
              <a:rPr lang="ru-RU" dirty="0" smtClean="0"/>
              <a:t>7. Может ли ваш ребёнок назвать недавно прочитанные с вами книги?</a:t>
            </a:r>
          </a:p>
          <a:p>
            <a:pPr>
              <a:buNone/>
            </a:pPr>
            <a:r>
              <a:rPr lang="ru-RU" dirty="0" smtClean="0"/>
              <a:t>       *   да;</a:t>
            </a:r>
          </a:p>
          <a:p>
            <a:pPr>
              <a:buNone/>
            </a:pPr>
            <a:r>
              <a:rPr lang="ru-RU" dirty="0" smtClean="0"/>
              <a:t>       *   нет;</a:t>
            </a:r>
          </a:p>
          <a:p>
            <a:pPr>
              <a:buNone/>
            </a:pPr>
            <a:r>
              <a:rPr lang="ru-RU" dirty="0" smtClean="0"/>
              <a:t>       *   не знаю.</a:t>
            </a:r>
          </a:p>
          <a:p>
            <a:pPr>
              <a:buNone/>
            </a:pPr>
            <a:r>
              <a:rPr lang="ru-RU" dirty="0" smtClean="0"/>
              <a:t>8. Имена каких писателей и поэтов знает ваш  ребёнок?.......................................................................................................................................................................................  .</a:t>
            </a:r>
          </a:p>
          <a:p>
            <a:pPr>
              <a:buNone/>
            </a:pPr>
            <a:r>
              <a:rPr lang="ru-RU" dirty="0" smtClean="0"/>
              <a:t>9. Может ли ваш ребёнок пересказать отрывок из любимой сказки, произведения?</a:t>
            </a:r>
          </a:p>
          <a:p>
            <a:pPr>
              <a:buNone/>
            </a:pPr>
            <a:r>
              <a:rPr lang="ru-RU" dirty="0" smtClean="0"/>
              <a:t>       *   да;</a:t>
            </a:r>
          </a:p>
          <a:p>
            <a:pPr>
              <a:buNone/>
            </a:pPr>
            <a:r>
              <a:rPr lang="ru-RU" dirty="0" smtClean="0"/>
              <a:t>       *  нет;</a:t>
            </a:r>
          </a:p>
          <a:p>
            <a:pPr>
              <a:buNone/>
            </a:pPr>
            <a:r>
              <a:rPr lang="ru-RU" dirty="0" smtClean="0"/>
              <a:t>       *   не знаю.</a:t>
            </a:r>
          </a:p>
          <a:p>
            <a:pPr>
              <a:buNone/>
            </a:pPr>
            <a:r>
              <a:rPr lang="ru-RU" dirty="0" smtClean="0"/>
              <a:t>10. Выписываете ли вы детские журналы? Какие? ............................................................................................  .          </a:t>
            </a:r>
          </a:p>
          <a:p>
            <a:pPr>
              <a:buNone/>
            </a:pPr>
            <a:r>
              <a:rPr lang="ru-RU" dirty="0" smtClean="0"/>
              <a:t>11. Как вы считает, в каком возрасте ребёнок должен научиться читать?....................................................... 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Проанализировав все ответы, мы пришли к выводу, что чтение в семье считается не приоритетным в наше время.  Компьютеры и телевизоры заменяют детям общение с родителями и близкими, что конечно, очень печально. Становление ребенка как читателя не может проходить без активного участия родителей в жизни ребенка с самого раннего возраста. Они должны играть роль стимулятора интереса к чтению, поскольку в наш век полноценным читателям надо успеть стать в детстве, иначе жизнь может не оставить для этого времени.  </a:t>
            </a:r>
          </a:p>
          <a:p>
            <a:r>
              <a:rPr lang="ru-RU" sz="2000" b="1" dirty="0" smtClean="0">
                <a:latin typeface="Monotype Corsiva" pitchFamily="66" charset="0"/>
              </a:rPr>
              <a:t>В свою очередь, мы хотим вам дать несколько советов «Как привить интерес ребёнка к чтению».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Советы родителям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                                           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1. Чтение должно быть наслаждением и удовольствием для Вас и вашего ребенка.</a:t>
            </a: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2. Читайте ребенку вслух с самого раннего детства. </a:t>
            </a:r>
          </a:p>
          <a:p>
            <a:pPr>
              <a:buNone/>
            </a:pPr>
            <a:r>
              <a:rPr lang="ru-RU" sz="4200" b="1" i="1" dirty="0" smtClean="0">
                <a:latin typeface="Times New Roman" pitchFamily="18" charset="0"/>
                <a:cs typeface="Times New Roman" pitchFamily="18" charset="0"/>
              </a:rPr>
              <a:t>3. Позвольте ребенку увидеть, как Вы сами читаете с удовольствием: заучивайте отрывки, смейтесь, цитируйте, делитесь прочитанным.</a:t>
            </a:r>
            <a:endParaRPr lang="ru-RU" sz="4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aby.fh21.com.cn/uploads/allimg/121113/2530_121113173532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3933825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0f63ad8b98ee2de5fa4b64115fbd23e4&amp;n=33&amp;h=190&amp;w=28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41044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endParaRPr lang="ru-RU" sz="1400" dirty="0" smtClean="0"/>
          </a:p>
          <a:p>
            <a:pPr algn="ctr"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В нашем городе Саратове много библиотек, которые ежегодно обслуживают около 200 тысяч различных категорий населения саратовцев. Им выдается 3,8 млн. документов и материалов, имеющихся в фондах библиотек. Ежегодно читатели посещают библиотеки 1,2 млн. раз. Ежедневно в библиотеки города приходит более 4 тысяч человек.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4. Старайтесь почаще водить ребенка в библиотеку.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read.sgau.ru/files/pages/3517/1391156551general_pages_biblioteki_saratov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060848"/>
            <a:ext cx="4763135" cy="357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5.Вместе играйте в настольные игры, которые предполагают чтение. </a:t>
            </a:r>
          </a:p>
        </p:txBody>
      </p:sp>
      <p:pic>
        <p:nvPicPr>
          <p:cNvPr id="4" name="Рисунок 3" descr="http://cs624324.vk.me/v624324336/2db0a/m-wCzmZrZ1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952329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semidnevka.ru/uploads/events/1333549801_nastolnye-igr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2708921"/>
            <a:ext cx="38164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jili-bili.ru/files/products/95/big/13921408745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7" y="2708920"/>
            <a:ext cx="38884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Советы родителям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6. В доме обязательно должна быть детская библиотека. Определите также дома место для чтения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rybinsk-biblioteka.ru/images/stories/foto/filials/fil8/news/2014/viktorina_fil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40768"/>
            <a:ext cx="453650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Чтение в детском саду</a:t>
            </a:r>
            <a:endParaRPr lang="ru-RU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Весь год в саду разбит на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темы.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Каждая тема раскрывается в песнях, рассказах, играх и творческих работах. Так что мы стараемся подобрать книги 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для </a:t>
            </a:r>
            <a:r>
              <a:rPr lang="ru-RU" sz="4000" dirty="0">
                <a:solidFill>
                  <a:schemeClr val="bg1"/>
                </a:solidFill>
                <a:latin typeface="Monotype Corsiva" pitchFamily="66" charset="0"/>
              </a:rPr>
              <a:t>сопровождения каждой темы. </a:t>
            </a:r>
            <a:endParaRPr lang="ru-RU" sz="40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Ежедневное чтение сказок, рассказов, стихов.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Самостоятельное рассматривание книг.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Организованные занятия.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Свободное общение воспитателя с детьми на основе художественной литературы.  </a:t>
            </a:r>
          </a:p>
          <a:p>
            <a:pPr algn="just">
              <a:buNone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 Сотрудничество с родителями по данной проблеме.</a:t>
            </a:r>
          </a:p>
          <a:p>
            <a:pPr>
              <a:buNone/>
            </a:pPr>
            <a:endParaRPr lang="ru-RU" sz="4000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Monotype Corsiva" pitchFamily="66" charset="0"/>
              </a:rPr>
              <a:t>Развитие интереса к художественной литературе </a:t>
            </a:r>
            <a:endParaRPr lang="ru-RU" dirty="0">
              <a:solidFill>
                <a:srgbClr val="3333FF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C:\Users\пользователь\Desktop\РАБОТА\детсад\осень 2013\SAM_4799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12776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пользователь\Desktop\РАБОТА\детсад\первая младшая 2012\SAM_30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149080"/>
            <a:ext cx="3136238" cy="176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пользователь\Desktop\РАБОТА\детсад\открытый НОД Руденко май 2014\SAM_57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149080"/>
            <a:ext cx="2850416" cy="213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ользователь\Desktop\РАБОТА\детсад\апрель 2013 дети\SAM_36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412776"/>
            <a:ext cx="33843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23728" y="3501008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Участие детей вместе с родителями в конкурсах с использованием сказочных персонажей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Участие детей в открытых мероприятиях и подготовке к ним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602128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Игры детей, развивающие воображение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488</Words>
  <Application>Microsoft Office PowerPoint</Application>
  <PresentationFormat>Экран (4:3)</PresentationFormat>
  <Paragraphs>116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для  родительского собрания на  тему :«Читаем с детьми»</vt:lpstr>
      <vt:lpstr>Интересные факты</vt:lpstr>
      <vt:lpstr>   Анкета для родителей  " Семейное чтение". </vt:lpstr>
      <vt:lpstr>Советы родителям</vt:lpstr>
      <vt:lpstr>Советы родителям</vt:lpstr>
      <vt:lpstr>Советы родителям</vt:lpstr>
      <vt:lpstr>Советы родителям</vt:lpstr>
      <vt:lpstr>Чтение в детском саду</vt:lpstr>
      <vt:lpstr>Развитие интереса к художественной литературе </vt:lpstr>
      <vt:lpstr>Театральные постановки, как средство развития интереса к художественной литературе</vt:lpstr>
      <vt:lpstr> Экскурсия в мир сказок 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«Читаем вместе с детьми»</dc:title>
  <dc:creator>пользователь</dc:creator>
  <cp:lastModifiedBy>пользователь</cp:lastModifiedBy>
  <cp:revision>17</cp:revision>
  <dcterms:created xsi:type="dcterms:W3CDTF">2015-11-28T07:46:24Z</dcterms:created>
  <dcterms:modified xsi:type="dcterms:W3CDTF">2015-12-06T10:20:51Z</dcterms:modified>
</cp:coreProperties>
</file>