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800000"/>
    <a:srgbClr val="000099"/>
    <a:srgbClr val="141060"/>
    <a:srgbClr val="660066"/>
    <a:srgbClr val="4AE6D3"/>
    <a:srgbClr val="1B3055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26" y="-90"/>
      </p:cViewPr>
      <p:guideLst>
        <p:guide orient="horz" pos="2160"/>
        <p:guide pos="34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B94B52-0C56-4397-A4B6-98D1C669E119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09A882-2B18-4C03-9BB0-0D1BC26EE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FD629-70A4-4BE5-9B8E-2AB9A6B8744B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711E-A0BF-4690-8867-7E83B349B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BFFD-2495-41A3-904C-DE45B4FF8E8C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AD2B7-8B6B-47CB-B6CB-27713D41A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39FB-19D0-4862-9FC3-7CE8417372C5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6D605-20AE-4FD5-80A3-378AF810C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5887-E012-410A-8671-8B0BDB472893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6B00-FF61-4ECD-B36C-E0DE85FD1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1465-E604-4857-A50A-B52B3123F84E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73EB-B140-4E6D-AC5F-5DD546269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004B-26EA-4141-920B-7BD6358758CA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1097-42FA-4132-8145-9C8262C27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2566D-B47B-43DE-99CC-1F8BDF99F3BC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3D4D-F498-4327-AACC-C02C33EF6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1667A-EAC4-4032-ADA2-08DD0E71C3ED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37371-C67E-465A-ADC5-01B8E1763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0C0F6-20D9-42BF-B9F0-320D9214EF4F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252AD-503E-43B3-AE05-BF6BBF24F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455C3-91B9-4676-BF32-320F601EFB17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none"/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C154-46B6-4EF6-84DB-1230D34F7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panowavalentina.ucoz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0070C0">
                <a:alpha val="44000"/>
              </a:srgbClr>
            </a:gs>
            <a:gs pos="25000">
              <a:schemeClr val="accent1">
                <a:lumMod val="50000"/>
              </a:schemeClr>
            </a:gs>
            <a:gs pos="34000">
              <a:srgbClr val="0087E6">
                <a:alpha val="67000"/>
              </a:srgb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61931_html_269af0e0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313899" y="322384"/>
            <a:ext cx="11586949" cy="60511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48033-4929-482E-A043-CFE7CC835C88}" type="datetime1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u="sng">
                <a:solidFill>
                  <a:schemeClr val="bg1"/>
                </a:solidFill>
                <a:latin typeface="+mn-lt"/>
                <a:hlinkClick r:id="rId13"/>
              </a:defRPr>
            </a:lvl1pPr>
          </a:lstStyle>
          <a:p>
            <a:pPr>
              <a:defRPr/>
            </a:pPr>
            <a:r>
              <a:rPr lang="en-US"/>
              <a:t>http://panowavalentina.ucoz.net/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879A0D-763F-4DE7-9A9A-C8D6F02C7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2" descr="http://srv3-4.playcast.ru/uploads/2015/08/25/14812691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9809163" y="4830763"/>
            <a:ext cx="1890712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" descr="http://topreferat.znate.ru/pars_docs/refs/3/2027/2027-61_1.jpg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7838" y="338138"/>
            <a:ext cx="1978025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5" descr="0_b71f3_9e17c09_orig.png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38138" y="4033838"/>
            <a:ext cx="100012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" descr="https://www.colourbox.com/preview/7221142-school-drawing-tools-triangle-ruler-protractor.jpg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0F1F6"/>
              </a:clrFrom>
              <a:clrTo>
                <a:srgbClr val="F0F1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90113" y="401638"/>
            <a:ext cx="191928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1719263" y="2770188"/>
            <a:ext cx="87550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>
                <a:solidFill>
                  <a:srgbClr val="660066"/>
                </a:solidFill>
              </a:rPr>
              <a:t>Технология полного усвоения</a:t>
            </a:r>
            <a:r>
              <a:rPr lang="ru-RU"/>
              <a:t> </a:t>
            </a:r>
            <a:endParaRPr lang="en-US"/>
          </a:p>
          <a:p>
            <a:pPr algn="ctr"/>
            <a:r>
              <a:rPr lang="ru-RU"/>
              <a:t>(</a:t>
            </a:r>
            <a:r>
              <a:rPr lang="ru-RU" sz="2400"/>
              <a:t>по материалам М.В.Кларина)</a:t>
            </a:r>
          </a:p>
        </p:txBody>
      </p:sp>
      <p:sp>
        <p:nvSpPr>
          <p:cNvPr id="2" name="Нижний колонтитул 1"/>
          <p:cNvSpPr txBox="1">
            <a:spLocks noGrp="1"/>
          </p:cNvSpPr>
          <p:nvPr/>
        </p:nvSpPr>
        <p:spPr>
          <a:xfrm>
            <a:off x="5686425" y="4587875"/>
            <a:ext cx="4259263" cy="9667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Выполнила:</a:t>
            </a:r>
          </a:p>
          <a:p>
            <a:pPr algn="ctr">
              <a:defRPr/>
            </a:pPr>
            <a:r>
              <a:rPr lang="ru-RU"/>
              <a:t>студент(ка) 2 курса, группы ПДО-145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Calibri" pitchFamily="34" charset="0"/>
              </a:rPr>
              <a:t>Лобанова Татьяна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2449513" y="365125"/>
            <a:ext cx="9050337" cy="1325563"/>
          </a:xfrm>
        </p:spPr>
        <p:txBody>
          <a:bodyPr/>
          <a:lstStyle/>
          <a:p>
            <a:pPr eaLnBrk="1" hangingPunct="1"/>
            <a:r>
              <a:rPr lang="ru-RU" sz="3200" smtClean="0"/>
              <a:t>В практике работы по этой системе основной упор обычно делается на следующих основных идеях: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1258888" y="2319338"/>
            <a:ext cx="10094912" cy="3857625"/>
          </a:xfrm>
        </p:spPr>
        <p:txBody>
          <a:bodyPr/>
          <a:lstStyle/>
          <a:p>
            <a:pPr eaLnBrk="1" hangingPunct="1"/>
            <a:r>
              <a:rPr lang="ru-RU" smtClean="0"/>
              <a:t>•        класс будет учиться по новому методу, который позволяет достичь хороших результатов, но не большей его части, а всем учащимся;</a:t>
            </a:r>
          </a:p>
          <a:p>
            <a:pPr eaLnBrk="1" hangingPunct="1"/>
            <a:r>
              <a:rPr lang="ru-RU" smtClean="0"/>
              <a:t>•        каждый ученик получает отметку только на основе результатов заключительной проверки, по итогам всего курса;</a:t>
            </a:r>
          </a:p>
          <a:p>
            <a:pPr eaLnBrk="1" hangingPunct="1"/>
            <a:r>
              <a:rPr lang="ru-RU" smtClean="0"/>
              <a:t>•        отметка каждого ученика определяется не сравнением с результатами других учеников, а заранее определенным эталоном. Здесь нужно указать эталон высшей (отличной) отметки;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1665288" y="1289050"/>
            <a:ext cx="9688512" cy="4887913"/>
          </a:xfrm>
        </p:spPr>
        <p:txBody>
          <a:bodyPr/>
          <a:lstStyle/>
          <a:p>
            <a:pPr eaLnBrk="1" hangingPunct="1"/>
            <a:r>
              <a:rPr lang="ru-RU" smtClean="0"/>
              <a:t>•        каждый ученик; достигший этого эталона, получит отметку «отлично»;</a:t>
            </a:r>
          </a:p>
          <a:p>
            <a:pPr eaLnBrk="1" hangingPunct="1"/>
            <a:r>
              <a:rPr lang="ru-RU" smtClean="0"/>
              <a:t>•        число отличных отметок не ограничивается. Соответственно взаимопомощь не уменьшает возможность каждого получить отличную отметку. Если все ученики класса помогают друг другу, все хорошо учатся, то все могут заслужить отличные отметки;</a:t>
            </a:r>
          </a:p>
          <a:p>
            <a:pPr eaLnBrk="1" hangingPunct="1"/>
            <a:r>
              <a:rPr lang="ru-RU" smtClean="0"/>
              <a:t>•        каждый ученик получит любую необходимую помощь. Поэтому, если он не может усвоить материал одним способом, то ему будут предоставлены другие альтернативные возможности;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4294967295"/>
          </p:nvPr>
        </p:nvSpPr>
        <p:spPr>
          <a:xfrm>
            <a:off x="1447800" y="1593850"/>
            <a:ext cx="9906000" cy="4583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/>
              <a:t>•        на протяжении всего курса обучения каждый ученик получает серию «диагностических» проверочных работ (тестов), предназначенных для руководства его продвижением; результаты этих проверок не оцениваются отметками. Сведения по результатам этих проверок служат только для того, чтобы ученик мог легче обнаружить неясности или ошибки и исправить их;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/>
              <a:t>•        в случае затруднений при выполнении текущих проверочных работ каждому ученику сразу же будет дана возможность выбрать альтернативные учебные процедуры, чтобы помочь преодолеть затруднения, недопонимание или ошибки;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2493963"/>
            <a:ext cx="10515600" cy="3683000"/>
          </a:xfrm>
        </p:spPr>
        <p:txBody>
          <a:bodyPr/>
          <a:lstStyle/>
          <a:p>
            <a:pPr eaLnBrk="1" hangingPunct="1"/>
            <a:r>
              <a:rPr lang="ru-RU" smtClean="0"/>
              <a:t>•        эти возможности выбора надо незамедлительно использовать, не позволяя ошибкам или неясностям накапливаться и затруднять последующую учебную деятельность.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4294967295"/>
          </p:nvPr>
        </p:nvSpPr>
        <p:spPr>
          <a:xfrm>
            <a:off x="1490663" y="1825625"/>
            <a:ext cx="9863137" cy="43513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</a:t>
            </a:r>
            <a:r>
              <a:rPr lang="ru-RU" sz="3600" smtClean="0">
                <a:solidFill>
                  <a:srgbClr val="141060"/>
                </a:solidFill>
                <a:latin typeface="Arial Black" pitchFamily="34" charset="0"/>
              </a:rPr>
              <a:t>Оценка же в виде традиционной отметки выставляется по результатам контрольных работ, охватывающих либо весь курс, либо материал крупного раздела, куда входят несколько учебных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>
          <a:xfrm>
            <a:off x="2144713" y="365125"/>
            <a:ext cx="9209087" cy="1325563"/>
          </a:xfrm>
        </p:spPr>
        <p:txBody>
          <a:bodyPr/>
          <a:lstStyle/>
          <a:p>
            <a:pPr eaLnBrk="1" hangingPunct="1"/>
            <a:r>
              <a:rPr lang="ru-RU" smtClean="0"/>
              <a:t>Обязательные правила 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1927225" y="1825625"/>
            <a:ext cx="9426575" cy="4351338"/>
          </a:xfrm>
        </p:spPr>
        <p:txBody>
          <a:bodyPr/>
          <a:lstStyle/>
          <a:p>
            <a:pPr eaLnBrk="1" hangingPunct="1"/>
            <a:r>
              <a:rPr lang="ru-RU" smtClean="0"/>
              <a:t>Правило эквивалентной практики — условия обучения и ожидаемые действия в ходе обучения точно соответствуют ожидаемым действиям во время теста или проверки.</a:t>
            </a:r>
          </a:p>
          <a:p>
            <a:pPr eaLnBrk="1" hangingPunct="1"/>
            <a:r>
              <a:rPr lang="ru-RU" smtClean="0"/>
              <a:t>Правило аналогичной практики — возможность упражняться в актах поведения сходных, но не идентичных с конечным.</a:t>
            </a:r>
          </a:p>
          <a:p>
            <a:pPr eaLnBrk="1" hangingPunct="1"/>
            <a:r>
              <a:rPr lang="ru-RU" smtClean="0"/>
              <a:t>Правило незамедлительного сообщения результатов — незамедлительное сообщение ученикам результатов каждого действия.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4294967295"/>
          </p:nvPr>
        </p:nvSpPr>
        <p:spPr>
          <a:xfrm>
            <a:off x="1955800" y="1825625"/>
            <a:ext cx="9398000" cy="4351338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mtClean="0">
                <a:solidFill>
                  <a:srgbClr val="800080"/>
                </a:solidFill>
                <a:latin typeface="Arial Black" pitchFamily="34" charset="0"/>
              </a:rPr>
              <a:t> Технология полного усвоения по самому своему замыслу ориентирует обучение в школе и в каждой ее ступени на конечный результат в виде конкретных знаний и умений учащихся по учебному предмету, и в этом смысле она относится скорее к группе предметно-ориентированных нежели личностно-ориентированных технологий обучения.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imgpreview (8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0150" y="1379538"/>
            <a:ext cx="6902450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1789113" y="2168525"/>
            <a:ext cx="94170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/>
              <a:t>Авторами технологии полного усвоения знаний являются американские психологи Дж. Кэрролл, Б.Блум и их последователи. В нашей стране теоретическое обоснование этой технологии изложено в работах М.В. Кларина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2"/>
          <p:cNvSpPr>
            <a:spLocks noChangeArrowheads="1"/>
          </p:cNvSpPr>
          <p:nvPr/>
        </p:nvSpPr>
        <p:spPr bwMode="auto">
          <a:xfrm>
            <a:off x="3084513" y="4033838"/>
            <a:ext cx="602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360488" y="520700"/>
            <a:ext cx="8812212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5400"/>
              <a:t>Проблема</a:t>
            </a:r>
          </a:p>
          <a:p>
            <a:pPr marL="342900" indent="-342900" algn="ctr"/>
            <a:endParaRPr lang="ru-RU" sz="5400"/>
          </a:p>
          <a:p>
            <a:pPr marL="342900" indent="-342900" algn="ctr">
              <a:buFontTx/>
              <a:buAutoNum type="arabicPeriod"/>
            </a:pPr>
            <a:r>
              <a:rPr lang="ru-RU" sz="2800" b="1">
                <a:solidFill>
                  <a:srgbClr val="141060"/>
                </a:solidFill>
              </a:rPr>
              <a:t>Разброс успеваемости школьников при усвоении ими базового </a:t>
            </a:r>
          </a:p>
          <a:p>
            <a:pPr marL="342900" indent="-342900" algn="ctr"/>
            <a:r>
              <a:rPr lang="ru-RU" sz="2800" b="1">
                <a:solidFill>
                  <a:srgbClr val="141060"/>
                </a:solidFill>
              </a:rPr>
              <a:t>содержания образования объясняется не их способностью или неспособностью, а нашим неумением организовать процесс обучения в соответствии с индивидуальными особенностями восприятия и усвоения</a:t>
            </a:r>
            <a:r>
              <a:rPr lang="ru-RU" sz="2800">
                <a:solidFill>
                  <a:srgbClr val="1B3055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>
          <a:xfrm>
            <a:off x="1577975" y="2130425"/>
            <a:ext cx="9775825" cy="4046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b="1" smtClean="0">
                <a:solidFill>
                  <a:srgbClr val="000099"/>
                </a:solidFill>
              </a:rPr>
              <a:t>2. В традиционном учебном процессе всегда фиксированы два параметра: темп обучения и способ предъявления учебного материала. Мы объясняем и требуем так, как будто перед нами находится один ученик, а не десятки детей с различными особенностями восприятия, осмысления, запоминания.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1897063" y="2347913"/>
            <a:ext cx="9456737" cy="38290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</a:rPr>
              <a:t>3. </a:t>
            </a:r>
            <a:r>
              <a:rPr lang="ru-RU" sz="3200" b="1" smtClean="0">
                <a:solidFill>
                  <a:srgbClr val="000099"/>
                </a:solidFill>
              </a:rPr>
              <a:t>Единственное, что остается незафиксированным, — это результаты обучения. Пресловутые «тройки», «четверки», «пятерки» за освоение учеником базового содержания образования фактически означают дифференциацию того, что не может быть дифференцировано по определению, ибо должно быть усвоено всеми полностью</a:t>
            </a:r>
            <a:r>
              <a:rPr lang="ru-RU" sz="320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1985963" y="2260600"/>
            <a:ext cx="9367837" cy="3916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</a:rPr>
              <a:t>4. </a:t>
            </a:r>
            <a:r>
              <a:rPr lang="ru-RU" sz="3200" b="1" smtClean="0">
                <a:solidFill>
                  <a:srgbClr val="000099"/>
                </a:solidFill>
              </a:rPr>
              <a:t>Способности ученика определяются его темпом учения не при усредненных, а при оптимально подобранных для данного ребенка условиях. Б. Блум изучал способности учащихся при обучении разным предметам в условиях, когда время на изучение материала не ограничивалось</a:t>
            </a:r>
            <a:r>
              <a:rPr lang="ru-RU" b="1" smtClean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2290763" y="365125"/>
            <a:ext cx="9063037" cy="13255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660066"/>
                </a:solidFill>
              </a:rPr>
              <a:t>три  категории учащихся: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941388" y="2159000"/>
            <a:ext cx="10412412" cy="4017963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3200" b="1" smtClean="0">
                <a:solidFill>
                  <a:srgbClr val="800000"/>
                </a:solidFill>
              </a:rPr>
              <a:t>малоспособные, которые не в состоянии достичь заранее намеченного уровня знаний и умений даже при больших затратах учебного времени;</a:t>
            </a:r>
          </a:p>
          <a:p>
            <a:pPr eaLnBrk="1" hangingPunct="1"/>
            <a:r>
              <a:rPr lang="ru-RU" sz="3200" b="1" smtClean="0">
                <a:solidFill>
                  <a:srgbClr val="800000"/>
                </a:solidFill>
              </a:rPr>
              <a:t> талантливые — могут учиться в высоком темпе;</a:t>
            </a:r>
          </a:p>
          <a:p>
            <a:pPr eaLnBrk="1" hangingPunct="1"/>
            <a:r>
              <a:rPr lang="ru-RU" sz="3200" b="1" smtClean="0">
                <a:solidFill>
                  <a:srgbClr val="800000"/>
                </a:solidFill>
              </a:rPr>
              <a:t> обычные ученики, составляющие большинство , чьи способности по усвоению знаний и умений определяются затратами учебного времени.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/>
          </p:cNvSpPr>
          <p:nvPr>
            <p:ph type="body" idx="4294967295"/>
          </p:nvPr>
        </p:nvSpPr>
        <p:spPr>
          <a:xfrm>
            <a:off x="2157413" y="1577975"/>
            <a:ext cx="9196387" cy="45989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</a:t>
            </a:r>
            <a:r>
              <a:rPr lang="ru-RU" sz="3200" smtClean="0">
                <a:solidFill>
                  <a:srgbClr val="141060"/>
                </a:solidFill>
                <a:latin typeface="Arial Black" pitchFamily="34" charset="0"/>
              </a:rPr>
              <a:t>В рамках обсуждаемой технологии построение учебного процесса направлено на то, чтобы подвести всех учащихся к единому, четко заданному уровню овладения знаниями и умениями.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2447925" y="365125"/>
            <a:ext cx="8905875" cy="1325563"/>
          </a:xfrm>
        </p:spPr>
        <p:txBody>
          <a:bodyPr/>
          <a:lstStyle/>
          <a:p>
            <a:pPr eaLnBrk="1" hangingPunct="1"/>
            <a:r>
              <a:rPr lang="ru-RU" smtClean="0"/>
              <a:t>Основные характеристики технологии полного усвоения 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1463675" y="2130425"/>
            <a:ext cx="9890125" cy="4046538"/>
          </a:xfrm>
        </p:spPr>
        <p:txBody>
          <a:bodyPr/>
          <a:lstStyle/>
          <a:p>
            <a:pPr eaLnBrk="1" hangingPunct="1"/>
            <a:r>
              <a:rPr lang="ru-RU" smtClean="0"/>
              <a:t>I. Общая установка учителя: все ученики могут и должны освоить данный учебный материал полностью </a:t>
            </a:r>
          </a:p>
          <a:p>
            <a:pPr eaLnBrk="1" hangingPunct="1"/>
            <a:r>
              <a:rPr lang="ru-RU" smtClean="0"/>
              <a:t>2. Разработка критериев (эталонов) полного усвоения для курса, раздела или большой темы. </a:t>
            </a:r>
          </a:p>
          <a:p>
            <a:pPr eaLnBrk="1" hangingPunct="1"/>
            <a:r>
              <a:rPr lang="ru-RU" smtClean="0"/>
              <a:t>3. Все учебное содержание разбивается на отдельные учебные единицы </a:t>
            </a:r>
          </a:p>
          <a:p>
            <a:pPr eaLnBrk="1" hangingPunct="1"/>
            <a:r>
              <a:rPr lang="ru-RU" smtClean="0"/>
              <a:t>4. К каждой учебной единице разрабатываются диагностические тесты и коррекционный дидактический материал.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2060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624</Words>
  <Application>Microsoft Office PowerPoint</Application>
  <PresentationFormat>Custom</PresentationFormat>
  <Paragraphs>39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17</vt:i4>
      </vt:variant>
    </vt:vector>
  </HeadingPairs>
  <TitlesOfParts>
    <vt:vector size="32" baseType="lpstr">
      <vt:lpstr>Arial</vt:lpstr>
      <vt:lpstr>Calibri Light</vt:lpstr>
      <vt:lpstr>Calibri</vt:lpstr>
      <vt:lpstr>Arial Black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три  категории учащихся:</vt:lpstr>
      <vt:lpstr>Слайд 8</vt:lpstr>
      <vt:lpstr>Основные характеристики технологии полного усвоения </vt:lpstr>
      <vt:lpstr>В практике работы по этой системе основной упор обычно делается на следующих основных идеях:</vt:lpstr>
      <vt:lpstr>Слайд 11</vt:lpstr>
      <vt:lpstr>Слайд 12</vt:lpstr>
      <vt:lpstr>Слайд 13</vt:lpstr>
      <vt:lpstr>Слайд 14</vt:lpstr>
      <vt:lpstr>Обязательные правила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Панова Валентина</dc:creator>
  <cp:lastModifiedBy>User</cp:lastModifiedBy>
  <cp:revision>7</cp:revision>
  <dcterms:created xsi:type="dcterms:W3CDTF">2015-12-06T21:52:39Z</dcterms:created>
  <dcterms:modified xsi:type="dcterms:W3CDTF">2016-02-06T20:34:48Z</dcterms:modified>
</cp:coreProperties>
</file>