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87" r:id="rId2"/>
    <p:sldId id="270" r:id="rId3"/>
    <p:sldId id="282" r:id="rId4"/>
    <p:sldId id="283" r:id="rId5"/>
    <p:sldId id="284" r:id="rId6"/>
    <p:sldId id="285" r:id="rId7"/>
    <p:sldId id="286" r:id="rId8"/>
    <p:sldId id="28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33"/>
    <a:srgbClr val="008000"/>
    <a:srgbClr val="99CCFF"/>
    <a:srgbClr val="19CFF3"/>
    <a:srgbClr val="FF3300"/>
    <a:srgbClr val="D6F616"/>
    <a:srgbClr val="EB2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8" autoAdjust="0"/>
    <p:restoredTop sz="94660"/>
  </p:normalViewPr>
  <p:slideViewPr>
    <p:cSldViewPr>
      <p:cViewPr>
        <p:scale>
          <a:sx n="100" d="100"/>
          <a:sy n="100" d="100"/>
        </p:scale>
        <p:origin x="-12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556D3F-3233-41AD-B17F-CF45EC285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60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12848-CB2A-4BB6-97C0-2841E289F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1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7A2D0-AD96-47B8-B5FB-5B0833BE9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60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E2FBD-F844-4261-87BC-41B72F9E8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13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60C65-55D9-4487-A18D-9B8FC7853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8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078E-1DE1-4F51-893B-B0385F547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88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911494F-ECE4-4955-9A50-4D521535D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94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1718E-C3C4-4FAF-B7C7-1B142053D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FC6C-D835-44E9-A8B8-ADC26CD2E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85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AA8C433-85C7-4B11-97B9-943C2EFC3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85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5CF9CACF-E9AE-4ECB-B2C3-9A685D20E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41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C77205D-B9AB-4C0C-9939-CE6354190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1" r:id="rId4"/>
    <p:sldLayoutId id="2147483959" r:id="rId5"/>
    <p:sldLayoutId id="2147483952" r:id="rId6"/>
    <p:sldLayoutId id="2147483953" r:id="rId7"/>
    <p:sldLayoutId id="2147483960" r:id="rId8"/>
    <p:sldLayoutId id="2147483961" r:id="rId9"/>
    <p:sldLayoutId id="2147483954" r:id="rId10"/>
    <p:sldLayoutId id="2147483955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3.xml"/><Relationship Id="rId12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image" Target="../media/image5.wmf"/><Relationship Id="rId5" Type="http://schemas.openxmlformats.org/officeDocument/2006/relationships/slide" Target="slide6.xml"/><Relationship Id="rId10" Type="http://schemas.openxmlformats.org/officeDocument/2006/relationships/image" Target="../media/image4.wmf"/><Relationship Id="rId4" Type="http://schemas.openxmlformats.org/officeDocument/2006/relationships/audio" Target="../media/audio1.wav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audio" Target="../media/audio7.wav"/><Relationship Id="rId11" Type="http://schemas.openxmlformats.org/officeDocument/2006/relationships/slide" Target="slide1.xml"/><Relationship Id="rId5" Type="http://schemas.openxmlformats.org/officeDocument/2006/relationships/audio" Target="../media/audio6.wav"/><Relationship Id="rId10" Type="http://schemas.openxmlformats.org/officeDocument/2006/relationships/image" Target="../media/image9.gif"/><Relationship Id="rId4" Type="http://schemas.openxmlformats.org/officeDocument/2006/relationships/audio" Target="../media/audio5.wav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audio" Target="../media/audio11.wav"/><Relationship Id="rId7" Type="http://schemas.openxmlformats.org/officeDocument/2006/relationships/image" Target="../media/image13.gif"/><Relationship Id="rId2" Type="http://schemas.openxmlformats.org/officeDocument/2006/relationships/audio" Target="../media/audio10.wav"/><Relationship Id="rId1" Type="http://schemas.openxmlformats.org/officeDocument/2006/relationships/audio" Target="../media/audio9.wav"/><Relationship Id="rId6" Type="http://schemas.openxmlformats.org/officeDocument/2006/relationships/image" Target="../media/image12.gif"/><Relationship Id="rId11" Type="http://schemas.openxmlformats.org/officeDocument/2006/relationships/slide" Target="slide1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9.gif"/><Relationship Id="rId4" Type="http://schemas.openxmlformats.org/officeDocument/2006/relationships/audio" Target="../media/audio12.wav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audio" Target="../media/audio15.wav"/><Relationship Id="rId7" Type="http://schemas.openxmlformats.org/officeDocument/2006/relationships/image" Target="../media/image15.gif"/><Relationship Id="rId2" Type="http://schemas.openxmlformats.org/officeDocument/2006/relationships/audio" Target="../media/audio14.wav"/><Relationship Id="rId1" Type="http://schemas.openxmlformats.org/officeDocument/2006/relationships/audio" Target="../media/audio13.wav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7.gif"/><Relationship Id="rId5" Type="http://schemas.openxmlformats.org/officeDocument/2006/relationships/audio" Target="../media/audio17.wav"/><Relationship Id="rId10" Type="http://schemas.openxmlformats.org/officeDocument/2006/relationships/slide" Target="slide1.xml"/><Relationship Id="rId4" Type="http://schemas.openxmlformats.org/officeDocument/2006/relationships/audio" Target="../media/audio16.wav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>
            <a:hlinkClick r:id="rId3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692150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Игра «Молчанка»</a:t>
            </a:r>
          </a:p>
        </p:txBody>
      </p:sp>
      <p:sp>
        <p:nvSpPr>
          <p:cNvPr id="8195" name="AutoShape 6">
            <a:hlinkClick r:id="rId5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4581525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Задача о гепарде и собаке</a:t>
            </a:r>
          </a:p>
        </p:txBody>
      </p:sp>
      <p:sp>
        <p:nvSpPr>
          <p:cNvPr id="8196" name="AutoShape 7">
            <a:hlinkClick r:id="rId6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1484313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Зрительный диктант</a:t>
            </a:r>
          </a:p>
        </p:txBody>
      </p:sp>
      <p:sp>
        <p:nvSpPr>
          <p:cNvPr id="8197" name="AutoShape 8">
            <a:hlinkClick r:id="rId7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2997200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Задача на площадь</a:t>
            </a:r>
          </a:p>
        </p:txBody>
      </p:sp>
      <p:sp>
        <p:nvSpPr>
          <p:cNvPr id="8198" name="AutoShape 11">
            <a:hlinkClick r:id="rId8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2205038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Веселые точки</a:t>
            </a:r>
          </a:p>
        </p:txBody>
      </p:sp>
      <p:sp>
        <p:nvSpPr>
          <p:cNvPr id="8199" name="WordArt 13"/>
          <p:cNvSpPr>
            <a:spLocks noChangeArrowheads="1" noChangeShapeType="1" noTextEdit="1"/>
          </p:cNvSpPr>
          <p:nvPr/>
        </p:nvSpPr>
        <p:spPr bwMode="auto">
          <a:xfrm>
            <a:off x="3563938" y="0"/>
            <a:ext cx="25717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Содержание</a:t>
            </a:r>
          </a:p>
        </p:txBody>
      </p:sp>
      <p:sp>
        <p:nvSpPr>
          <p:cNvPr id="8200" name="AutoShape 15">
            <a:hlinkClick r:id="rId9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3789363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Задача о самолетах</a:t>
            </a:r>
          </a:p>
        </p:txBody>
      </p:sp>
      <p:pic>
        <p:nvPicPr>
          <p:cNvPr id="8201" name="Picture 13" descr="J021670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2354263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19" descr="15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073650"/>
            <a:ext cx="169227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9" descr="bells2[1]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04813"/>
            <a:ext cx="117951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4" name="AutoShape 20">
            <a:hlinkClick r:id="rId13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2411413" y="5445125"/>
            <a:ext cx="4968875" cy="504825"/>
          </a:xfrm>
          <a:prstGeom prst="actionButtonBlank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Углы</a:t>
            </a:r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0" y="3644900"/>
            <a:ext cx="2627313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>
                <a:solidFill>
                  <a:schemeClr val="bg1"/>
                </a:solidFill>
              </a:rPr>
              <a:t>Презентация составлена учительницей начальных классов Мироновой З.В.  </a:t>
            </a:r>
          </a:p>
          <a:p>
            <a:pPr eaLnBrk="1" hangingPunct="1">
              <a:spcBef>
                <a:spcPct val="50000"/>
              </a:spcBef>
            </a:pPr>
            <a:r>
              <a:rPr lang="ru-RU" sz="1600" b="1">
                <a:solidFill>
                  <a:schemeClr val="bg1"/>
                </a:solidFill>
              </a:rPr>
              <a:t>МОУ «Юхмачинская средняя общеобразовательная школа» Алькеевского района Республики Татарстан</a:t>
            </a:r>
          </a:p>
          <a:p>
            <a:pPr eaLnBrk="1" hangingPunct="1">
              <a:spcBef>
                <a:spcPct val="50000"/>
              </a:spcBef>
            </a:pP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995738" y="2852738"/>
            <a:ext cx="9366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800" b="1">
                <a:solidFill>
                  <a:schemeClr val="bg1"/>
                </a:solidFill>
              </a:rPr>
              <a:t>3•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059113" y="22050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2987675" y="2349500"/>
            <a:ext cx="7191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3924300" y="1773238"/>
            <a:ext cx="7191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4787900" y="2276475"/>
            <a:ext cx="7191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2339975" y="3068638"/>
            <a:ext cx="7191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5435600" y="3068638"/>
            <a:ext cx="7191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3132138" y="3644900"/>
            <a:ext cx="7191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3995738" y="4221163"/>
            <a:ext cx="7191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4859338" y="3716338"/>
            <a:ext cx="7191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987675" y="2349500"/>
            <a:ext cx="72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 </a:t>
            </a:r>
            <a:r>
              <a:rPr lang="ru-RU" sz="2800"/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924300" y="1773238"/>
            <a:ext cx="719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/>
              <a:t>  </a:t>
            </a:r>
            <a:r>
              <a:rPr lang="ru-RU" sz="2800" b="1"/>
              <a:t>8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4787900" y="2276475"/>
            <a:ext cx="72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 </a:t>
            </a:r>
            <a:r>
              <a:rPr lang="ru-RU" sz="2800"/>
              <a:t>4</a:t>
            </a:r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5508625" y="306863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508625" y="3068638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</a:t>
            </a:r>
            <a:r>
              <a:rPr lang="ru-RU" sz="2800"/>
              <a:t>6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4787900" y="3716338"/>
            <a:ext cx="720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 </a:t>
            </a:r>
            <a:r>
              <a:rPr lang="ru-RU" sz="2800"/>
              <a:t>7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067175" y="4292600"/>
            <a:ext cx="57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</a:t>
            </a:r>
            <a:r>
              <a:rPr lang="ru-RU" sz="2800"/>
              <a:t>9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203575" y="3716338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</a:t>
            </a:r>
            <a:r>
              <a:rPr lang="ru-RU" sz="2800"/>
              <a:t>5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411413" y="3141663"/>
            <a:ext cx="5762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</a:t>
            </a:r>
            <a:r>
              <a:rPr lang="ru-RU" sz="2800"/>
              <a:t>3</a:t>
            </a:r>
          </a:p>
        </p:txBody>
      </p:sp>
      <p:pic>
        <p:nvPicPr>
          <p:cNvPr id="9237" name="Picture 219" descr="1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76250"/>
            <a:ext cx="18288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8" name="AutoShape 27"/>
          <p:cNvSpPr>
            <a:spLocks noChangeArrowheads="1"/>
          </p:cNvSpPr>
          <p:nvPr/>
        </p:nvSpPr>
        <p:spPr bwMode="auto">
          <a:xfrm>
            <a:off x="6443663" y="765175"/>
            <a:ext cx="865187" cy="792163"/>
          </a:xfrm>
          <a:prstGeom prst="flowChartMagneticTape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6732588" y="981075"/>
            <a:ext cx="3603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588125" y="908050"/>
            <a:ext cx="7921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6659563" y="836613"/>
            <a:ext cx="720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6516688" y="836613"/>
            <a:ext cx="719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6588125" y="836613"/>
            <a:ext cx="647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21</a:t>
            </a:r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6588125" y="836613"/>
            <a:ext cx="7921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6659563" y="908050"/>
            <a:ext cx="649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27</a:t>
            </a:r>
          </a:p>
        </p:txBody>
      </p:sp>
      <p:sp>
        <p:nvSpPr>
          <p:cNvPr id="33828" name="Text Box 36"/>
          <p:cNvSpPr txBox="1">
            <a:spLocks noChangeArrowheads="1"/>
          </p:cNvSpPr>
          <p:nvPr/>
        </p:nvSpPr>
        <p:spPr bwMode="auto">
          <a:xfrm>
            <a:off x="6659563" y="908050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</a:rPr>
              <a:t>9</a:t>
            </a:r>
          </a:p>
        </p:txBody>
      </p:sp>
      <p:pic>
        <p:nvPicPr>
          <p:cNvPr id="9247" name="Picture 8" descr="5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5888"/>
            <a:ext cx="1655763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8" name="AutoShape 4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68313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3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3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5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5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mph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6" grpId="1"/>
      <p:bldP spid="33796" grpId="2"/>
      <p:bldP spid="33796" grpId="3"/>
      <p:bldP spid="33796" grpId="4"/>
      <p:bldP spid="33796" grpId="5"/>
      <p:bldP spid="33796" grpId="6"/>
      <p:bldP spid="33796" grpId="7"/>
      <p:bldP spid="33808" grpId="0"/>
      <p:bldP spid="33809" grpId="0"/>
      <p:bldP spid="33810" grpId="0"/>
      <p:bldP spid="33812" grpId="0"/>
      <p:bldP spid="33813" grpId="0"/>
      <p:bldP spid="33814" grpId="0"/>
      <p:bldP spid="33815" grpId="0"/>
      <p:bldP spid="33816" grpId="0"/>
      <p:bldP spid="33820" grpId="0"/>
      <p:bldP spid="33823" grpId="0" build="allAtOnce"/>
      <p:bldP spid="33825" grpId="0"/>
      <p:bldP spid="33826" grpId="0"/>
      <p:bldP spid="33826" grpId="1"/>
      <p:bldP spid="33827" grpId="0"/>
      <p:bldP spid="33827" grpId="1"/>
      <p:bldP spid="33828" grpId="0"/>
      <p:bldP spid="338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99C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5867400" y="115888"/>
            <a:ext cx="2160588" cy="4175125"/>
          </a:xfrm>
          <a:prstGeom prst="rect">
            <a:avLst/>
          </a:prstGeom>
          <a:solidFill>
            <a:srgbClr val="FFFF66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300м</a:t>
            </a:r>
            <a:r>
              <a:rPr lang="en-US" sz="2000" b="1">
                <a:solidFill>
                  <a:schemeClr val="bg1"/>
                </a:solidFill>
              </a:rPr>
              <a:t>²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076825" y="115888"/>
            <a:ext cx="792163" cy="4175125"/>
          </a:xfrm>
          <a:prstGeom prst="rect">
            <a:avLst/>
          </a:prstGeom>
          <a:solidFill>
            <a:srgbClr val="FFFF66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120м</a:t>
            </a:r>
            <a:r>
              <a:rPr lang="en-US" sz="2000" b="1">
                <a:solidFill>
                  <a:schemeClr val="bg1"/>
                </a:solidFill>
              </a:rPr>
              <a:t>²</a:t>
            </a:r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5076825" y="4292600"/>
            <a:ext cx="2952750" cy="576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Line 12"/>
          <p:cNvSpPr>
            <a:spLocks noChangeShapeType="1"/>
          </p:cNvSpPr>
          <p:nvPr/>
        </p:nvSpPr>
        <p:spPr bwMode="auto">
          <a:xfrm>
            <a:off x="7667625" y="4868863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 flipH="1">
            <a:off x="5076825" y="4868863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Line 14"/>
          <p:cNvSpPr>
            <a:spLocks noChangeShapeType="1"/>
          </p:cNvSpPr>
          <p:nvPr/>
        </p:nvSpPr>
        <p:spPr bwMode="auto">
          <a:xfrm>
            <a:off x="5867400" y="4292600"/>
            <a:ext cx="0" cy="5762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Line 15"/>
          <p:cNvSpPr>
            <a:spLocks noChangeShapeType="1"/>
          </p:cNvSpPr>
          <p:nvPr/>
        </p:nvSpPr>
        <p:spPr bwMode="auto">
          <a:xfrm>
            <a:off x="5580063" y="4868863"/>
            <a:ext cx="2889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Line 16"/>
          <p:cNvSpPr>
            <a:spLocks noChangeShapeType="1"/>
          </p:cNvSpPr>
          <p:nvPr/>
        </p:nvSpPr>
        <p:spPr bwMode="auto">
          <a:xfrm flipH="1">
            <a:off x="5867400" y="4868863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372225" y="4508500"/>
            <a:ext cx="1079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chemeClr val="bg1"/>
                </a:solidFill>
              </a:rPr>
              <a:t>10 м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219700" y="4437063"/>
            <a:ext cx="5032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250825" y="260350"/>
            <a:ext cx="4537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Зал и коридор имеют одинаковую длину.  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187450" y="549275"/>
            <a:ext cx="324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Площадь зала 300 м</a:t>
            </a:r>
            <a:r>
              <a:rPr lang="en-US" sz="2000">
                <a:solidFill>
                  <a:schemeClr val="bg1"/>
                </a:solidFill>
              </a:rPr>
              <a:t>²</a:t>
            </a:r>
            <a:r>
              <a:rPr lang="ru-RU" sz="2000">
                <a:solidFill>
                  <a:schemeClr val="bg1"/>
                </a:solidFill>
              </a:rPr>
              <a:t>,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4033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а площадь коридора 120 м</a:t>
            </a:r>
            <a:r>
              <a:rPr lang="en-US" sz="2000">
                <a:solidFill>
                  <a:schemeClr val="bg1"/>
                </a:solidFill>
              </a:rPr>
              <a:t>²</a:t>
            </a:r>
            <a:r>
              <a:rPr lang="ru-RU" sz="2000">
                <a:solidFill>
                  <a:schemeClr val="bg1"/>
                </a:solidFill>
              </a:rPr>
              <a:t>.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323850" y="1125538"/>
            <a:ext cx="38163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Ширина зала 10 м. Узнай чему равна ширина коридора?</a:t>
            </a:r>
          </a:p>
        </p:txBody>
      </p:sp>
      <p:sp>
        <p:nvSpPr>
          <p:cNvPr id="10256" name="Text Box 26"/>
          <p:cNvSpPr txBox="1">
            <a:spLocks noChangeArrowheads="1"/>
          </p:cNvSpPr>
          <p:nvPr/>
        </p:nvSpPr>
        <p:spPr bwMode="auto">
          <a:xfrm>
            <a:off x="395288" y="-387350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                             </a:t>
            </a:r>
          </a:p>
        </p:txBody>
      </p:sp>
      <p:pic>
        <p:nvPicPr>
          <p:cNvPr id="46112" name="Запи75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13" name="Запи75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14" name="Запи755.WAV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15" name="Запи756.WAV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64531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16" name="Запи757.WAV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713" y="64531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17" name="Picture 11" descr="002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7239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1187450" y="242093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Решение: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107950" y="3213100"/>
            <a:ext cx="4751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folHlink"/>
                </a:solidFill>
              </a:rPr>
              <a:t>1) 300:10=30(м) длина коридора или зала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179388" y="3716338"/>
            <a:ext cx="467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folHlink"/>
                </a:solidFill>
              </a:rPr>
              <a:t>2) 120:30=4(м) ширина коридора</a:t>
            </a:r>
          </a:p>
        </p:txBody>
      </p:sp>
      <p:sp>
        <p:nvSpPr>
          <p:cNvPr id="46121" name="Text Box 41"/>
          <p:cNvSpPr txBox="1">
            <a:spLocks noChangeArrowheads="1"/>
          </p:cNvSpPr>
          <p:nvPr/>
        </p:nvSpPr>
        <p:spPr bwMode="auto">
          <a:xfrm>
            <a:off x="179388" y="4076700"/>
            <a:ext cx="4321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folHlink"/>
                </a:solidFill>
              </a:rPr>
              <a:t>Ответ: 4 м ширина коридора.</a:t>
            </a:r>
          </a:p>
        </p:txBody>
      </p:sp>
      <p:pic>
        <p:nvPicPr>
          <p:cNvPr id="46123" name="Запи769.WAV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4531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24" name="Запи770.WAV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6165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9" name="AutoShape 4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551" fill="hold"/>
                                        <p:tgtEl>
                                          <p:spTgt spid="461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60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0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4851" fill="hold"/>
                                        <p:tgtEl>
                                          <p:spTgt spid="461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851"/>
                            </p:stCondLst>
                            <p:childTnLst>
                              <p:par>
                                <p:cTn id="3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20"/>
                            </p:stCondLst>
                            <p:childTnLst>
                              <p:par>
                                <p:cTn id="4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6251" fill="hold"/>
                                        <p:tgtEl>
                                          <p:spTgt spid="461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171"/>
                            </p:stCondLst>
                            <p:childTnLst>
                              <p:par>
                                <p:cTn id="5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9171"/>
                            </p:stCondLst>
                            <p:childTnLst>
                              <p:par>
                                <p:cTn id="6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3951" fill="hold"/>
                                        <p:tgtEl>
                                          <p:spTgt spid="461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3122"/>
                            </p:stCondLst>
                            <p:childTnLst>
                              <p:par>
                                <p:cTn id="6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8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4800" fill="hold"/>
                                        <p:tgtEl>
                                          <p:spTgt spid="461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560"/>
                            </p:stCondLst>
                            <p:childTnLst>
                              <p:par>
                                <p:cTn id="8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461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3101" fill="hold"/>
                                        <p:tgtEl>
                                          <p:spTgt spid="46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46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46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46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12"/>
                </p:tgtEl>
              </p:cMediaNode>
            </p:audio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13"/>
                </p:tgtEl>
              </p:cMediaNode>
            </p:audio>
            <p:audio>
              <p:cMediaNode>
                <p:cTn id="1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14"/>
                </p:tgtEl>
              </p:cMediaNode>
            </p:audio>
            <p:audio>
              <p:cMediaNode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15"/>
                </p:tgtEl>
              </p:cMediaNode>
            </p:audio>
            <p:audio>
              <p:cMediaNode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16"/>
                </p:tgtEl>
              </p:cMediaNode>
            </p:audio>
            <p:audio>
              <p:cMediaNode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23"/>
                </p:tgtEl>
              </p:cMediaNode>
            </p:audio>
            <p:audio>
              <p:cMediaNode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124"/>
                </p:tgtEl>
              </p:cMediaNode>
            </p:audio>
          </p:childTnLst>
        </p:cTn>
      </p:par>
    </p:tnLst>
    <p:bldLst>
      <p:bldP spid="46084" grpId="0" build="allAtOnce" animBg="1"/>
      <p:bldP spid="46085" grpId="0" build="allAtOnce" animBg="1"/>
      <p:bldP spid="46099" grpId="0"/>
      <p:bldP spid="46102" grpId="0"/>
      <p:bldP spid="46103" grpId="0"/>
      <p:bldP spid="46104" grpId="0"/>
      <p:bldP spid="46118" grpId="0"/>
      <p:bldP spid="46120" grpId="0"/>
      <p:bldP spid="46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>
                <a:gamma/>
                <a:tint val="0"/>
                <a:invGamma/>
              </a:schemeClr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4"/>
          <p:cNvSpPr>
            <a:spLocks noChangeArrowheads="1"/>
          </p:cNvSpPr>
          <p:nvPr/>
        </p:nvSpPr>
        <p:spPr bwMode="auto">
          <a:xfrm>
            <a:off x="468313" y="29972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Oval 5"/>
          <p:cNvSpPr>
            <a:spLocks noChangeArrowheads="1"/>
          </p:cNvSpPr>
          <p:nvPr/>
        </p:nvSpPr>
        <p:spPr bwMode="auto">
          <a:xfrm>
            <a:off x="1116013" y="30686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Oval 6"/>
          <p:cNvSpPr>
            <a:spLocks noChangeArrowheads="1"/>
          </p:cNvSpPr>
          <p:nvPr/>
        </p:nvSpPr>
        <p:spPr bwMode="auto">
          <a:xfrm>
            <a:off x="3492500" y="29241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Oval 7"/>
          <p:cNvSpPr>
            <a:spLocks noChangeArrowheads="1"/>
          </p:cNvSpPr>
          <p:nvPr/>
        </p:nvSpPr>
        <p:spPr bwMode="auto">
          <a:xfrm>
            <a:off x="3995738" y="32845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Oval 8"/>
          <p:cNvSpPr>
            <a:spLocks noChangeArrowheads="1"/>
          </p:cNvSpPr>
          <p:nvPr/>
        </p:nvSpPr>
        <p:spPr bwMode="auto">
          <a:xfrm>
            <a:off x="4572000" y="32845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Oval 9"/>
          <p:cNvSpPr>
            <a:spLocks noChangeArrowheads="1"/>
          </p:cNvSpPr>
          <p:nvPr/>
        </p:nvSpPr>
        <p:spPr bwMode="auto">
          <a:xfrm>
            <a:off x="755650" y="4941888"/>
            <a:ext cx="1150938" cy="431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 flipV="1">
            <a:off x="755650" y="2420938"/>
            <a:ext cx="503238" cy="5762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 flipH="1" flipV="1">
            <a:off x="1187450" y="1989138"/>
            <a:ext cx="144463" cy="10795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 flipV="1">
            <a:off x="3779838" y="2565400"/>
            <a:ext cx="647700" cy="3587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5" name="Line 13"/>
          <p:cNvSpPr>
            <a:spLocks noChangeShapeType="1"/>
          </p:cNvSpPr>
          <p:nvPr/>
        </p:nvSpPr>
        <p:spPr bwMode="auto">
          <a:xfrm flipV="1">
            <a:off x="4284663" y="2565400"/>
            <a:ext cx="142875" cy="7191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 flipH="1" flipV="1">
            <a:off x="4427538" y="2492375"/>
            <a:ext cx="360362" cy="792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4427538" y="2060575"/>
            <a:ext cx="21590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120" name="AutoShape 16"/>
          <p:cNvSpPr>
            <a:spLocks noChangeArrowheads="1"/>
          </p:cNvSpPr>
          <p:nvPr/>
        </p:nvSpPr>
        <p:spPr bwMode="auto">
          <a:xfrm>
            <a:off x="5795963" y="1268413"/>
            <a:ext cx="1008062" cy="935037"/>
          </a:xfrm>
          <a:prstGeom prst="star5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279" name="Oval 17"/>
          <p:cNvSpPr>
            <a:spLocks noChangeArrowheads="1"/>
          </p:cNvSpPr>
          <p:nvPr/>
        </p:nvSpPr>
        <p:spPr bwMode="auto">
          <a:xfrm>
            <a:off x="7092950" y="2924175"/>
            <a:ext cx="215900" cy="649288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Oval 18"/>
          <p:cNvSpPr>
            <a:spLocks noChangeArrowheads="1"/>
          </p:cNvSpPr>
          <p:nvPr/>
        </p:nvSpPr>
        <p:spPr bwMode="auto">
          <a:xfrm>
            <a:off x="6804025" y="2565400"/>
            <a:ext cx="863600" cy="431800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23" name="Tree"/>
          <p:cNvSpPr>
            <a:spLocks noEditPoints="1" noChangeArrowheads="1"/>
          </p:cNvSpPr>
          <p:nvPr/>
        </p:nvSpPr>
        <p:spPr bwMode="auto">
          <a:xfrm>
            <a:off x="7235825" y="4797425"/>
            <a:ext cx="976313" cy="6889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124" name="plant"/>
          <p:cNvSpPr>
            <a:spLocks noEditPoints="1" noChangeArrowheads="1"/>
          </p:cNvSpPr>
          <p:nvPr/>
        </p:nvSpPr>
        <p:spPr bwMode="auto">
          <a:xfrm>
            <a:off x="7308850" y="620713"/>
            <a:ext cx="976313" cy="11207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125" name="Cloud"/>
          <p:cNvSpPr>
            <a:spLocks noChangeAspect="1" noEditPoints="1" noChangeArrowheads="1"/>
          </p:cNvSpPr>
          <p:nvPr/>
        </p:nvSpPr>
        <p:spPr bwMode="auto">
          <a:xfrm>
            <a:off x="971550" y="476250"/>
            <a:ext cx="1300163" cy="8715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84" name="AutoShape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68313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3995738" y="4652963"/>
            <a:ext cx="1152525" cy="129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6" name="AutoShape 23"/>
          <p:cNvSpPr>
            <a:spLocks noChangeArrowheads="1"/>
          </p:cNvSpPr>
          <p:nvPr/>
        </p:nvSpPr>
        <p:spPr bwMode="auto">
          <a:xfrm>
            <a:off x="3851275" y="333375"/>
            <a:ext cx="1081088" cy="1295400"/>
          </a:xfrm>
          <a:prstGeom prst="smileyFace">
            <a:avLst>
              <a:gd name="adj" fmla="val 4653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6"/>
          <p:cNvSpPr>
            <a:spLocks noChangeArrowheads="1"/>
          </p:cNvSpPr>
          <p:nvPr/>
        </p:nvSpPr>
        <p:spPr bwMode="auto">
          <a:xfrm>
            <a:off x="900113" y="908050"/>
            <a:ext cx="142875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Oval 8"/>
          <p:cNvSpPr>
            <a:spLocks noChangeArrowheads="1"/>
          </p:cNvSpPr>
          <p:nvPr/>
        </p:nvSpPr>
        <p:spPr bwMode="auto">
          <a:xfrm>
            <a:off x="2124075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Line 9"/>
          <p:cNvSpPr>
            <a:spLocks noChangeShapeType="1"/>
          </p:cNvSpPr>
          <p:nvPr/>
        </p:nvSpPr>
        <p:spPr bwMode="auto">
          <a:xfrm>
            <a:off x="971550" y="981075"/>
            <a:ext cx="1223963" cy="7921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3" name="Line 10"/>
          <p:cNvSpPr>
            <a:spLocks noChangeShapeType="1"/>
          </p:cNvSpPr>
          <p:nvPr/>
        </p:nvSpPr>
        <p:spPr bwMode="auto">
          <a:xfrm flipH="1">
            <a:off x="1258888" y="2708275"/>
            <a:ext cx="144462" cy="12969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Line 11"/>
          <p:cNvSpPr>
            <a:spLocks noChangeShapeType="1"/>
          </p:cNvSpPr>
          <p:nvPr/>
        </p:nvSpPr>
        <p:spPr bwMode="auto">
          <a:xfrm flipV="1">
            <a:off x="1258888" y="3213100"/>
            <a:ext cx="1944687" cy="79216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Oval 12"/>
          <p:cNvSpPr>
            <a:spLocks noChangeArrowheads="1"/>
          </p:cNvSpPr>
          <p:nvPr/>
        </p:nvSpPr>
        <p:spPr bwMode="auto">
          <a:xfrm>
            <a:off x="1331913" y="2636838"/>
            <a:ext cx="142875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Oval 13"/>
          <p:cNvSpPr>
            <a:spLocks noChangeArrowheads="1"/>
          </p:cNvSpPr>
          <p:nvPr/>
        </p:nvSpPr>
        <p:spPr bwMode="auto">
          <a:xfrm>
            <a:off x="3132138" y="3141663"/>
            <a:ext cx="142875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Line 14"/>
          <p:cNvSpPr>
            <a:spLocks noChangeShapeType="1"/>
          </p:cNvSpPr>
          <p:nvPr/>
        </p:nvSpPr>
        <p:spPr bwMode="auto">
          <a:xfrm flipV="1">
            <a:off x="3995738" y="765175"/>
            <a:ext cx="1584325" cy="431800"/>
          </a:xfrm>
          <a:prstGeom prst="line">
            <a:avLst/>
          </a:prstGeom>
          <a:noFill/>
          <a:ln w="38100">
            <a:solidFill>
              <a:srgbClr val="EB21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8" name="Line 15"/>
          <p:cNvSpPr>
            <a:spLocks noChangeShapeType="1"/>
          </p:cNvSpPr>
          <p:nvPr/>
        </p:nvSpPr>
        <p:spPr bwMode="auto">
          <a:xfrm flipH="1">
            <a:off x="5508625" y="765175"/>
            <a:ext cx="71438" cy="863600"/>
          </a:xfrm>
          <a:prstGeom prst="line">
            <a:avLst/>
          </a:prstGeom>
          <a:noFill/>
          <a:ln w="38100">
            <a:solidFill>
              <a:srgbClr val="EB21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Line 16"/>
          <p:cNvSpPr>
            <a:spLocks noChangeShapeType="1"/>
          </p:cNvSpPr>
          <p:nvPr/>
        </p:nvSpPr>
        <p:spPr bwMode="auto">
          <a:xfrm flipV="1">
            <a:off x="5508625" y="1196975"/>
            <a:ext cx="431800" cy="431800"/>
          </a:xfrm>
          <a:prstGeom prst="line">
            <a:avLst/>
          </a:prstGeom>
          <a:noFill/>
          <a:ln w="38100">
            <a:solidFill>
              <a:srgbClr val="EB21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17"/>
          <p:cNvSpPr>
            <a:spLocks noChangeShapeType="1"/>
          </p:cNvSpPr>
          <p:nvPr/>
        </p:nvSpPr>
        <p:spPr bwMode="auto">
          <a:xfrm>
            <a:off x="5940425" y="1196975"/>
            <a:ext cx="576263" cy="863600"/>
          </a:xfrm>
          <a:prstGeom prst="line">
            <a:avLst/>
          </a:prstGeom>
          <a:noFill/>
          <a:ln w="38100">
            <a:solidFill>
              <a:srgbClr val="EB21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Oval 18"/>
          <p:cNvSpPr>
            <a:spLocks noChangeArrowheads="1"/>
          </p:cNvSpPr>
          <p:nvPr/>
        </p:nvSpPr>
        <p:spPr bwMode="auto">
          <a:xfrm>
            <a:off x="6443663" y="1989138"/>
            <a:ext cx="142875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Oval 19"/>
          <p:cNvSpPr>
            <a:spLocks noChangeArrowheads="1"/>
          </p:cNvSpPr>
          <p:nvPr/>
        </p:nvSpPr>
        <p:spPr bwMode="auto">
          <a:xfrm>
            <a:off x="3924300" y="1125538"/>
            <a:ext cx="142875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3" name="Oval 20"/>
          <p:cNvSpPr>
            <a:spLocks noChangeArrowheads="1"/>
          </p:cNvSpPr>
          <p:nvPr/>
        </p:nvSpPr>
        <p:spPr bwMode="auto">
          <a:xfrm>
            <a:off x="3059113" y="6165850"/>
            <a:ext cx="142875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Line 21"/>
          <p:cNvSpPr>
            <a:spLocks noChangeShapeType="1"/>
          </p:cNvSpPr>
          <p:nvPr/>
        </p:nvSpPr>
        <p:spPr bwMode="auto">
          <a:xfrm flipV="1">
            <a:off x="3132138" y="5805488"/>
            <a:ext cx="3095625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5" name="Line 22"/>
          <p:cNvSpPr>
            <a:spLocks noChangeShapeType="1"/>
          </p:cNvSpPr>
          <p:nvPr/>
        </p:nvSpPr>
        <p:spPr bwMode="auto">
          <a:xfrm>
            <a:off x="4140200" y="2852738"/>
            <a:ext cx="2520950" cy="17287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6" name="AutoShape 2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68313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2307" name="Picture 5" descr="f34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2095500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8" name="Line 20"/>
          <p:cNvSpPr>
            <a:spLocks noChangeShapeType="1"/>
          </p:cNvSpPr>
          <p:nvPr/>
        </p:nvSpPr>
        <p:spPr bwMode="auto">
          <a:xfrm flipH="1">
            <a:off x="7164388" y="2133600"/>
            <a:ext cx="1079500" cy="35877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9" name="Line 22"/>
          <p:cNvSpPr>
            <a:spLocks noChangeShapeType="1"/>
          </p:cNvSpPr>
          <p:nvPr/>
        </p:nvSpPr>
        <p:spPr bwMode="auto">
          <a:xfrm flipH="1">
            <a:off x="6877050" y="2492375"/>
            <a:ext cx="287338" cy="14414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0" name="Line 23"/>
          <p:cNvSpPr>
            <a:spLocks noChangeShapeType="1"/>
          </p:cNvSpPr>
          <p:nvPr/>
        </p:nvSpPr>
        <p:spPr bwMode="auto">
          <a:xfrm>
            <a:off x="6877050" y="3933825"/>
            <a:ext cx="20161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1" name="Line 24"/>
          <p:cNvSpPr>
            <a:spLocks noChangeShapeType="1"/>
          </p:cNvSpPr>
          <p:nvPr/>
        </p:nvSpPr>
        <p:spPr bwMode="auto">
          <a:xfrm flipH="1" flipV="1">
            <a:off x="8243888" y="2060575"/>
            <a:ext cx="649287" cy="18732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chemeClr val="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 descr="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1333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10" descr="dogs_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76475"/>
            <a:ext cx="10080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9750" y="188913"/>
            <a:ext cx="1079500" cy="4318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1850 м/ мин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539750" y="1700213"/>
            <a:ext cx="1152525" cy="4318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800м/мин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611188" y="1268413"/>
            <a:ext cx="396081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4572000" y="1268413"/>
            <a:ext cx="3960813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611188" y="2781300"/>
            <a:ext cx="18002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2411413" y="2781300"/>
            <a:ext cx="17272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4140200" y="2565400"/>
            <a:ext cx="431958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827088" y="3500438"/>
            <a:ext cx="7632700" cy="1152525"/>
          </a:xfrm>
          <a:prstGeom prst="wedgeRectCallout">
            <a:avLst>
              <a:gd name="adj1" fmla="val -44801"/>
              <a:gd name="adj2" fmla="val 6997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900113" y="3500438"/>
            <a:ext cx="374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Скорость гепарда</a:t>
            </a:r>
            <a:r>
              <a:rPr lang="ru-RU" sz="2400">
                <a:solidFill>
                  <a:schemeClr val="bg1"/>
                </a:solidFill>
              </a:rPr>
              <a:t> </a:t>
            </a:r>
            <a:r>
              <a:rPr lang="ru-RU" sz="2000">
                <a:solidFill>
                  <a:schemeClr val="bg1"/>
                </a:solidFill>
              </a:rPr>
              <a:t>1850м/мин,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572000" y="3573463"/>
            <a:ext cx="3671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а скорость собаки 800м/мин.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971550" y="4005263"/>
            <a:ext cx="7345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На сколько километров гепард обгонит собаку за 2 минуты?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6156325" y="24923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49171" name="Picture 4" descr="f338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084763"/>
            <a:ext cx="1500187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72" name="AutoShape 20"/>
          <p:cNvSpPr>
            <a:spLocks noChangeArrowheads="1"/>
          </p:cNvSpPr>
          <p:nvPr/>
        </p:nvSpPr>
        <p:spPr bwMode="auto">
          <a:xfrm>
            <a:off x="1979613" y="4652963"/>
            <a:ext cx="6696075" cy="201612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19CFF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4427538" y="4724400"/>
            <a:ext cx="1944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FF3300"/>
                </a:solidFill>
              </a:rPr>
              <a:t>Решение: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3419475" y="5013325"/>
            <a:ext cx="424815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(1850•2)-(800•2)=2 100(м)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2100м=2км.100м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Ответ: на 2 км 100 м гепард обгонит собаку за 2 минуты.</a:t>
            </a:r>
          </a:p>
        </p:txBody>
      </p:sp>
      <p:pic>
        <p:nvPicPr>
          <p:cNvPr id="49175" name="Запи80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6" name="Запи816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4531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7" name="Запи817.WAV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2372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8" name="Запи818.WAV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9" name="Picture 11" descr="002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868863"/>
            <a:ext cx="4651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7" name="AutoShape 2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68313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6251" fill="hold"/>
                                        <p:tgtEl>
                                          <p:spTgt spid="491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251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251"/>
                            </p:stCondLst>
                            <p:childTnLst>
                              <p:par>
                                <p:cTn id="2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491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5351" fill="hold"/>
                                        <p:tgtEl>
                                          <p:spTgt spid="491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351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851"/>
                            </p:stCondLst>
                            <p:childTnLst>
                              <p:par>
                                <p:cTn id="5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491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7200" fill="hold"/>
                                        <p:tgtEl>
                                          <p:spTgt spid="491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8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18519E-6 L 0.82691 5.18519E-6 " pathEditMode="relative" ptsTypes="AA">
                                      <p:cBhvr>
                                        <p:cTn id="87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486 L 0.33108 0.0009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5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9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9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0" dur="3501" fill="hold"/>
                                        <p:tgtEl>
                                          <p:spTgt spid="491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75"/>
                </p:tgtEl>
              </p:cMediaNode>
            </p:audio>
            <p:audio>
              <p:cMediaNode>
                <p:cTn id="1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76"/>
                </p:tgtEl>
              </p:cMediaNode>
            </p:audio>
            <p:audio>
              <p:cMediaNode>
                <p:cTn id="1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77"/>
                </p:tgtEl>
              </p:cMediaNode>
            </p:audio>
            <p:audio>
              <p:cMediaNode>
                <p:cTn id="1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78"/>
                </p:tgtEl>
              </p:cMediaNode>
            </p:audio>
          </p:childTnLst>
        </p:cTn>
      </p:par>
    </p:tnLst>
    <p:bldLst>
      <p:bldP spid="49158" grpId="0" animBg="1"/>
      <p:bldP spid="49159" grpId="0" animBg="1"/>
      <p:bldP spid="49161" grpId="0" animBg="1"/>
      <p:bldP spid="49162" grpId="0" animBg="1"/>
      <p:bldP spid="49163" grpId="0" animBg="1"/>
      <p:bldP spid="49164" grpId="0" animBg="1"/>
      <p:bldP spid="49165" grpId="0" animBg="1"/>
      <p:bldP spid="49166" grpId="0" animBg="1"/>
      <p:bldP spid="49167" grpId="0"/>
      <p:bldP spid="49168" grpId="0"/>
      <p:bldP spid="49172" grpId="0" animBg="1"/>
      <p:bldP spid="491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468313" y="2060575"/>
            <a:ext cx="11509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771775" y="908050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3924300" y="908050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5076825" y="908050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6227763" y="908050"/>
            <a:ext cx="11509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1619250" y="2060575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0190" name="Picture 14" descr="samolet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720725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2771775" y="2060575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3924300" y="2060575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5076825" y="2060575"/>
            <a:ext cx="11509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6227763" y="2060575"/>
            <a:ext cx="11509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468313" y="908050"/>
            <a:ext cx="2301875" cy="288925"/>
          </a:xfrm>
          <a:prstGeom prst="rect">
            <a:avLst/>
          </a:prstGeom>
          <a:solidFill>
            <a:srgbClr val="19CF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1400км</a:t>
            </a:r>
          </a:p>
        </p:txBody>
      </p:sp>
      <p:pic>
        <p:nvPicPr>
          <p:cNvPr id="50196" name="Picture 20" descr="samolet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412875"/>
            <a:ext cx="720725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5076825" y="1268413"/>
            <a:ext cx="22320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H="1">
            <a:off x="2771775" y="1268413"/>
            <a:ext cx="230505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4932363" y="11969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>
            <a:off x="3924300" y="2349500"/>
            <a:ext cx="345598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 flipH="1">
            <a:off x="468313" y="2349500"/>
            <a:ext cx="345598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708400" y="2276475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0204" name="UpRibbonSharp"/>
          <p:cNvSpPr>
            <a:spLocks noEditPoints="1" noChangeArrowheads="1"/>
          </p:cNvSpPr>
          <p:nvPr/>
        </p:nvSpPr>
        <p:spPr bwMode="auto">
          <a:xfrm>
            <a:off x="0" y="2781300"/>
            <a:ext cx="8928100" cy="1905000"/>
          </a:xfrm>
          <a:custGeom>
            <a:avLst/>
            <a:gdLst>
              <a:gd name="G0" fmla="+- 0 0 0"/>
              <a:gd name="G1" fmla="+- 2700 0 0"/>
              <a:gd name="G2" fmla="+- 2700 2700 0"/>
              <a:gd name="G3" fmla="+- 21600 0 G2"/>
              <a:gd name="G4" fmla="+- 21600 0 G1"/>
              <a:gd name="G5" fmla="+- 21600 0 18900"/>
              <a:gd name="G6" fmla="*/ 18900 1 2"/>
              <a:gd name="G7" fmla="+- 21600 0 G6"/>
              <a:gd name="G8" fmla="+- 18900 0 0"/>
              <a:gd name="T0" fmla="*/ 10800 w 21600"/>
              <a:gd name="T1" fmla="*/ 0 h 21600"/>
              <a:gd name="T2" fmla="*/ 2700 w 21600"/>
              <a:gd name="T3" fmla="*/ 12150 h 21600"/>
              <a:gd name="T4" fmla="*/ 10800 w 21600"/>
              <a:gd name="T5" fmla="*/ 18900 h 21600"/>
              <a:gd name="T6" fmla="*/ 18900 w 21600"/>
              <a:gd name="T7" fmla="*/ 121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 w 21600"/>
              <a:gd name="T13" fmla="*/ 0 h 21600"/>
              <a:gd name="T14" fmla="*/ G4 w 21600"/>
              <a:gd name="T15" fmla="*/ G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21600"/>
                </a:moveTo>
                <a:lnTo>
                  <a:pt x="5400" y="21600"/>
                </a:lnTo>
                <a:lnTo>
                  <a:pt x="5400" y="18900"/>
                </a:lnTo>
                <a:lnTo>
                  <a:pt x="16200" y="18900"/>
                </a:lnTo>
                <a:lnTo>
                  <a:pt x="16200" y="21600"/>
                </a:lnTo>
                <a:lnTo>
                  <a:pt x="21600" y="21600"/>
                </a:lnTo>
                <a:lnTo>
                  <a:pt x="18900" y="12150"/>
                </a:lnTo>
                <a:lnTo>
                  <a:pt x="21600" y="2700"/>
                </a:lnTo>
                <a:lnTo>
                  <a:pt x="18900" y="2700"/>
                </a:lnTo>
                <a:lnTo>
                  <a:pt x="18900" y="0"/>
                </a:lnTo>
                <a:lnTo>
                  <a:pt x="2700" y="0"/>
                </a:lnTo>
                <a:lnTo>
                  <a:pt x="2700" y="2700"/>
                </a:lnTo>
                <a:lnTo>
                  <a:pt x="0" y="2700"/>
                </a:lnTo>
                <a:lnTo>
                  <a:pt x="2700" y="12150"/>
                </a:lnTo>
                <a:close/>
              </a:path>
              <a:path w="21600" h="21600" fill="none" extrusionOk="0">
                <a:moveTo>
                  <a:pt x="5400" y="18900"/>
                </a:moveTo>
                <a:lnTo>
                  <a:pt x="2700" y="18900"/>
                </a:lnTo>
                <a:lnTo>
                  <a:pt x="2700" y="2700"/>
                </a:lnTo>
              </a:path>
              <a:path w="21600" h="21600" fill="none" extrusionOk="0">
                <a:moveTo>
                  <a:pt x="2700" y="18900"/>
                </a:moveTo>
                <a:lnTo>
                  <a:pt x="5400" y="21600"/>
                </a:lnTo>
              </a:path>
              <a:path w="21600" h="21600" fill="none" extrusionOk="0">
                <a:moveTo>
                  <a:pt x="16200" y="18900"/>
                </a:moveTo>
                <a:lnTo>
                  <a:pt x="18900" y="18900"/>
                </a:lnTo>
                <a:lnTo>
                  <a:pt x="18900" y="2700"/>
                </a:lnTo>
              </a:path>
              <a:path w="21600" h="21600" fill="none" extrusionOk="0">
                <a:moveTo>
                  <a:pt x="18900" y="18900"/>
                </a:moveTo>
                <a:lnTo>
                  <a:pt x="16200" y="21600"/>
                </a:lnTo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1258888" y="2852738"/>
            <a:ext cx="6626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Два самолета летели с одинаковой скоростью.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1331913" y="3213100"/>
            <a:ext cx="648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Один самолет был в воздухе 4 ч, а другой – 6 ч.</a:t>
            </a:r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1258888" y="3573463"/>
            <a:ext cx="7561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Первый самолет пролетел меньше второго на 1400 км.</a:t>
            </a: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1331913" y="3933825"/>
            <a:ext cx="6408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Какое расстояние пролетел каждый самолет?</a:t>
            </a:r>
          </a:p>
        </p:txBody>
      </p:sp>
      <p:sp>
        <p:nvSpPr>
          <p:cNvPr id="50211" name="Oval 35"/>
          <p:cNvSpPr>
            <a:spLocks noChangeArrowheads="1"/>
          </p:cNvSpPr>
          <p:nvPr/>
        </p:nvSpPr>
        <p:spPr bwMode="auto">
          <a:xfrm>
            <a:off x="1116013" y="4652963"/>
            <a:ext cx="6624637" cy="2016125"/>
          </a:xfrm>
          <a:prstGeom prst="ellipse">
            <a:avLst/>
          </a:prstGeom>
          <a:solidFill>
            <a:srgbClr val="D6F616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3708400" y="4581525"/>
            <a:ext cx="172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FF3300"/>
                </a:solidFill>
              </a:rPr>
              <a:t>Решение: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1908175" y="4868863"/>
            <a:ext cx="4968875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1)6-4=2(ч)               2)1400:2=700(км/ч)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3)700•6=4200(км)    4)700•4=2800(км)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Ответ:2800км пролетел 1 самолет,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          4200км пролетел 2 самолет.</a:t>
            </a:r>
          </a:p>
          <a:p>
            <a:pPr eaLnBrk="1" hangingPunct="1">
              <a:spcBef>
                <a:spcPct val="50000"/>
              </a:spcBef>
            </a:pPr>
            <a:endParaRPr lang="ru-RU">
              <a:solidFill>
                <a:schemeClr val="bg1"/>
              </a:solidFill>
            </a:endParaRPr>
          </a:p>
        </p:txBody>
      </p:sp>
      <p:pic>
        <p:nvPicPr>
          <p:cNvPr id="50216" name="Picture 40" descr="8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488"/>
            <a:ext cx="12969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17" name="Запи84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18" name="Запи848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19" name="Запи849.WAV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713" y="64531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20" name="Запи862.WAV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21" name="Запи863.WAV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Записанный звук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71" name="AutoShape 46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68313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0223" name="Picture 47" descr="6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675" y="4797425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00" fill="hold"/>
                                        <p:tgtEl>
                                          <p:spTgt spid="502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6951" fill="hold"/>
                                        <p:tgtEl>
                                          <p:spTgt spid="502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951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7100" fill="hold"/>
                                        <p:tgtEl>
                                          <p:spTgt spid="502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092 L -0.45677 0.00092 " pathEditMode="relative" ptsTypes="AA">
                                      <p:cBhvr>
                                        <p:cTn id="80" dur="20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093 L -0.71649 0.00093 " pathEditMode="relative" ptsTypes="AA">
                                      <p:cBhvr>
                                        <p:cTn id="82" dur="2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501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4951" fill="hold"/>
                                        <p:tgtEl>
                                          <p:spTgt spid="50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4951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451"/>
                            </p:stCondLst>
                            <p:childTnLst>
                              <p:par>
                                <p:cTn id="11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501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7451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7951"/>
                            </p:stCondLst>
                            <p:childTnLst>
                              <p:par>
                                <p:cTn id="12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770" decel="100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770" decel="100000"/>
                                        <p:tgtEl>
                                          <p:spTgt spid="502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77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5" dur="2800" fill="hold"/>
                                        <p:tgtEl>
                                          <p:spTgt spid="502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4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0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0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0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0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5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770" decel="100000"/>
                                        <p:tgtEl>
                                          <p:spTgt spid="50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7" dur="770" decel="100000"/>
                                        <p:tgtEl>
                                          <p:spTgt spid="502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9" dur="77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0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0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0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217"/>
                </p:tgtEl>
              </p:cMediaNode>
            </p:audio>
            <p:audio>
              <p:cMediaNode>
                <p:cTn id="1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218"/>
                </p:tgtEl>
              </p:cMediaNode>
            </p:audio>
            <p:audio>
              <p:cMediaNode>
                <p:cTn id="1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219"/>
                </p:tgtEl>
              </p:cMediaNode>
            </p:audio>
            <p:audio>
              <p:cMediaNode>
                <p:cTn id="1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220"/>
                </p:tgtEl>
              </p:cMediaNode>
            </p:audio>
            <p:audio>
              <p:cMediaNode>
                <p:cTn id="1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221"/>
                </p:tgtEl>
              </p:cMediaNode>
            </p:audio>
          </p:childTnLst>
        </p:cTn>
      </p:par>
    </p:tnLst>
    <p:bldLst>
      <p:bldP spid="50184" grpId="0" animBg="1"/>
      <p:bldP spid="50185" grpId="0" animBg="1"/>
      <p:bldP spid="50186" grpId="0" animBg="1"/>
      <p:bldP spid="50187" grpId="0" animBg="1"/>
      <p:bldP spid="50188" grpId="0" animBg="1"/>
      <p:bldP spid="50189" grpId="0" animBg="1"/>
      <p:bldP spid="50191" grpId="0" animBg="1"/>
      <p:bldP spid="50192" grpId="0" animBg="1"/>
      <p:bldP spid="50193" grpId="0" animBg="1"/>
      <p:bldP spid="50194" grpId="0" animBg="1"/>
      <p:bldP spid="50195" grpId="0" animBg="1"/>
      <p:bldP spid="50197" grpId="0" animBg="1"/>
      <p:bldP spid="50198" grpId="0" animBg="1"/>
      <p:bldP spid="50199" grpId="0"/>
      <p:bldP spid="50200" grpId="0" animBg="1"/>
      <p:bldP spid="50201" grpId="0" animBg="1"/>
      <p:bldP spid="50202" grpId="0"/>
      <p:bldP spid="50204" grpId="0" animBg="1"/>
      <p:bldP spid="50205" grpId="0"/>
      <p:bldP spid="50206" grpId="0"/>
      <p:bldP spid="50207" grpId="0"/>
      <p:bldP spid="50208" grpId="0"/>
      <p:bldP spid="50211" grpId="0" animBg="1"/>
      <p:bldP spid="50212" grpId="0"/>
      <p:bldP spid="502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5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15888"/>
            <a:ext cx="1655763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68313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WordArt 6"/>
          <p:cNvSpPr>
            <a:spLocks noChangeArrowheads="1" noChangeShapeType="1" noTextEdit="1"/>
          </p:cNvSpPr>
          <p:nvPr/>
        </p:nvSpPr>
        <p:spPr bwMode="auto">
          <a:xfrm>
            <a:off x="179388" y="333375"/>
            <a:ext cx="2087562" cy="1790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Углы</a:t>
            </a:r>
          </a:p>
        </p:txBody>
      </p:sp>
      <p:sp>
        <p:nvSpPr>
          <p:cNvPr id="15365" name="AutoShape 8"/>
          <p:cNvSpPr>
            <a:spLocks noChangeArrowheads="1"/>
          </p:cNvSpPr>
          <p:nvPr/>
        </p:nvSpPr>
        <p:spPr bwMode="auto">
          <a:xfrm>
            <a:off x="2411413" y="0"/>
            <a:ext cx="2124075" cy="2205038"/>
          </a:xfrm>
          <a:prstGeom prst="star16">
            <a:avLst>
              <a:gd name="adj" fmla="val 37500"/>
            </a:avLst>
          </a:prstGeom>
          <a:solidFill>
            <a:srgbClr val="19CF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Тупой</a:t>
            </a:r>
          </a:p>
          <a:p>
            <a:pPr algn="ctr"/>
            <a:r>
              <a:rPr lang="ru-RU" sz="2400">
                <a:solidFill>
                  <a:schemeClr val="hlink"/>
                </a:solidFill>
              </a:rPr>
              <a:t>Острый</a:t>
            </a:r>
          </a:p>
          <a:p>
            <a:pPr algn="ctr"/>
            <a:r>
              <a:rPr lang="ru-RU" sz="2400">
                <a:solidFill>
                  <a:schemeClr val="hlink"/>
                </a:solidFill>
              </a:rPr>
              <a:t>Прямой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55650" y="2708275"/>
            <a:ext cx="1295400" cy="129698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2051050" y="3141663"/>
            <a:ext cx="1512888" cy="863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5292725" y="908050"/>
            <a:ext cx="0" cy="1800225"/>
          </a:xfrm>
          <a:prstGeom prst="line">
            <a:avLst/>
          </a:prstGeom>
          <a:noFill/>
          <a:ln w="38100">
            <a:solidFill>
              <a:srgbClr val="EB21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5292725" y="2708275"/>
            <a:ext cx="1511300" cy="0"/>
          </a:xfrm>
          <a:prstGeom prst="line">
            <a:avLst/>
          </a:prstGeom>
          <a:noFill/>
          <a:ln w="38100">
            <a:solidFill>
              <a:srgbClr val="EB21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 flipH="1">
            <a:off x="3779838" y="3213100"/>
            <a:ext cx="1368425" cy="9366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3779838" y="4149725"/>
            <a:ext cx="1512887" cy="431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 flipV="1">
            <a:off x="468313" y="4941888"/>
            <a:ext cx="1223962" cy="12239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Line 15"/>
          <p:cNvSpPr>
            <a:spLocks noChangeShapeType="1"/>
          </p:cNvSpPr>
          <p:nvPr/>
        </p:nvSpPr>
        <p:spPr bwMode="auto">
          <a:xfrm>
            <a:off x="1692275" y="4941888"/>
            <a:ext cx="1008063" cy="136683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Line 16"/>
          <p:cNvSpPr>
            <a:spLocks noChangeShapeType="1"/>
          </p:cNvSpPr>
          <p:nvPr/>
        </p:nvSpPr>
        <p:spPr bwMode="auto">
          <a:xfrm flipH="1" flipV="1">
            <a:off x="6877050" y="4292600"/>
            <a:ext cx="1223963" cy="1800225"/>
          </a:xfrm>
          <a:prstGeom prst="line">
            <a:avLst/>
          </a:prstGeom>
          <a:noFill/>
          <a:ln w="38100">
            <a:solidFill>
              <a:srgbClr val="D6F61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7"/>
          <p:cNvSpPr>
            <a:spLocks noChangeShapeType="1"/>
          </p:cNvSpPr>
          <p:nvPr/>
        </p:nvSpPr>
        <p:spPr bwMode="auto">
          <a:xfrm flipV="1">
            <a:off x="6877050" y="2420938"/>
            <a:ext cx="1223963" cy="1871662"/>
          </a:xfrm>
          <a:prstGeom prst="line">
            <a:avLst/>
          </a:prstGeom>
          <a:noFill/>
          <a:ln w="38100">
            <a:solidFill>
              <a:srgbClr val="D6F61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Line 18"/>
          <p:cNvSpPr>
            <a:spLocks noChangeShapeType="1"/>
          </p:cNvSpPr>
          <p:nvPr/>
        </p:nvSpPr>
        <p:spPr bwMode="auto">
          <a:xfrm>
            <a:off x="3203575" y="5661025"/>
            <a:ext cx="1944688" cy="720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7" name="Line 19"/>
          <p:cNvSpPr>
            <a:spLocks noChangeShapeType="1"/>
          </p:cNvSpPr>
          <p:nvPr/>
        </p:nvSpPr>
        <p:spPr bwMode="auto">
          <a:xfrm flipH="1" flipV="1">
            <a:off x="4716463" y="4508500"/>
            <a:ext cx="431800" cy="18732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1070</TotalTime>
  <Words>244</Words>
  <Application>Microsoft Office PowerPoint</Application>
  <PresentationFormat>Экран (4:3)</PresentationFormat>
  <Paragraphs>68</Paragraphs>
  <Slides>8</Slides>
  <Notes>0</Notes>
  <HiddenSlides>0</HiddenSlides>
  <MMClips>16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Wingdings 2</vt:lpstr>
      <vt:lpstr>Verdana</vt:lpstr>
      <vt:lpstr>Calibri</vt:lpstr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Мирный</cp:lastModifiedBy>
  <cp:revision>31</cp:revision>
  <dcterms:created xsi:type="dcterms:W3CDTF">2008-02-28T22:20:33Z</dcterms:created>
  <dcterms:modified xsi:type="dcterms:W3CDTF">2012-10-26T17:32:21Z</dcterms:modified>
</cp:coreProperties>
</file>