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7" r:id="rId3"/>
    <p:sldId id="276" r:id="rId4"/>
    <p:sldId id="257" r:id="rId5"/>
    <p:sldId id="263" r:id="rId6"/>
    <p:sldId id="258" r:id="rId7"/>
    <p:sldId id="259" r:id="rId8"/>
    <p:sldId id="260" r:id="rId9"/>
    <p:sldId id="261" r:id="rId10"/>
    <p:sldId id="272" r:id="rId11"/>
    <p:sldId id="270" r:id="rId12"/>
    <p:sldId id="271" r:id="rId13"/>
    <p:sldId id="266" r:id="rId14"/>
    <p:sldId id="279" r:id="rId15"/>
    <p:sldId id="280" r:id="rId16"/>
    <p:sldId id="262" r:id="rId17"/>
    <p:sldId id="273" r:id="rId18"/>
    <p:sldId id="278" r:id="rId19"/>
    <p:sldId id="269" r:id="rId20"/>
    <p:sldId id="277" r:id="rId21"/>
    <p:sldId id="274"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4" d="100"/>
          <a:sy n="64" d="100"/>
        </p:scale>
        <p:origin x="-2910" y="-94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9452620-61BF-4F9C-8573-A6B8CA44D17C}" type="datetimeFigureOut">
              <a:rPr lang="ru-RU" smtClean="0"/>
              <a:pPr/>
              <a:t>08.02.2016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1BA8896-DDF8-4A47-BB84-7DCD850C2EC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9452620-61BF-4F9C-8573-A6B8CA44D17C}" type="datetimeFigureOut">
              <a:rPr lang="ru-RU" smtClean="0"/>
              <a:pPr/>
              <a:t>08.02.2016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1BA8896-DDF8-4A47-BB84-7DCD850C2EC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9452620-61BF-4F9C-8573-A6B8CA44D17C}" type="datetimeFigureOut">
              <a:rPr lang="ru-RU" smtClean="0"/>
              <a:pPr/>
              <a:t>08.02.2016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1BA8896-DDF8-4A47-BB84-7DCD850C2EC5}" type="slidenum">
              <a:rPr lang="ru-RU" smtClean="0"/>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9452620-61BF-4F9C-8573-A6B8CA44D17C}" type="datetimeFigureOut">
              <a:rPr lang="ru-RU" smtClean="0"/>
              <a:pPr/>
              <a:t>08.02.2016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1BA8896-DDF8-4A47-BB84-7DCD850C2EC5}" type="slidenum">
              <a:rPr lang="ru-RU" smtClean="0"/>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9452620-61BF-4F9C-8573-A6B8CA44D17C}" type="datetimeFigureOut">
              <a:rPr lang="ru-RU" smtClean="0"/>
              <a:pPr/>
              <a:t>08.02.2016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1BA8896-DDF8-4A47-BB84-7DCD850C2EC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39452620-61BF-4F9C-8573-A6B8CA44D17C}" type="datetimeFigureOut">
              <a:rPr lang="ru-RU" smtClean="0"/>
              <a:pPr/>
              <a:t>08.02.2016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1BA8896-DDF8-4A47-BB84-7DCD850C2EC5}" type="slidenum">
              <a:rPr lang="ru-RU" smtClean="0"/>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9452620-61BF-4F9C-8573-A6B8CA44D17C}" type="datetimeFigureOut">
              <a:rPr lang="ru-RU" smtClean="0"/>
              <a:pPr/>
              <a:t>08.02.2016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1BA8896-DDF8-4A47-BB84-7DCD850C2EC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39452620-61BF-4F9C-8573-A6B8CA44D17C}" type="datetimeFigureOut">
              <a:rPr lang="ru-RU" smtClean="0"/>
              <a:pPr/>
              <a:t>08.02.2016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1BA8896-DDF8-4A47-BB84-7DCD850C2EC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39452620-61BF-4F9C-8573-A6B8CA44D17C}" type="datetimeFigureOut">
              <a:rPr lang="ru-RU" smtClean="0"/>
              <a:pPr/>
              <a:t>08.02.2016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1BA8896-DDF8-4A47-BB84-7DCD850C2EC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9452620-61BF-4F9C-8573-A6B8CA44D17C}" type="datetimeFigureOut">
              <a:rPr lang="ru-RU" smtClean="0"/>
              <a:pPr/>
              <a:t>08.02.2016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1BA8896-DDF8-4A47-BB84-7DCD850C2EC5}" type="slidenum">
              <a:rPr lang="ru-RU" smtClean="0"/>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9452620-61BF-4F9C-8573-A6B8CA44D17C}" type="datetimeFigureOut">
              <a:rPr lang="ru-RU" smtClean="0"/>
              <a:pPr/>
              <a:t>08.02.2016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1BA8896-DDF8-4A47-BB84-7DCD850C2EC5}" type="slidenum">
              <a:rPr lang="ru-RU" smtClean="0"/>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39452620-61BF-4F9C-8573-A6B8CA44D17C}" type="datetimeFigureOut">
              <a:rPr lang="ru-RU" smtClean="0"/>
              <a:pPr/>
              <a:t>08.02.2016</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21BA8896-DDF8-4A47-BB84-7DCD850C2EC5}" type="slidenum">
              <a:rPr lang="ru-RU" smtClean="0"/>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package" Target="../embeddings/_________Word_2007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normAutofit/>
          </a:bodyPr>
          <a:lstStyle/>
          <a:p>
            <a:r>
              <a:rPr lang="ru-RU" dirty="0" smtClean="0"/>
              <a:t>                                                                 </a:t>
            </a:r>
          </a:p>
          <a:p>
            <a:r>
              <a:rPr lang="ru-RU" dirty="0" smtClean="0"/>
              <a:t>                                                                  </a:t>
            </a:r>
          </a:p>
        </p:txBody>
      </p:sp>
      <p:sp>
        <p:nvSpPr>
          <p:cNvPr id="4" name="Заголовок 3"/>
          <p:cNvSpPr>
            <a:spLocks noGrp="1"/>
          </p:cNvSpPr>
          <p:nvPr>
            <p:ph type="ctrTitle"/>
          </p:nvPr>
        </p:nvSpPr>
        <p:spPr/>
        <p:txBody>
          <a:bodyPr>
            <a:normAutofit fontScale="90000"/>
          </a:bodyPr>
          <a:lstStyle/>
          <a:p>
            <a:r>
              <a:rPr lang="ru-RU" dirty="0" smtClean="0"/>
              <a:t>Значение якутских народных настольных игр в развитии детей.</a:t>
            </a:r>
            <a:endParaRPr lang="ru-RU" dirty="0"/>
          </a:p>
        </p:txBody>
      </p:sp>
    </p:spTree>
    <p:extLst>
      <p:ext uri="{BB962C8B-B14F-4D97-AF65-F5344CB8AC3E}">
        <p14:creationId xmlns:p14="http://schemas.microsoft.com/office/powerpoint/2010/main" xmlns="" val="10168585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r>
              <a:rPr lang="ru-RU" dirty="0" smtClean="0"/>
              <a:t>«</a:t>
            </a:r>
            <a:r>
              <a:rPr lang="ru-RU" dirty="0" err="1" smtClean="0"/>
              <a:t>Тыксаан</a:t>
            </a:r>
            <a:r>
              <a:rPr lang="ru-RU" dirty="0" smtClean="0"/>
              <a:t>»</a:t>
            </a:r>
            <a:endParaRPr lang="ru-RU" dirty="0"/>
          </a:p>
        </p:txBody>
      </p:sp>
      <p:pic>
        <p:nvPicPr>
          <p:cNvPr id="4098" name="Picture 2" descr="C:\Users\User\Desktop\20151007_174656.jpg"/>
          <p:cNvPicPr>
            <a:picLocks noChangeAspect="1" noChangeArrowheads="1"/>
          </p:cNvPicPr>
          <p:nvPr/>
        </p:nvPicPr>
        <p:blipFill>
          <a:blip r:embed="rId2" cstate="print"/>
          <a:srcRect/>
          <a:stretch>
            <a:fillRect/>
          </a:stretch>
        </p:blipFill>
        <p:spPr bwMode="auto">
          <a:xfrm>
            <a:off x="1214414" y="1571612"/>
            <a:ext cx="6643734" cy="498279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dirty="0"/>
          </a:p>
        </p:txBody>
      </p:sp>
      <p:sp>
        <p:nvSpPr>
          <p:cNvPr id="3" name="Заголовок 2"/>
          <p:cNvSpPr>
            <a:spLocks noGrp="1"/>
          </p:cNvSpPr>
          <p:nvPr>
            <p:ph type="title"/>
          </p:nvPr>
        </p:nvSpPr>
        <p:spPr/>
        <p:txBody>
          <a:bodyPr/>
          <a:lstStyle/>
          <a:p>
            <a:r>
              <a:rPr lang="ru-RU" dirty="0" smtClean="0"/>
              <a:t>«К</a:t>
            </a:r>
            <a:r>
              <a:rPr lang="sah-RU" dirty="0" smtClean="0"/>
              <a:t>у</a:t>
            </a:r>
            <a:r>
              <a:rPr lang="ru-RU" dirty="0" err="1" smtClean="0"/>
              <a:t>ерчэх</a:t>
            </a:r>
            <a:r>
              <a:rPr lang="ru-RU" dirty="0" smtClean="0"/>
              <a:t>»</a:t>
            </a:r>
            <a:endParaRPr lang="ru-RU" dirty="0"/>
          </a:p>
        </p:txBody>
      </p:sp>
      <p:pic>
        <p:nvPicPr>
          <p:cNvPr id="2050" name="Picture 2" descr="C:\Users\User\Desktop\20151007_180116.jpg"/>
          <p:cNvPicPr>
            <a:picLocks noChangeAspect="1" noChangeArrowheads="1"/>
          </p:cNvPicPr>
          <p:nvPr/>
        </p:nvPicPr>
        <p:blipFill>
          <a:blip r:embed="rId2" cstate="print"/>
          <a:srcRect/>
          <a:stretch>
            <a:fillRect/>
          </a:stretch>
        </p:blipFill>
        <p:spPr bwMode="auto">
          <a:xfrm>
            <a:off x="1428728" y="1928802"/>
            <a:ext cx="6572296" cy="4522220"/>
          </a:xfrm>
          <a:prstGeom prst="rect">
            <a:avLst/>
          </a:prstGeom>
          <a:noFill/>
        </p:spPr>
      </p:pic>
    </p:spTree>
    <p:extLst>
      <p:ext uri="{BB962C8B-B14F-4D97-AF65-F5344CB8AC3E}">
        <p14:creationId xmlns:p14="http://schemas.microsoft.com/office/powerpoint/2010/main" xmlns="" val="24533475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r>
              <a:rPr lang="ru-RU" dirty="0" smtClean="0"/>
              <a:t>«</a:t>
            </a:r>
            <a:r>
              <a:rPr lang="ru-RU" dirty="0" err="1" smtClean="0"/>
              <a:t>Тырыынка</a:t>
            </a:r>
            <a:r>
              <a:rPr lang="ru-RU" dirty="0" smtClean="0"/>
              <a:t>»</a:t>
            </a:r>
            <a:endParaRPr lang="ru-RU" dirty="0"/>
          </a:p>
        </p:txBody>
      </p:sp>
      <p:pic>
        <p:nvPicPr>
          <p:cNvPr id="3074" name="Picture 2" descr="C:\Users\User\Desktop\20151007_175440.jpg"/>
          <p:cNvPicPr>
            <a:picLocks noChangeAspect="1" noChangeArrowheads="1"/>
          </p:cNvPicPr>
          <p:nvPr/>
        </p:nvPicPr>
        <p:blipFill>
          <a:blip r:embed="rId2" cstate="print"/>
          <a:srcRect/>
          <a:stretch>
            <a:fillRect/>
          </a:stretch>
        </p:blipFill>
        <p:spPr bwMode="auto">
          <a:xfrm>
            <a:off x="1142976" y="1571612"/>
            <a:ext cx="6726246" cy="504468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Играем с родителями</a:t>
            </a:r>
            <a:endParaRPr lang="ru-RU" dirty="0"/>
          </a:p>
        </p:txBody>
      </p:sp>
      <p:pic>
        <p:nvPicPr>
          <p:cNvPr id="6145" name="Picture 1" descr="C:\Users\User\Desktop\IMG-20160112-WA0024.jpg"/>
          <p:cNvPicPr>
            <a:picLocks noGrp="1" noChangeAspect="1" noChangeArrowheads="1"/>
          </p:cNvPicPr>
          <p:nvPr>
            <p:ph idx="1"/>
          </p:nvPr>
        </p:nvPicPr>
        <p:blipFill>
          <a:blip r:embed="rId2" cstate="print"/>
          <a:srcRect/>
          <a:stretch>
            <a:fillRect/>
          </a:stretch>
        </p:blipFill>
        <p:spPr bwMode="auto">
          <a:xfrm>
            <a:off x="1142976" y="2571744"/>
            <a:ext cx="6953971" cy="3911609"/>
          </a:xfrm>
          <a:prstGeom prst="rect">
            <a:avLst/>
          </a:prstGeom>
          <a:noFill/>
        </p:spPr>
      </p:pic>
    </p:spTree>
    <p:extLst>
      <p:ext uri="{BB962C8B-B14F-4D97-AF65-F5344CB8AC3E}">
        <p14:creationId xmlns:p14="http://schemas.microsoft.com/office/powerpoint/2010/main" xmlns="" val="7427780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31746" name="Picture 2" descr="C:\Users\User\Desktop\IMG-20160112-WA0017.jpg"/>
          <p:cNvPicPr>
            <a:picLocks noGrp="1" noChangeAspect="1" noChangeArrowheads="1"/>
          </p:cNvPicPr>
          <p:nvPr>
            <p:ph idx="1"/>
          </p:nvPr>
        </p:nvPicPr>
        <p:blipFill>
          <a:blip r:embed="rId2" cstate="print"/>
          <a:srcRect/>
          <a:stretch>
            <a:fillRect/>
          </a:stretch>
        </p:blipFill>
        <p:spPr bwMode="auto">
          <a:xfrm>
            <a:off x="214282" y="2214554"/>
            <a:ext cx="4572030" cy="2571767"/>
          </a:xfrm>
          <a:prstGeom prst="rect">
            <a:avLst/>
          </a:prstGeom>
          <a:noFill/>
        </p:spPr>
      </p:pic>
      <p:pic>
        <p:nvPicPr>
          <p:cNvPr id="31747" name="Picture 3" descr="C:\Users\User\Desktop\IMG-20160112-WA0019.jpg"/>
          <p:cNvPicPr>
            <a:picLocks noChangeAspect="1" noChangeArrowheads="1"/>
          </p:cNvPicPr>
          <p:nvPr/>
        </p:nvPicPr>
        <p:blipFill>
          <a:blip r:embed="rId3" cstate="print"/>
          <a:srcRect/>
          <a:stretch>
            <a:fillRect/>
          </a:stretch>
        </p:blipFill>
        <p:spPr bwMode="auto">
          <a:xfrm>
            <a:off x="4643438" y="4071942"/>
            <a:ext cx="4286280" cy="257176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32770" name="Picture 2" descr="C:\Users\User\Desktop\IMG-20160112-WA0014.jpg"/>
          <p:cNvPicPr>
            <a:picLocks noGrp="1" noChangeAspect="1" noChangeArrowheads="1"/>
          </p:cNvPicPr>
          <p:nvPr>
            <p:ph idx="1"/>
          </p:nvPr>
        </p:nvPicPr>
        <p:blipFill>
          <a:blip r:embed="rId2" cstate="print"/>
          <a:srcRect/>
          <a:stretch>
            <a:fillRect/>
          </a:stretch>
        </p:blipFill>
        <p:spPr bwMode="auto">
          <a:xfrm>
            <a:off x="785786" y="2285992"/>
            <a:ext cx="7461975" cy="419736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Овчинников Максим</a:t>
            </a:r>
            <a:endParaRPr lang="ru-RU" dirty="0"/>
          </a:p>
        </p:txBody>
      </p:sp>
      <p:pic>
        <p:nvPicPr>
          <p:cNvPr id="2" name="Picture 2" descr="C:\Users\User\Desktop\IMG-20151007-WA0027.jpg"/>
          <p:cNvPicPr>
            <a:picLocks noChangeAspect="1" noChangeArrowheads="1"/>
          </p:cNvPicPr>
          <p:nvPr/>
        </p:nvPicPr>
        <p:blipFill>
          <a:blip r:embed="rId2" cstate="print"/>
          <a:srcRect/>
          <a:stretch>
            <a:fillRect/>
          </a:stretch>
        </p:blipFill>
        <p:spPr bwMode="auto">
          <a:xfrm>
            <a:off x="357158" y="2214554"/>
            <a:ext cx="4095898" cy="4357718"/>
          </a:xfrm>
          <a:prstGeom prst="rect">
            <a:avLst/>
          </a:prstGeom>
          <a:noFill/>
        </p:spPr>
      </p:pic>
      <p:pic>
        <p:nvPicPr>
          <p:cNvPr id="8" name="Picture 3" descr="C:\Users\User\Desktop\IMG-20151007-WA0028.jpg"/>
          <p:cNvPicPr>
            <a:picLocks noChangeAspect="1" noChangeArrowheads="1"/>
          </p:cNvPicPr>
          <p:nvPr/>
        </p:nvPicPr>
        <p:blipFill>
          <a:blip r:embed="rId3" cstate="print"/>
          <a:srcRect/>
          <a:stretch>
            <a:fillRect/>
          </a:stretch>
        </p:blipFill>
        <p:spPr bwMode="auto">
          <a:xfrm>
            <a:off x="5429256" y="2428892"/>
            <a:ext cx="3022215" cy="4000504"/>
          </a:xfrm>
          <a:prstGeom prst="rect">
            <a:avLst/>
          </a:prstGeom>
          <a:noFill/>
        </p:spPr>
      </p:pic>
    </p:spTree>
    <p:extLst>
      <p:ext uri="{BB962C8B-B14F-4D97-AF65-F5344CB8AC3E}">
        <p14:creationId xmlns:p14="http://schemas.microsoft.com/office/powerpoint/2010/main" xmlns="" val="9657986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5122" name="Picture 2" descr="C:\Users\User\Desktop\IMG-20151007-WA0026.jpg"/>
          <p:cNvPicPr>
            <a:picLocks noChangeAspect="1" noChangeArrowheads="1"/>
          </p:cNvPicPr>
          <p:nvPr/>
        </p:nvPicPr>
        <p:blipFill>
          <a:blip r:embed="rId2" cstate="print"/>
          <a:srcRect/>
          <a:stretch>
            <a:fillRect/>
          </a:stretch>
        </p:blipFill>
        <p:spPr bwMode="auto">
          <a:xfrm>
            <a:off x="785786" y="2571744"/>
            <a:ext cx="4000528" cy="3393305"/>
          </a:xfrm>
          <a:prstGeom prst="rect">
            <a:avLst/>
          </a:prstGeom>
          <a:noFill/>
        </p:spPr>
      </p:pic>
      <p:pic>
        <p:nvPicPr>
          <p:cNvPr id="5" name="Picture 3" descr="C:\Users\User\Desktop\IMG-20151007-WA0029.jpg"/>
          <p:cNvPicPr>
            <a:picLocks noGrp="1" noChangeAspect="1" noChangeArrowheads="1"/>
          </p:cNvPicPr>
          <p:nvPr>
            <p:ph idx="1"/>
          </p:nvPr>
        </p:nvPicPr>
        <p:blipFill>
          <a:blip r:embed="rId3" cstate="print"/>
          <a:srcRect/>
          <a:stretch>
            <a:fillRect/>
          </a:stretch>
        </p:blipFill>
        <p:spPr bwMode="auto">
          <a:xfrm>
            <a:off x="5756627" y="2478105"/>
            <a:ext cx="2530149" cy="345122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92500"/>
          </a:bodyPr>
          <a:lstStyle/>
          <a:p>
            <a:r>
              <a:rPr lang="ru-RU" dirty="0" smtClean="0"/>
              <a:t>Анализ результатов диагностического обследования воспитанников дошкольного возраста в области «Познавательное развитие» показал: у 35% воспитанников не сформированы знания по «Ознакомление с бытом и культурой народов Саха».На вопрос «Какие игры детей народов Саха вы знаете»-25%</a:t>
            </a:r>
            <a:r>
              <a:rPr lang="en-US" dirty="0" smtClean="0"/>
              <a:t>.</a:t>
            </a:r>
            <a:r>
              <a:rPr lang="ru-RU" dirty="0" smtClean="0"/>
              <a:t>Но к сожалению 60% респондентов  не могли вспомнить ни одну игру</a:t>
            </a:r>
            <a:r>
              <a:rPr lang="en-US" dirty="0" smtClean="0"/>
              <a:t>.</a:t>
            </a:r>
            <a:r>
              <a:rPr lang="ru-RU" dirty="0" smtClean="0"/>
              <a:t>Из национальных праздников 65% назвали праздник «</a:t>
            </a:r>
            <a:r>
              <a:rPr lang="ru-RU" dirty="0" err="1" smtClean="0"/>
              <a:t>Ысыах</a:t>
            </a:r>
            <a:r>
              <a:rPr lang="ru-RU" dirty="0" smtClean="0"/>
              <a:t>»</a:t>
            </a:r>
            <a:r>
              <a:rPr lang="en-US" dirty="0" smtClean="0"/>
              <a:t>.</a:t>
            </a:r>
            <a:r>
              <a:rPr lang="ru-RU" dirty="0" smtClean="0"/>
              <a:t>И все считали нужным изучение народных игр и традиций народа Саха.</a:t>
            </a:r>
            <a:endParaRPr lang="ru-RU" dirty="0"/>
          </a:p>
        </p:txBody>
      </p:sp>
      <p:sp>
        <p:nvSpPr>
          <p:cNvPr id="3" name="Заголовок 2"/>
          <p:cNvSpPr>
            <a:spLocks noGrp="1"/>
          </p:cNvSpPr>
          <p:nvPr>
            <p:ph type="title"/>
          </p:nvPr>
        </p:nvSpPr>
        <p:spPr/>
        <p:txBody>
          <a:bodyPr/>
          <a:lstStyle/>
          <a:p>
            <a:endParaRPr lang="ru-R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a:bodyPr>
          <a:lstStyle/>
          <a:p>
            <a:r>
              <a:rPr lang="ru-RU" dirty="0" smtClean="0"/>
              <a:t>Мы, пришли к выводу, что можно и нужно играть в настольные игры детям дошкольного возраста, так как:</a:t>
            </a:r>
          </a:p>
          <a:p>
            <a:r>
              <a:rPr lang="ru-RU" dirty="0" smtClean="0"/>
              <a:t>-настольные игры отражают традиции, образ жизни, быт, характер.</a:t>
            </a:r>
          </a:p>
          <a:p>
            <a:r>
              <a:rPr lang="ru-RU" dirty="0" smtClean="0"/>
              <a:t>-они способствуют передаче жизненно важных умений и навыков, воспитанию нравственности, уважения к народным традициям, обычаям.</a:t>
            </a:r>
          </a:p>
          <a:p>
            <a:r>
              <a:rPr lang="ru-RU" dirty="0" smtClean="0"/>
              <a:t>-развивают гибкость пальцев и кисти, ловкость, координацию, находчивость и умственные способности.</a:t>
            </a:r>
            <a:endParaRPr lang="ru-RU" dirty="0"/>
          </a:p>
        </p:txBody>
      </p:sp>
      <p:sp>
        <p:nvSpPr>
          <p:cNvPr id="3" name="Заголовок 2"/>
          <p:cNvSpPr>
            <a:spLocks noGrp="1"/>
          </p:cNvSpPr>
          <p:nvPr>
            <p:ph type="title"/>
          </p:nvPr>
        </p:nvSpPr>
        <p:spPr/>
        <p:txBody>
          <a:bodyPr/>
          <a:lstStyle/>
          <a:p>
            <a:r>
              <a:rPr lang="ru-RU" dirty="0" smtClean="0"/>
              <a:t>Вывод:</a:t>
            </a:r>
            <a:endParaRPr lang="ru-RU" dirty="0"/>
          </a:p>
        </p:txBody>
      </p:sp>
    </p:spTree>
    <p:extLst>
      <p:ext uri="{BB962C8B-B14F-4D97-AF65-F5344CB8AC3E}">
        <p14:creationId xmlns:p14="http://schemas.microsoft.com/office/powerpoint/2010/main" xmlns="" val="2863498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11561" y="404664"/>
            <a:ext cx="7668840" cy="5721499"/>
          </a:xfrm>
        </p:spPr>
        <p:txBody>
          <a:bodyPr>
            <a:normAutofit/>
          </a:bodyPr>
          <a:lstStyle/>
          <a:p>
            <a:r>
              <a:rPr lang="ru-RU" dirty="0" smtClean="0"/>
              <a:t>Народная игра- понятие многомерное. Она несет символическую информацию о прошлом, передает подрастающему поколению традиции, свойственные менталитету  народа, соответствует детской природе, удовлетворяет потребности ребенка в познании окружающего мира, в двигательной и умственной активности, развивает воображение и творческие наклонности. Для детей дошкольного возраста доступны, полезны якутские народные настольные игры как «</a:t>
            </a:r>
            <a:r>
              <a:rPr lang="ru-RU" dirty="0" err="1" smtClean="0"/>
              <a:t>Хабылык</a:t>
            </a:r>
            <a:r>
              <a:rPr lang="ru-RU" dirty="0" smtClean="0"/>
              <a:t>», «</a:t>
            </a:r>
            <a:r>
              <a:rPr lang="ru-RU" dirty="0" err="1" smtClean="0"/>
              <a:t>Тырыыцка</a:t>
            </a:r>
            <a:r>
              <a:rPr lang="ru-RU" dirty="0" smtClean="0"/>
              <a:t>», «</a:t>
            </a:r>
            <a:r>
              <a:rPr lang="ru-RU" dirty="0" err="1" smtClean="0"/>
              <a:t>Тыксаан</a:t>
            </a:r>
            <a:r>
              <a:rPr lang="ru-RU" dirty="0" smtClean="0"/>
              <a:t>», «</a:t>
            </a:r>
            <a:r>
              <a:rPr lang="ru-RU" dirty="0" err="1" smtClean="0"/>
              <a:t>Куерчэх</a:t>
            </a:r>
            <a:r>
              <a:rPr lang="ru-RU" dirty="0" smtClean="0"/>
              <a:t>»</a:t>
            </a:r>
            <a:endParaRPr lang="ru-RU" dirty="0"/>
          </a:p>
        </p:txBody>
      </p:sp>
    </p:spTree>
    <p:extLst>
      <p:ext uri="{BB962C8B-B14F-4D97-AF65-F5344CB8AC3E}">
        <p14:creationId xmlns:p14="http://schemas.microsoft.com/office/powerpoint/2010/main" xmlns="" val="34023507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70000" lnSpcReduction="20000"/>
          </a:bodyPr>
          <a:lstStyle/>
          <a:p>
            <a:r>
              <a:rPr lang="ru-RU" dirty="0" smtClean="0"/>
              <a:t>1. Раннее приобщение детей к интеллектуальным видам спорта //</a:t>
            </a:r>
            <a:r>
              <a:rPr lang="ru-RU" dirty="0" err="1" smtClean="0"/>
              <a:t>Конф.молодых</a:t>
            </a:r>
            <a:r>
              <a:rPr lang="ru-RU" dirty="0" smtClean="0"/>
              <a:t> ученых: - Тез. </a:t>
            </a:r>
            <a:r>
              <a:rPr lang="ru-RU" dirty="0" err="1" smtClean="0"/>
              <a:t>докл</a:t>
            </a:r>
            <a:r>
              <a:rPr lang="ru-RU" dirty="0" smtClean="0"/>
              <a:t>. и </a:t>
            </a:r>
            <a:r>
              <a:rPr lang="ru-RU" dirty="0" err="1" smtClean="0"/>
              <a:t>сообщ</a:t>
            </a:r>
            <a:r>
              <a:rPr lang="ru-RU" dirty="0" smtClean="0"/>
              <a:t>.- Якутск: ЯФАН, 1992. - 19 </a:t>
            </a:r>
          </a:p>
          <a:p>
            <a:r>
              <a:rPr lang="ru-RU" dirty="0" smtClean="0"/>
              <a:t>2. Ребенок в мире интеллектуальных игр //1 </a:t>
            </a:r>
            <a:r>
              <a:rPr lang="ru-RU" dirty="0" err="1" smtClean="0"/>
              <a:t>научно-прак-тич.конф</a:t>
            </a:r>
            <a:r>
              <a:rPr lang="ru-RU" dirty="0" smtClean="0"/>
              <a:t>. народной педагогики: - Якутск. ЯГУ, 1992. - С. 1</a:t>
            </a:r>
          </a:p>
          <a:p>
            <a:r>
              <a:rPr lang="ru-RU" dirty="0" smtClean="0"/>
              <a:t>3. 05о </a:t>
            </a:r>
            <a:r>
              <a:rPr lang="ru-RU" dirty="0" err="1" smtClean="0"/>
              <a:t>эйун</a:t>
            </a:r>
            <a:r>
              <a:rPr lang="ru-RU" dirty="0" smtClean="0"/>
              <a:t> </a:t>
            </a:r>
            <a:r>
              <a:rPr lang="ru-RU" dirty="0" err="1" smtClean="0"/>
              <a:t>кыра</a:t>
            </a:r>
            <a:r>
              <a:rPr lang="ru-RU" dirty="0" smtClean="0"/>
              <a:t> </a:t>
            </a:r>
            <a:r>
              <a:rPr lang="ru-RU" dirty="0" err="1" smtClean="0"/>
              <a:t>зрдзхтэн</a:t>
            </a:r>
            <a:r>
              <a:rPr lang="ru-RU" dirty="0" smtClean="0"/>
              <a:t> </a:t>
            </a:r>
            <a:r>
              <a:rPr lang="ru-RU" dirty="0" err="1" smtClean="0"/>
              <a:t>сайынннарыы</a:t>
            </a:r>
            <a:r>
              <a:rPr lang="ru-RU" dirty="0" smtClean="0"/>
              <a:t>. Пособие для </a:t>
            </a:r>
            <a:r>
              <a:rPr lang="ru-RU" dirty="0" err="1" smtClean="0"/>
              <a:t>воспит</a:t>
            </a:r>
            <a:r>
              <a:rPr lang="ru-RU" dirty="0" smtClean="0"/>
              <a:t>. ,</a:t>
            </a:r>
            <a:r>
              <a:rPr lang="ru-RU" dirty="0" err="1" smtClean="0"/>
              <a:t>учит.,студ</a:t>
            </a:r>
            <a:r>
              <a:rPr lang="ru-RU" dirty="0" smtClean="0"/>
              <a:t>. </a:t>
            </a:r>
            <a:r>
              <a:rPr lang="ru-RU" dirty="0" err="1" smtClean="0"/>
              <a:t>педагогич</a:t>
            </a:r>
            <a:r>
              <a:rPr lang="ru-RU" dirty="0" smtClean="0"/>
              <a:t>. профиля: -"</a:t>
            </a:r>
            <a:r>
              <a:rPr lang="ru-RU" dirty="0" err="1" smtClean="0"/>
              <a:t>Бичик</a:t>
            </a:r>
            <a:r>
              <a:rPr lang="ru-RU" dirty="0" smtClean="0"/>
              <a:t>", 1993. - 27 с1. </a:t>
            </a:r>
            <a:r>
              <a:rPr lang="ru-RU" dirty="0" err="1" smtClean="0"/>
              <a:t>Этноспорт</a:t>
            </a:r>
            <a:r>
              <a:rPr lang="ru-RU" dirty="0" smtClean="0"/>
              <a:t> Якутии. Автор: Иннокентий </a:t>
            </a:r>
            <a:r>
              <a:rPr lang="ru-RU" dirty="0" err="1" smtClean="0"/>
              <a:t>Готовцев</a:t>
            </a:r>
            <a:r>
              <a:rPr lang="ru-RU" dirty="0" smtClean="0"/>
              <a:t>- Якутск: 2012.</a:t>
            </a:r>
          </a:p>
          <a:p>
            <a:r>
              <a:rPr lang="ru-RU" dirty="0" smtClean="0"/>
              <a:t>4. Дети Азии. Составители: Алексей Соколов, Ростислав Павлов. 2012 г.</a:t>
            </a:r>
          </a:p>
          <a:p>
            <a:r>
              <a:rPr lang="ru-RU" dirty="0" smtClean="0"/>
              <a:t>5. Саха </a:t>
            </a:r>
            <a:r>
              <a:rPr lang="ru-RU" dirty="0" err="1" smtClean="0"/>
              <a:t>торут</a:t>
            </a:r>
            <a:r>
              <a:rPr lang="ru-RU" dirty="0" smtClean="0"/>
              <a:t> </a:t>
            </a:r>
            <a:r>
              <a:rPr lang="ru-RU" dirty="0" err="1" smtClean="0"/>
              <a:t>оонньуулара.=Народные</a:t>
            </a:r>
            <a:r>
              <a:rPr lang="ru-RU" dirty="0" smtClean="0"/>
              <a:t> игры и забавы Саха А.С. Федоров Якутск: Бичик,2011.-96 с.</a:t>
            </a:r>
          </a:p>
          <a:p>
            <a:r>
              <a:rPr lang="ru-RU" dirty="0" smtClean="0"/>
              <a:t>6.Якутские настольные игры. Автор: - Иннокентий </a:t>
            </a:r>
            <a:r>
              <a:rPr lang="ru-RU" dirty="0" err="1" smtClean="0"/>
              <a:t>Готовцев</a:t>
            </a:r>
            <a:r>
              <a:rPr lang="ru-RU" dirty="0" smtClean="0"/>
              <a:t>- Якутск: 2012.</a:t>
            </a:r>
          </a:p>
          <a:p>
            <a:r>
              <a:rPr lang="ru-RU" dirty="0" smtClean="0"/>
              <a:t>7.Журнал Саха Спорт 5(19)2010.</a:t>
            </a:r>
          </a:p>
          <a:p>
            <a:endParaRPr lang="ru-RU" dirty="0" smtClean="0"/>
          </a:p>
          <a:p>
            <a:endParaRPr lang="ru-RU" dirty="0" smtClean="0"/>
          </a:p>
          <a:p>
            <a:endParaRPr lang="ru-RU" dirty="0" smtClean="0"/>
          </a:p>
          <a:p>
            <a:endParaRPr lang="ru-RU" dirty="0"/>
          </a:p>
        </p:txBody>
      </p:sp>
      <p:sp>
        <p:nvSpPr>
          <p:cNvPr id="3" name="Заголовок 2"/>
          <p:cNvSpPr>
            <a:spLocks noGrp="1"/>
          </p:cNvSpPr>
          <p:nvPr>
            <p:ph type="title"/>
          </p:nvPr>
        </p:nvSpPr>
        <p:spPr/>
        <p:txBody>
          <a:bodyPr>
            <a:normAutofit fontScale="90000"/>
          </a:bodyPr>
          <a:lstStyle/>
          <a:p>
            <a:r>
              <a:rPr lang="ru-RU" dirty="0" smtClean="0"/>
              <a:t>Научно-методическая литература</a:t>
            </a:r>
            <a:endParaRPr lang="ru-RU" dirty="0"/>
          </a:p>
        </p:txBody>
      </p:sp>
      <p:graphicFrame>
        <p:nvGraphicFramePr>
          <p:cNvPr id="1026" name="Object 2"/>
          <p:cNvGraphicFramePr>
            <a:graphicFrameLocks noChangeAspect="1"/>
          </p:cNvGraphicFramePr>
          <p:nvPr/>
        </p:nvGraphicFramePr>
        <p:xfrm>
          <a:off x="5500694" y="-285776"/>
          <a:ext cx="5926137" cy="2592387"/>
        </p:xfrm>
        <a:graphic>
          <a:graphicData uri="http://schemas.openxmlformats.org/presentationml/2006/ole">
            <p:oleObj spid="_x0000_s1026" name="Документ" r:id="rId3" imgW="5916515" imgH="2596495" progId="Word.Document.12">
              <p:embed/>
            </p:oleObj>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785786" y="2643182"/>
            <a:ext cx="7408333" cy="3450696"/>
          </a:xfrm>
        </p:spPr>
        <p:txBody>
          <a:bodyPr>
            <a:normAutofit fontScale="70000" lnSpcReduction="20000"/>
          </a:bodyPr>
          <a:lstStyle/>
          <a:p>
            <a:r>
              <a:rPr lang="ru-RU" dirty="0" smtClean="0"/>
              <a:t>Проект реализуется в течение трех лет (в старшей и подготовительной группе),через раздел «Ознакомление с окружающим»,а также через игровую и продуктивную деятельность в процессе ежедневной воспитательно-образовательной работы в группах.</a:t>
            </a:r>
          </a:p>
          <a:p>
            <a:r>
              <a:rPr lang="ru-RU" dirty="0" smtClean="0"/>
              <a:t>Предусматривается широкое использование методов развития познавательной активности и творческого </a:t>
            </a:r>
            <a:r>
              <a:rPr lang="ru-RU" dirty="0" err="1" smtClean="0"/>
              <a:t>воображения,ИКТ-технологии.Обязательно</a:t>
            </a:r>
            <a:r>
              <a:rPr lang="ru-RU" dirty="0" smtClean="0"/>
              <a:t> использовать в работе исследовательскую и опытно-экспериментальную деятельность.</a:t>
            </a:r>
          </a:p>
          <a:p>
            <a:r>
              <a:rPr lang="ru-RU" dirty="0" smtClean="0"/>
              <a:t>Предполагает создание в группе богатой предметно-развивающей среды.</a:t>
            </a:r>
          </a:p>
          <a:p>
            <a:r>
              <a:rPr lang="ru-RU" dirty="0" smtClean="0"/>
              <a:t>Предполагается широкое использование нескольких педагогических </a:t>
            </a:r>
            <a:r>
              <a:rPr lang="ru-RU" dirty="0" err="1" smtClean="0"/>
              <a:t>технологий:здоровьесберегающих</a:t>
            </a:r>
            <a:r>
              <a:rPr lang="ru-RU" dirty="0" smtClean="0"/>
              <a:t> </a:t>
            </a:r>
            <a:r>
              <a:rPr lang="ru-RU" dirty="0" err="1" smtClean="0"/>
              <a:t>технологий,технологии</a:t>
            </a:r>
            <a:r>
              <a:rPr lang="ru-RU" dirty="0" smtClean="0"/>
              <a:t> личностно-ориентированного </a:t>
            </a:r>
            <a:r>
              <a:rPr lang="ru-RU" dirty="0" err="1" smtClean="0"/>
              <a:t>обучения,педагогики</a:t>
            </a:r>
            <a:r>
              <a:rPr lang="ru-RU" dirty="0" smtClean="0"/>
              <a:t> </a:t>
            </a:r>
            <a:r>
              <a:rPr lang="ru-RU" dirty="0" err="1" smtClean="0"/>
              <a:t>сотрудничества,игровых</a:t>
            </a:r>
            <a:r>
              <a:rPr lang="ru-RU" dirty="0" smtClean="0"/>
              <a:t> </a:t>
            </a:r>
            <a:r>
              <a:rPr lang="ru-RU" dirty="0" err="1" smtClean="0"/>
              <a:t>технологий,технологию</a:t>
            </a:r>
            <a:r>
              <a:rPr lang="ru-RU" dirty="0" smtClean="0"/>
              <a:t> проектного обучения и.т.д.</a:t>
            </a:r>
          </a:p>
          <a:p>
            <a:r>
              <a:rPr lang="ru-RU" dirty="0" smtClean="0"/>
              <a:t>Включать в работу совместную проектную деятельность с родителями</a:t>
            </a:r>
          </a:p>
          <a:p>
            <a:endParaRPr lang="ru-RU" dirty="0"/>
          </a:p>
        </p:txBody>
      </p:sp>
      <p:sp>
        <p:nvSpPr>
          <p:cNvPr id="3" name="Заголовок 2"/>
          <p:cNvSpPr>
            <a:spLocks noGrp="1"/>
          </p:cNvSpPr>
          <p:nvPr>
            <p:ph type="title"/>
          </p:nvPr>
        </p:nvSpPr>
        <p:spPr/>
        <p:txBody>
          <a:bodyPr>
            <a:normAutofit fontScale="90000"/>
          </a:bodyPr>
          <a:lstStyle/>
          <a:p>
            <a:r>
              <a:rPr lang="ru-RU" b="1" dirty="0" smtClean="0"/>
              <a:t>Перспективы реализации проекта:</a:t>
            </a:r>
            <a:br>
              <a:rPr lang="ru-RU" b="1" dirty="0" smtClean="0"/>
            </a:b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92500" lnSpcReduction="10000"/>
          </a:bodyPr>
          <a:lstStyle/>
          <a:p>
            <a:r>
              <a:rPr lang="ru-RU" dirty="0" smtClean="0"/>
              <a:t>1.Создание предметно-развивающей среды способствующей для ознакомления детей с культурой народа Саха</a:t>
            </a:r>
            <a:r>
              <a:rPr lang="en-US" dirty="0" smtClean="0"/>
              <a:t>.</a:t>
            </a:r>
            <a:endParaRPr lang="ru-RU" dirty="0" smtClean="0"/>
          </a:p>
          <a:p>
            <a:r>
              <a:rPr lang="ru-RU" dirty="0" smtClean="0"/>
              <a:t>2</a:t>
            </a:r>
            <a:r>
              <a:rPr lang="en-US" dirty="0" smtClean="0"/>
              <a:t>.</a:t>
            </a:r>
            <a:r>
              <a:rPr lang="ru-RU" dirty="0" smtClean="0"/>
              <a:t>Разработка перспективно-календарного плана по ознакомлению воспитанников старшего дошкольного возраста с обычаями</a:t>
            </a:r>
            <a:r>
              <a:rPr lang="en-US" dirty="0" smtClean="0"/>
              <a:t>,</a:t>
            </a:r>
            <a:r>
              <a:rPr lang="ru-RU" dirty="0" smtClean="0"/>
              <a:t>традициями</a:t>
            </a:r>
            <a:r>
              <a:rPr lang="en-US" dirty="0" smtClean="0"/>
              <a:t>,</a:t>
            </a:r>
            <a:r>
              <a:rPr lang="ru-RU" dirty="0" smtClean="0"/>
              <a:t>народов Саха</a:t>
            </a:r>
            <a:r>
              <a:rPr lang="en-US" dirty="0" smtClean="0"/>
              <a:t>.</a:t>
            </a:r>
            <a:endParaRPr lang="ru-RU" dirty="0" smtClean="0"/>
          </a:p>
          <a:p>
            <a:r>
              <a:rPr lang="ru-RU" dirty="0" smtClean="0"/>
              <a:t>3</a:t>
            </a:r>
            <a:r>
              <a:rPr lang="en-US" dirty="0" smtClean="0"/>
              <a:t>.</a:t>
            </a:r>
            <a:r>
              <a:rPr lang="ru-RU" dirty="0" smtClean="0"/>
              <a:t>Разработка диагностического инструментария по ознакомлению детей с бытом и культурой народа Саха </a:t>
            </a:r>
            <a:r>
              <a:rPr lang="en-US" dirty="0" smtClean="0"/>
              <a:t>.</a:t>
            </a:r>
          </a:p>
          <a:p>
            <a:r>
              <a:rPr lang="en-US" dirty="0" smtClean="0"/>
              <a:t>4.</a:t>
            </a:r>
            <a:r>
              <a:rPr lang="ru-RU" dirty="0" smtClean="0"/>
              <a:t>Вовлечения  родителей в проектную деятельность по ознакомлению детей с традициями народа Саха</a:t>
            </a:r>
            <a:r>
              <a:rPr lang="en-US" dirty="0" smtClean="0"/>
              <a:t>.</a:t>
            </a:r>
            <a:endParaRPr lang="ru-RU" dirty="0"/>
          </a:p>
        </p:txBody>
      </p:sp>
      <p:sp>
        <p:nvSpPr>
          <p:cNvPr id="3" name="Заголовок 2"/>
          <p:cNvSpPr>
            <a:spLocks noGrp="1"/>
          </p:cNvSpPr>
          <p:nvPr>
            <p:ph type="title"/>
          </p:nvPr>
        </p:nvSpPr>
        <p:spPr/>
        <p:txBody>
          <a:bodyPr/>
          <a:lstStyle/>
          <a:p>
            <a:r>
              <a:rPr lang="ru-RU" dirty="0" smtClean="0"/>
              <a:t>Задачи проекта:</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45720" indent="0">
              <a:buNone/>
            </a:pPr>
            <a:r>
              <a:rPr lang="ru-RU" dirty="0" smtClean="0"/>
              <a:t>Цель:</a:t>
            </a:r>
          </a:p>
          <a:p>
            <a:pPr marL="45720" indent="0">
              <a:buNone/>
            </a:pPr>
            <a:r>
              <a:rPr lang="ru-RU" dirty="0" smtClean="0"/>
              <a:t>Развивают </a:t>
            </a:r>
            <a:r>
              <a:rPr lang="ru-RU" dirty="0"/>
              <a:t>мелкую моторику пальцев и координацию движений, позволяют проявить ловкость и показать свои умения, благодаря им дети овладевают навыками счета и даже могут подготовить руку к письму. Они идеальны для младшего дошкольного возраста и учеников младших классов</a:t>
            </a:r>
            <a:r>
              <a:rPr lang="ru-RU" dirty="0" smtClean="0"/>
              <a:t>. </a:t>
            </a:r>
            <a:endParaRPr lang="ru-RU" dirty="0"/>
          </a:p>
        </p:txBody>
      </p:sp>
      <p:sp>
        <p:nvSpPr>
          <p:cNvPr id="2" name="Заголовок 1"/>
          <p:cNvSpPr>
            <a:spLocks noGrp="1"/>
          </p:cNvSpPr>
          <p:nvPr>
            <p:ph type="title"/>
          </p:nvPr>
        </p:nvSpPr>
        <p:spPr/>
        <p:txBody>
          <a:bodyPr/>
          <a:lstStyle/>
          <a:p>
            <a:r>
              <a:rPr lang="ru-RU" dirty="0" smtClean="0"/>
              <a:t>Якутские настольные игры</a:t>
            </a:r>
            <a:endParaRPr lang="ru-RU" dirty="0"/>
          </a:p>
        </p:txBody>
      </p:sp>
    </p:spTree>
    <p:extLst>
      <p:ext uri="{BB962C8B-B14F-4D97-AF65-F5344CB8AC3E}">
        <p14:creationId xmlns:p14="http://schemas.microsoft.com/office/powerpoint/2010/main" xmlns="" val="19724036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dirty="0" smtClean="0"/>
              <a:t>В нашей группе широко используем якутские настольные игры в самостоятельной деятельности. В  группе размещены разные настольные игры, сделанные своими родителями. И они очень популярны среди детей со средней группы.</a:t>
            </a:r>
            <a:endParaRPr lang="ru-RU" dirty="0"/>
          </a:p>
        </p:txBody>
      </p:sp>
      <p:sp>
        <p:nvSpPr>
          <p:cNvPr id="3" name="Заголовок 2"/>
          <p:cNvSpPr>
            <a:spLocks noGrp="1"/>
          </p:cNvSpPr>
          <p:nvPr>
            <p:ph type="title"/>
          </p:nvPr>
        </p:nvSpPr>
        <p:spPr/>
        <p:txBody>
          <a:bodyPr/>
          <a:lstStyle/>
          <a:p>
            <a:endParaRPr lang="ru-RU"/>
          </a:p>
        </p:txBody>
      </p:sp>
    </p:spTree>
    <p:extLst>
      <p:ext uri="{BB962C8B-B14F-4D97-AF65-F5344CB8AC3E}">
        <p14:creationId xmlns:p14="http://schemas.microsoft.com/office/powerpoint/2010/main" xmlns="" val="18568509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85000" lnSpcReduction="10000"/>
          </a:bodyPr>
          <a:lstStyle/>
          <a:p>
            <a:pPr marL="45720" indent="0">
              <a:buNone/>
            </a:pPr>
            <a:r>
              <a:rPr lang="ru-RU" dirty="0"/>
              <a:t>И</a:t>
            </a:r>
            <a:r>
              <a:rPr lang="ru-RU" dirty="0" smtClean="0"/>
              <a:t>гра</a:t>
            </a:r>
            <a:r>
              <a:rPr lang="ru-RU" dirty="0"/>
              <a:t>, рассчитанная троих и более человек. В комплектацию игры входят тоненькие палочки </a:t>
            </a:r>
            <a:r>
              <a:rPr lang="ru-RU" dirty="0" err="1"/>
              <a:t>тыксаан</a:t>
            </a:r>
            <a:r>
              <a:rPr lang="ru-RU" dirty="0"/>
              <a:t>, изготовленные из тальника. Все палочки одинакового размера. Игроки берут по несколько палочек и складывают их на сложенный кулак. Резко подбрасывая кулак вверх, игрок должен добиться, чтобы две или несколько палочек сложились друг на друга. Их он забирает себе. После чего отстреливает пальцем палочки и те, которые попадают на другие, тоже забирает. Побеждает тот игрок у кого оказывается больше </a:t>
            </a:r>
            <a:r>
              <a:rPr lang="ru-RU" dirty="0" err="1"/>
              <a:t>тыксаанов</a:t>
            </a:r>
            <a:r>
              <a:rPr lang="ru-RU" dirty="0"/>
              <a:t>. Эта игра позволит развить мелкую моторику пальцев, глазомер и поможет намного быстрее выучить цифры. Она будет интересна, как детям, так и взрослым.</a:t>
            </a:r>
          </a:p>
        </p:txBody>
      </p:sp>
      <p:sp>
        <p:nvSpPr>
          <p:cNvPr id="2" name="Заголовок 1"/>
          <p:cNvSpPr>
            <a:spLocks noGrp="1"/>
          </p:cNvSpPr>
          <p:nvPr>
            <p:ph type="title"/>
          </p:nvPr>
        </p:nvSpPr>
        <p:spPr/>
        <p:txBody>
          <a:bodyPr>
            <a:normAutofit/>
          </a:bodyPr>
          <a:lstStyle/>
          <a:p>
            <a:r>
              <a:rPr lang="ru-RU" dirty="0" smtClean="0"/>
              <a:t>«</a:t>
            </a:r>
            <a:r>
              <a:rPr lang="ru-RU" dirty="0" err="1" smtClean="0"/>
              <a:t>Тыксаан</a:t>
            </a:r>
            <a:r>
              <a:rPr lang="ru-RU" dirty="0" smtClean="0"/>
              <a:t>» </a:t>
            </a:r>
            <a:endParaRPr lang="ru-RU" dirty="0"/>
          </a:p>
        </p:txBody>
      </p:sp>
    </p:spTree>
    <p:extLst>
      <p:ext uri="{BB962C8B-B14F-4D97-AF65-F5344CB8AC3E}">
        <p14:creationId xmlns:p14="http://schemas.microsoft.com/office/powerpoint/2010/main" xmlns="" val="28439123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85000" lnSpcReduction="10000"/>
          </a:bodyPr>
          <a:lstStyle/>
          <a:p>
            <a:pPr marL="45720" indent="0">
              <a:buNone/>
            </a:pPr>
            <a:r>
              <a:rPr lang="ru-RU" dirty="0"/>
              <a:t>Настольная игра </a:t>
            </a:r>
            <a:r>
              <a:rPr lang="ru-RU" dirty="0" err="1"/>
              <a:t>Тырыынка</a:t>
            </a:r>
            <a:r>
              <a:rPr lang="ru-RU" dirty="0"/>
              <a:t> или Лучинка </a:t>
            </a:r>
            <a:r>
              <a:rPr lang="ru-RU" dirty="0" smtClean="0"/>
              <a:t>позволит </a:t>
            </a:r>
            <a:r>
              <a:rPr lang="ru-RU" dirty="0"/>
              <a:t>развить не только координацию движений, но и проявить смекалку - это игры для детей и взрослых. На каждой палочке нанесены специальные насечки, которые определяют количество выигранных очков. Лучинки зажимаются в ладони, рука поднимается над столом и пальцы разжимаются. Нужно добиться, чтобы палочки намного дальше разлетелись по поверхности стола. Те которые упали отдельно игрок забирает себе. Расположенные рядом </a:t>
            </a:r>
            <a:r>
              <a:rPr lang="ru-RU" dirty="0" err="1"/>
              <a:t>тырыынки</a:t>
            </a:r>
            <a:r>
              <a:rPr lang="ru-RU" dirty="0"/>
              <a:t> соединяться с помощью другой, но при этом нельзя их шевелить и сдвигать. У кого на руках больше всего палочек, то и выиграл. Эта игра позволит развить логическое мышление и ловкость.</a:t>
            </a:r>
          </a:p>
        </p:txBody>
      </p:sp>
      <p:sp>
        <p:nvSpPr>
          <p:cNvPr id="2" name="Заголовок 1"/>
          <p:cNvSpPr>
            <a:spLocks noGrp="1"/>
          </p:cNvSpPr>
          <p:nvPr>
            <p:ph type="title"/>
          </p:nvPr>
        </p:nvSpPr>
        <p:spPr/>
        <p:txBody>
          <a:bodyPr>
            <a:normAutofit/>
          </a:bodyPr>
          <a:lstStyle/>
          <a:p>
            <a:pPr marL="0" indent="0">
              <a:buNone/>
            </a:pPr>
            <a:r>
              <a:rPr lang="ru-RU" dirty="0" smtClean="0"/>
              <a:t> «</a:t>
            </a:r>
            <a:r>
              <a:rPr lang="ru-RU" dirty="0" err="1" smtClean="0"/>
              <a:t>Тырыынка</a:t>
            </a:r>
            <a:r>
              <a:rPr lang="ru-RU" dirty="0" smtClean="0"/>
              <a:t>» </a:t>
            </a:r>
            <a:endParaRPr lang="ru-RU" dirty="0"/>
          </a:p>
        </p:txBody>
      </p:sp>
    </p:spTree>
    <p:extLst>
      <p:ext uri="{BB962C8B-B14F-4D97-AF65-F5344CB8AC3E}">
        <p14:creationId xmlns:p14="http://schemas.microsoft.com/office/powerpoint/2010/main" xmlns="" val="1917828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lnSpcReduction="10000"/>
          </a:bodyPr>
          <a:lstStyle/>
          <a:p>
            <a:pPr marL="45720" indent="0">
              <a:buNone/>
            </a:pPr>
            <a:r>
              <a:rPr lang="ru-RU" dirty="0"/>
              <a:t>И</a:t>
            </a:r>
            <a:r>
              <a:rPr lang="ru-RU" dirty="0" smtClean="0"/>
              <a:t>гры </a:t>
            </a:r>
            <a:r>
              <a:rPr lang="ru-RU" dirty="0"/>
              <a:t>для веселой компании детей, развивающие мелкую моторику пальцев у детей младшего дошкольного возраста. Между ладоней зажимается веревка или кусочек бечевки. Прижимая плотно ладони  друг другу, игрок перетирает веревку, добиваясь ее вращения. После чего засекается время, у кого из игроков бечевка вращается дольше, то и выиграл. Они станет отличным решением в качестве развития координации и детей, и подойдет для занятий с логопедом.</a:t>
            </a:r>
          </a:p>
        </p:txBody>
      </p:sp>
      <p:sp>
        <p:nvSpPr>
          <p:cNvPr id="2" name="Заголовок 1"/>
          <p:cNvSpPr>
            <a:spLocks noGrp="1"/>
          </p:cNvSpPr>
          <p:nvPr>
            <p:ph type="title"/>
          </p:nvPr>
        </p:nvSpPr>
        <p:spPr/>
        <p:txBody>
          <a:bodyPr/>
          <a:lstStyle/>
          <a:p>
            <a:r>
              <a:rPr lang="ru-RU" dirty="0" smtClean="0"/>
              <a:t>«</a:t>
            </a:r>
            <a:r>
              <a:rPr lang="ru-RU" dirty="0" err="1" smtClean="0"/>
              <a:t>Куерчэх</a:t>
            </a:r>
            <a:r>
              <a:rPr lang="ru-RU" dirty="0" smtClean="0"/>
              <a:t>»  </a:t>
            </a:r>
            <a:endParaRPr lang="ru-RU" dirty="0"/>
          </a:p>
        </p:txBody>
      </p:sp>
    </p:spTree>
    <p:extLst>
      <p:ext uri="{BB962C8B-B14F-4D97-AF65-F5344CB8AC3E}">
        <p14:creationId xmlns:p14="http://schemas.microsoft.com/office/powerpoint/2010/main" xmlns="" val="17854710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45720" indent="0">
              <a:buNone/>
            </a:pPr>
            <a:r>
              <a:rPr lang="ru-RU" dirty="0"/>
              <a:t>Игра в камешки или </a:t>
            </a:r>
            <a:r>
              <a:rPr lang="ru-RU" dirty="0" err="1"/>
              <a:t>Хаамыска</a:t>
            </a:r>
            <a:r>
              <a:rPr lang="ru-RU" dirty="0"/>
              <a:t> позволит проявить ловкость рук. Существует несколько уровней данной игры. Профессиональные игроки могут обходиться только одной рукой. На столе расставляются четыре фишки, которые необходимо сбить пятой. Фишки изготавливаются из твердого дерева, которое выдерживает удары об столешницу. Опытные игроки могут играть, используя только одну руку, а для новичков существуют более простые правила.</a:t>
            </a:r>
          </a:p>
        </p:txBody>
      </p:sp>
      <p:sp>
        <p:nvSpPr>
          <p:cNvPr id="2" name="Заголовок 1"/>
          <p:cNvSpPr>
            <a:spLocks noGrp="1"/>
          </p:cNvSpPr>
          <p:nvPr>
            <p:ph type="title"/>
          </p:nvPr>
        </p:nvSpPr>
        <p:spPr/>
        <p:txBody>
          <a:bodyPr/>
          <a:lstStyle/>
          <a:p>
            <a:r>
              <a:rPr lang="ru-RU" dirty="0" smtClean="0"/>
              <a:t>«</a:t>
            </a:r>
            <a:r>
              <a:rPr lang="ru-RU" dirty="0" err="1" smtClean="0"/>
              <a:t>Хаамыска</a:t>
            </a:r>
            <a:r>
              <a:rPr lang="ru-RU" dirty="0" smtClean="0"/>
              <a:t>»</a:t>
            </a:r>
            <a:endParaRPr lang="ru-RU" dirty="0"/>
          </a:p>
        </p:txBody>
      </p:sp>
    </p:spTree>
    <p:extLst>
      <p:ext uri="{BB962C8B-B14F-4D97-AF65-F5344CB8AC3E}">
        <p14:creationId xmlns:p14="http://schemas.microsoft.com/office/powerpoint/2010/main" xmlns="" val="20536451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502</TotalTime>
  <Words>1004</Words>
  <Application>Microsoft Office PowerPoint</Application>
  <PresentationFormat>Экран (4:3)</PresentationFormat>
  <Paragraphs>48</Paragraphs>
  <Slides>21</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21</vt:i4>
      </vt:variant>
    </vt:vector>
  </HeadingPairs>
  <TitlesOfParts>
    <vt:vector size="23" baseType="lpstr">
      <vt:lpstr>Волна</vt:lpstr>
      <vt:lpstr>Документ</vt:lpstr>
      <vt:lpstr>Значение якутских народных настольных игр в развитии детей.</vt:lpstr>
      <vt:lpstr>Слайд 2</vt:lpstr>
      <vt:lpstr>Задачи проекта:</vt:lpstr>
      <vt:lpstr>Якутские настольные игры</vt:lpstr>
      <vt:lpstr>Слайд 5</vt:lpstr>
      <vt:lpstr>«Тыксаан» </vt:lpstr>
      <vt:lpstr> «Тырыынка» </vt:lpstr>
      <vt:lpstr>«Куерчэх»  </vt:lpstr>
      <vt:lpstr>«Хаамыска»</vt:lpstr>
      <vt:lpstr>«Тыксаан»</vt:lpstr>
      <vt:lpstr>«Куерчэх»</vt:lpstr>
      <vt:lpstr>«Тырыынка»</vt:lpstr>
      <vt:lpstr>Играем с родителями</vt:lpstr>
      <vt:lpstr>Слайд 14</vt:lpstr>
      <vt:lpstr>Слайд 15</vt:lpstr>
      <vt:lpstr>Овчинников Максим</vt:lpstr>
      <vt:lpstr>Слайд 17</vt:lpstr>
      <vt:lpstr>Слайд 18</vt:lpstr>
      <vt:lpstr>Вывод:</vt:lpstr>
      <vt:lpstr>Научно-методическая литература</vt:lpstr>
      <vt:lpstr>Перспективы реализации проекта: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Якутские настольные игры</dc:title>
  <dc:creator>Алина</dc:creator>
  <cp:lastModifiedBy>Анастасия</cp:lastModifiedBy>
  <cp:revision>60</cp:revision>
  <dcterms:created xsi:type="dcterms:W3CDTF">2015-03-17T11:51:18Z</dcterms:created>
  <dcterms:modified xsi:type="dcterms:W3CDTF">2016-02-08T07:14:21Z</dcterms:modified>
</cp:coreProperties>
</file>