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66" r:id="rId3"/>
    <p:sldId id="279" r:id="rId4"/>
    <p:sldId id="270" r:id="rId5"/>
    <p:sldId id="269" r:id="rId6"/>
    <p:sldId id="272" r:id="rId7"/>
    <p:sldId id="273" r:id="rId8"/>
    <p:sldId id="291" r:id="rId9"/>
    <p:sldId id="274" r:id="rId10"/>
    <p:sldId id="296" r:id="rId11"/>
    <p:sldId id="260" r:id="rId12"/>
    <p:sldId id="261" r:id="rId13"/>
    <p:sldId id="263" r:id="rId14"/>
    <p:sldId id="284" r:id="rId15"/>
    <p:sldId id="292" r:id="rId16"/>
    <p:sldId id="294" r:id="rId17"/>
    <p:sldId id="293" r:id="rId18"/>
    <p:sldId id="290" r:id="rId19"/>
    <p:sldId id="295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6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9" autoAdjust="0"/>
    <p:restoredTop sz="98129" autoAdjust="0"/>
  </p:normalViewPr>
  <p:slideViewPr>
    <p:cSldViewPr>
      <p:cViewPr>
        <p:scale>
          <a:sx n="90" d="100"/>
          <a:sy n="90" d="100"/>
        </p:scale>
        <p:origin x="-14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Лист1!$A$5:$C$5</c:f>
              <c:strCache>
                <c:ptCount val="3"/>
                <c:pt idx="0">
                  <c:v>1 обслед.</c:v>
                </c:pt>
                <c:pt idx="1">
                  <c:v>2 обслед.</c:v>
                </c:pt>
                <c:pt idx="2">
                  <c:v>3 обслед.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37</c:v>
                </c:pt>
                <c:pt idx="1">
                  <c:v>33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доступный</c:v>
                </c:pt>
              </c:strCache>
            </c:strRef>
          </c:tx>
          <c:invertIfNegative val="0"/>
          <c:cat>
            <c:strRef>
              <c:f>Лист1!$A$5:$C$5</c:f>
              <c:strCache>
                <c:ptCount val="3"/>
                <c:pt idx="0">
                  <c:v>1 обслед.</c:v>
                </c:pt>
                <c:pt idx="1">
                  <c:v>2 обслед.</c:v>
                </c:pt>
                <c:pt idx="2">
                  <c:v>3 обслед.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  <c:pt idx="0">
                  <c:v>45</c:v>
                </c:pt>
                <c:pt idx="1">
                  <c:v>47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Лист1!$D$4</c:f>
              <c:strCache>
                <c:ptCount val="1"/>
                <c:pt idx="0">
                  <c:v>оптимальный</c:v>
                </c:pt>
              </c:strCache>
            </c:strRef>
          </c:tx>
          <c:invertIfNegative val="0"/>
          <c:cat>
            <c:strRef>
              <c:f>Лист1!$A$5:$C$5</c:f>
              <c:strCache>
                <c:ptCount val="3"/>
                <c:pt idx="0">
                  <c:v>1 обслед.</c:v>
                </c:pt>
                <c:pt idx="1">
                  <c:v>2 обслед.</c:v>
                </c:pt>
                <c:pt idx="2">
                  <c:v>3 обслед.</c:v>
                </c:pt>
              </c:strCache>
            </c:strRef>
          </c:cat>
          <c:val>
            <c:numRef>
              <c:f>Лист1!$A$4:$C$4</c:f>
              <c:numCache>
                <c:formatCode>General</c:formatCode>
                <c:ptCount val="3"/>
                <c:pt idx="0">
                  <c:v>18</c:v>
                </c:pt>
                <c:pt idx="1">
                  <c:v>20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423680"/>
        <c:axId val="23498752"/>
        <c:axId val="0"/>
      </c:bar3DChart>
      <c:catAx>
        <c:axId val="72423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23498752"/>
        <c:crosses val="autoZero"/>
        <c:auto val="1"/>
        <c:lblAlgn val="ctr"/>
        <c:lblOffset val="100"/>
        <c:noMultiLvlLbl val="0"/>
      </c:catAx>
      <c:valAx>
        <c:axId val="2349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42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75874685457943"/>
          <c:y val="0.24942403032954213"/>
          <c:w val="0.25624125314542062"/>
          <c:h val="0.4409663896179644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AA3ED-2050-497D-AA4E-4C87EE6425B4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57F2B-975E-4B5D-B91F-5B1B62EAE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6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7F2B-975E-4B5D-B91F-5B1B62EAE3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3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DB54-348A-4DC0-B1BD-3612D7963DD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491F-A783-46BD-8321-4D6A2BBAF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2593-ADEA-46FA-96A4-6DFB7FD00D1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9E00-E85C-4126-8DA0-E60D39F9B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E08C-0382-4464-B5A7-C16E48DCD7C9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46B8-6286-44CB-9067-FBF8A52A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DB93-ADBB-405B-BA5D-B3B8D6200487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6954-BDD4-4521-B75F-317ECF1B0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628C-58D0-4B2C-97EE-C27219BC8665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7A5E-50AA-494B-83DE-DC8BCA44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A26E-403C-4D5C-9530-9E46D84E9155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635F-03F5-4DAF-A2A9-240D9F94D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E369-6E2D-4CFB-B3D4-65391B95A682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AB89-ADE2-46FF-AED1-B61F4FCF7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E0BC-CA34-46B9-B1AA-54EC8C42EBA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4519-65BD-45AE-AFF0-34DDFC3F6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76B-54C6-43DF-A6B2-9C695B2E0BE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7B95-109F-47B9-B97A-C509102EF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98D4-38CC-47F5-B26C-11576C0283B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BAFF-C6BE-48BC-8B8B-4AD44798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88EE-1F84-4091-919C-4E4B94F43FD6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3447-E5CF-41C0-835E-74E0006C0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92C0CC-3EF0-4990-AEDF-5198EED795B7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BFDAAF-3302-4895-85A1-8AD9F9CA2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568952" cy="2013371"/>
          </a:xfrm>
        </p:spPr>
        <p:txBody>
          <a:bodyPr>
            <a:noAutofit/>
          </a:bodyPr>
          <a:lstStyle/>
          <a:p>
            <a:pPr eaLnBrk="1" hangingPunct="1"/>
            <a:endParaRPr lang="ru-RU" sz="23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sz="2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МБДОУ «</a:t>
            </a:r>
            <a:r>
              <a:rPr lang="ru-RU" sz="23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Крутинский</a:t>
            </a:r>
            <a:r>
              <a:rPr lang="ru-RU" sz="2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«Светлячок»» </a:t>
            </a:r>
            <a:r>
              <a:rPr lang="ru-RU" sz="23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Крутинского</a:t>
            </a:r>
            <a:r>
              <a:rPr lang="ru-RU" sz="2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Омской области</a:t>
            </a:r>
            <a:br>
              <a:rPr lang="ru-RU" sz="2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стаж- 22 года</a:t>
            </a:r>
            <a:br>
              <a:rPr lang="ru-RU" sz="2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–высшее</a:t>
            </a:r>
          </a:p>
          <a:p>
            <a:pPr eaLnBrk="1" hangingPunct="1"/>
            <a:endParaRPr lang="ru-RU" sz="2300" b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714357"/>
            <a:ext cx="8286807" cy="16430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Засухина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                Леонидовна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F:\Новая папка\imageCAJLU2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714375"/>
            <a:ext cx="171450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3" y="836712"/>
            <a:ext cx="8928993" cy="5112568"/>
            <a:chOff x="107503" y="836712"/>
            <a:chExt cx="8928993" cy="5112568"/>
          </a:xfrm>
        </p:grpSpPr>
        <p:sp>
          <p:nvSpPr>
            <p:cNvPr id="49157" name="Oval 8"/>
            <p:cNvSpPr>
              <a:spLocks noChangeArrowheads="1"/>
            </p:cNvSpPr>
            <p:nvPr/>
          </p:nvSpPr>
          <p:spPr bwMode="auto">
            <a:xfrm>
              <a:off x="4788024" y="2564904"/>
              <a:ext cx="4248472" cy="1710308"/>
            </a:xfrm>
            <a:prstGeom prst="ellipse">
              <a:avLst/>
            </a:prstGeom>
            <a:solidFill>
              <a:srgbClr val="3246C8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Дать представление об обычаях, </a:t>
              </a:r>
            </a:p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традициях, фольклоре разных </a:t>
              </a:r>
            </a:p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национальностей проживающих </a:t>
              </a:r>
            </a:p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территории </a:t>
              </a:r>
              <a:r>
                <a:rPr lang="ru-RU" sz="16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Крутинского</a:t>
              </a:r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района</a:t>
              </a:r>
            </a:p>
          </p:txBody>
        </p:sp>
        <p:sp>
          <p:nvSpPr>
            <p:cNvPr id="49160" name="Oval 16"/>
            <p:cNvSpPr>
              <a:spLocks noChangeArrowheads="1"/>
            </p:cNvSpPr>
            <p:nvPr/>
          </p:nvSpPr>
          <p:spPr bwMode="auto">
            <a:xfrm>
              <a:off x="1835696" y="836712"/>
              <a:ext cx="5487988" cy="1420713"/>
            </a:xfrm>
            <a:prstGeom prst="ellipse">
              <a:avLst/>
            </a:prstGeom>
            <a:solidFill>
              <a:srgbClr val="3246C8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Познакомить детей с родным краем, </a:t>
              </a:r>
            </a:p>
            <a:p>
              <a:pPr algn="ctr"/>
              <a:r>
                <a:rPr lang="ru-RU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государственной символикой, </a:t>
              </a:r>
            </a:p>
            <a:p>
              <a:pPr algn="ctr"/>
              <a:r>
                <a:rPr lang="ru-RU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основными достопримечательностями</a:t>
              </a:r>
            </a:p>
          </p:txBody>
        </p:sp>
        <p:sp>
          <p:nvSpPr>
            <p:cNvPr id="49163" name="Line 19"/>
            <p:cNvSpPr>
              <a:spLocks noChangeShapeType="1"/>
            </p:cNvSpPr>
            <p:nvPr/>
          </p:nvSpPr>
          <p:spPr bwMode="auto">
            <a:xfrm>
              <a:off x="2273016" y="4278263"/>
              <a:ext cx="0" cy="446881"/>
            </a:xfrm>
            <a:prstGeom prst="line">
              <a:avLst/>
            </a:prstGeom>
            <a:noFill/>
            <a:ln w="57150">
              <a:solidFill>
                <a:srgbClr val="3246C8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ru-RU" i="1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07503" y="2564904"/>
              <a:ext cx="4577097" cy="1728192"/>
            </a:xfrm>
            <a:prstGeom prst="ellipse">
              <a:avLst/>
            </a:prstGeom>
            <a:solidFill>
              <a:srgbClr val="3246C8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Познакомить с национальной </a:t>
              </a:r>
            </a:p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одеждой народов, </a:t>
              </a:r>
            </a:p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проживающих на территории  </a:t>
              </a:r>
            </a:p>
            <a:p>
              <a:pPr algn="ctr"/>
              <a:r>
                <a:rPr lang="ru-RU" sz="16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Крутинского</a:t>
              </a:r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района. Приобщать детей к </a:t>
              </a:r>
            </a:p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разным национальным играм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67544" y="4742210"/>
              <a:ext cx="3668887" cy="1207070"/>
            </a:xfrm>
            <a:prstGeom prst="ellipse">
              <a:avLst/>
            </a:prstGeom>
            <a:solidFill>
              <a:srgbClr val="3246C8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Создание предметно-игровой </a:t>
              </a:r>
            </a:p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развивающей среды</a:t>
              </a: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5076056" y="4725144"/>
              <a:ext cx="3723456" cy="1224136"/>
            </a:xfrm>
            <a:prstGeom prst="ellipse">
              <a:avLst/>
            </a:prstGeom>
            <a:solidFill>
              <a:srgbClr val="3246C8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Воспитывать   чувство гордости </a:t>
              </a:r>
            </a:p>
            <a:p>
              <a:pPr algn="ctr"/>
              <a:r>
                <a:rPr lang="ru-RU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свой народ и его культуру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347864" y="4276254"/>
              <a:ext cx="1728192" cy="880938"/>
            </a:xfrm>
            <a:prstGeom prst="line">
              <a:avLst/>
            </a:prstGeom>
            <a:noFill/>
            <a:ln w="57150">
              <a:solidFill>
                <a:srgbClr val="3246C8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ru-RU" i="1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208439" y="5356150"/>
              <a:ext cx="867617" cy="17066"/>
            </a:xfrm>
            <a:prstGeom prst="line">
              <a:avLst/>
            </a:prstGeom>
            <a:noFill/>
            <a:ln w="57150">
              <a:solidFill>
                <a:srgbClr val="3246C8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ru-RU" i="1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6953500" y="4269842"/>
              <a:ext cx="0" cy="446881"/>
            </a:xfrm>
            <a:prstGeom prst="line">
              <a:avLst/>
            </a:prstGeom>
            <a:noFill/>
            <a:ln w="57150">
              <a:solidFill>
                <a:srgbClr val="3246C8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ru-RU" i="1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579690" y="3789040"/>
              <a:ext cx="369218" cy="0"/>
            </a:xfrm>
            <a:prstGeom prst="line">
              <a:avLst/>
            </a:prstGeom>
            <a:noFill/>
            <a:ln w="57150">
              <a:solidFill>
                <a:srgbClr val="3246C8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ru-RU" i="1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3347864" y="2262039"/>
              <a:ext cx="468052" cy="302865"/>
            </a:xfrm>
            <a:prstGeom prst="line">
              <a:avLst/>
            </a:prstGeom>
            <a:noFill/>
            <a:ln w="57150">
              <a:solidFill>
                <a:srgbClr val="3246C8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ru-RU" i="1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5301258" y="2262039"/>
              <a:ext cx="638894" cy="302865"/>
            </a:xfrm>
            <a:prstGeom prst="line">
              <a:avLst/>
            </a:prstGeom>
            <a:noFill/>
            <a:ln w="57150">
              <a:solidFill>
                <a:srgbClr val="3246C8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ru-RU" i="1"/>
            </a:p>
          </p:txBody>
        </p:sp>
      </p:grpSp>
      <p:sp>
        <p:nvSpPr>
          <p:cNvPr id="26" name="Заголовок 2"/>
          <p:cNvSpPr>
            <a:spLocks noGrp="1"/>
          </p:cNvSpPr>
          <p:nvPr>
            <p:ph type="ctrTitle"/>
          </p:nvPr>
        </p:nvSpPr>
        <p:spPr>
          <a:xfrm>
            <a:off x="3491880" y="44624"/>
            <a:ext cx="2376264" cy="72008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/>
              <a:t>Задачи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949280"/>
            <a:ext cx="8424936" cy="58739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i="1" dirty="0"/>
              <a:t>Музей русской тряпичной куклы</a:t>
            </a:r>
          </a:p>
        </p:txBody>
      </p:sp>
      <p:pic>
        <p:nvPicPr>
          <p:cNvPr id="5122" name="Picture 2" descr="C:\Users\витька\Pictures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2" y="116632"/>
            <a:ext cx="8420100" cy="588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итька\Pictures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883"/>
            <a:ext cx="5353050" cy="328612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548680"/>
            <a:ext cx="3384376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Генеалогические древа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витька\Pictures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845643"/>
            <a:ext cx="4867275" cy="389572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итька\Pictures\Рисунок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3301"/>
            <a:ext cx="3676650" cy="280035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4" descr="C:\Documents and Settings\Admin\Рабочий стол\титул6-845x1200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03994"/>
            <a:ext cx="3600400" cy="5457254"/>
          </a:xfrm>
        </p:spPr>
      </p:pic>
      <p:pic>
        <p:nvPicPr>
          <p:cNvPr id="24579" name="Рисунок 6" descr="http://tmndetsady.ru/upload/news/2014/11/orig_264296c70bdee07b4f2b4701f1fa40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722" y="288007"/>
            <a:ext cx="2749054" cy="1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8" descr="http://tmndetsady.ru/upload/news/2014/11/orig_ae07ac65bb85b2e28a8a4f8994e629f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414" y="268443"/>
            <a:ext cx="2322537" cy="172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9" descr="http://tmndetsady.ru/upload/news/2014/11/orig_3a76028314c706fd4222ce75f2ff48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606" y="1917736"/>
            <a:ext cx="2535879" cy="17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0" descr="http://tmndetsady.ru/upload/news/2014/11/orig_82e8881bc94a2047f261714e99b7f06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60" y="3520953"/>
            <a:ext cx="2868454" cy="20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1" descr="http://tmndetsady.ru/upload/news/2014/11/orig_6a6cbdcb59d6c18a5c929851478b79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545657"/>
            <a:ext cx="24992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5661248"/>
            <a:ext cx="820891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народных подвижных игр</a:t>
            </a:r>
          </a:p>
        </p:txBody>
      </p:sp>
      <p:pic>
        <p:nvPicPr>
          <p:cNvPr id="24580" name="Рисунок 7" descr="http://tmndetsady.ru/upload/news/2014/11/orig_91639e30f57236a9ae469a2b17132ee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22145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витька\Pictures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57" y="2268810"/>
            <a:ext cx="6124575" cy="44005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витька\Pictures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9" y="194608"/>
            <a:ext cx="532447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37134" y="3933056"/>
            <a:ext cx="3990850" cy="172819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</a:t>
            </a:r>
          </a:p>
        </p:txBody>
      </p:sp>
      <p:pic>
        <p:nvPicPr>
          <p:cNvPr id="8194" name="Picture 2" descr="C:\Users\витька\Pictures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34" y="208224"/>
            <a:ext cx="4305300" cy="637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итька\Pictures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6" y="451111"/>
            <a:ext cx="3924300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251521" y="260649"/>
            <a:ext cx="8712967" cy="129614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«Роспись национальных костюмов»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 bwMode="auto">
          <a:xfrm>
            <a:off x="611560" y="1536536"/>
            <a:ext cx="37090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Эстонский национальный костюм</a:t>
            </a: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6084168" y="1556792"/>
            <a:ext cx="1999115" cy="39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Русский сарафан</a:t>
            </a:r>
          </a:p>
        </p:txBody>
      </p:sp>
      <p:pic>
        <p:nvPicPr>
          <p:cNvPr id="9218" name="Picture 2" descr="C:\Users\витька\Pictures\Рисунок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0" y="202275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итька\Pictures\Рисун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27" y="3705203"/>
            <a:ext cx="3933825" cy="29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итька\Pictures\Рисунок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2750"/>
            <a:ext cx="36766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043608" y="-99392"/>
            <a:ext cx="7175351" cy="1008112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err="1" smtClean="0"/>
              <a:t>Досуговые</a:t>
            </a:r>
            <a:r>
              <a:rPr lang="ru-RU" sz="3600" dirty="0" smtClean="0"/>
              <a:t> мероприятия</a:t>
            </a:r>
            <a:endParaRPr lang="ru-RU" sz="3600" dirty="0"/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 bwMode="auto">
          <a:xfrm>
            <a:off x="172327" y="3245971"/>
            <a:ext cx="3031521" cy="6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Встреча с участниками </a:t>
            </a:r>
            <a:r>
              <a:rPr lang="ru-RU" sz="1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Крутинского</a:t>
            </a: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народного хора</a:t>
            </a:r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 bwMode="auto">
          <a:xfrm>
            <a:off x="6506752" y="3284983"/>
            <a:ext cx="2334111" cy="5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</a:p>
        </p:txBody>
      </p:sp>
      <p:sp>
        <p:nvSpPr>
          <p:cNvPr id="16" name="Подзаголовок 1"/>
          <p:cNvSpPr txBox="1">
            <a:spLocks/>
          </p:cNvSpPr>
          <p:nvPr/>
        </p:nvSpPr>
        <p:spPr bwMode="auto">
          <a:xfrm>
            <a:off x="3563888" y="5843560"/>
            <a:ext cx="2427175" cy="6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Праздник светлой Пасхи</a:t>
            </a:r>
          </a:p>
        </p:txBody>
      </p:sp>
      <p:sp>
        <p:nvSpPr>
          <p:cNvPr id="17" name="Подзаголовок 1"/>
          <p:cNvSpPr txBox="1">
            <a:spLocks/>
          </p:cNvSpPr>
          <p:nvPr/>
        </p:nvSpPr>
        <p:spPr bwMode="auto">
          <a:xfrm>
            <a:off x="3101820" y="699927"/>
            <a:ext cx="3351310" cy="6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Русской традиционной культуры</a:t>
            </a:r>
          </a:p>
        </p:txBody>
      </p:sp>
      <p:pic>
        <p:nvPicPr>
          <p:cNvPr id="10242" name="Picture 2" descr="C:\Users\витька\Pictures\Рисунок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40203"/>
            <a:ext cx="2733675" cy="225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итька\Pictures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30" y="1196752"/>
            <a:ext cx="2390775" cy="186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итька\Pictures\Рисунок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95" y="3829908"/>
            <a:ext cx="25336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витька\Pictures\Рисунок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2" y="4005064"/>
            <a:ext cx="3028950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витька\Pictures\Рисунок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00" y="1404982"/>
            <a:ext cx="2952750" cy="2219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витька\Pictures\Рисунок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9" y="1085219"/>
            <a:ext cx="2657475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179512" y="692696"/>
            <a:ext cx="8712968" cy="4392488"/>
          </a:xfrm>
        </p:spPr>
        <p:txBody>
          <a:bodyPr/>
          <a:lstStyle/>
          <a:p>
            <a:pPr marL="0" indent="0" algn="just">
              <a:buFont typeface="Georgia" pitchFamily="18" charset="0"/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 низким уровнем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отношения к элементам игровой культуры народов, проживающих на территории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Крутинского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 не видят различия между элементами национального костюма, не проявляют интерес к народным играм и игрушкам, не используют народные песенки,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самостоятельных играх.</a:t>
            </a:r>
          </a:p>
          <a:p>
            <a:pPr marL="0" indent="0" algn="just">
              <a:buFont typeface="Georgia" pitchFamily="18" charset="0"/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допустимым уровнем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к элементам игровой культуры народов, проживающих на территории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Крутинского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   видят различия между элементами национального костюма, проявляют интерес к народным играм и игрушкам, но интерес неустойчив, изменяется под воздействием внешних ситуаций, личных желаний и потребностей. Дети знают , но не всегда используют народные песенки 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сюжетных играх и ситуациях.</a:t>
            </a:r>
          </a:p>
          <a:p>
            <a:pPr marL="0" indent="0" algn="just">
              <a:buFont typeface="Georgia" pitchFamily="18" charset="0"/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оптимальным уровнем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к элементам игровой культуры народов, проживающих на территории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Крутинского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  называют и определяют различия между элементами национального костюма(латышского, эстонского, татарского, русского, украинского), проявляют устойчивый интерес к различным народным играм и игрушкам, самостоятельно используют в играх народные песенки, поговорки, прибаутки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Font typeface="Georgia" pitchFamily="18" charset="0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484053" y="0"/>
            <a:ext cx="4104456" cy="720080"/>
          </a:xfrm>
        </p:spPr>
        <p:txBody>
          <a:bodyPr/>
          <a:lstStyle/>
          <a:p>
            <a:pPr marL="18288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200" dirty="0" smtClean="0"/>
              <a:t>Результативность</a:t>
            </a:r>
            <a:endParaRPr lang="ru-RU" sz="3200" dirty="0"/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107504" y="5714672"/>
            <a:ext cx="28083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методика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Е.И.Николаевой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М.Л.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Поведенок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477163"/>
              </p:ext>
            </p:extLst>
          </p:nvPr>
        </p:nvGraphicFramePr>
        <p:xfrm>
          <a:off x="2915816" y="3645024"/>
          <a:ext cx="5904655" cy="286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755576" y="188640"/>
            <a:ext cx="7790943" cy="864096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/>
              <a:t>Ретрансляция идеи опыта</a:t>
            </a:r>
          </a:p>
        </p:txBody>
      </p:sp>
      <p:pic>
        <p:nvPicPr>
          <p:cNvPr id="11266" name="Picture 2" descr="C:\Users\витька\Pictures\Рисунок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8" y="1268760"/>
            <a:ext cx="4295775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итька\Pictures\Рисунок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22" y="1268760"/>
            <a:ext cx="3886200" cy="378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витька\Pictures\Рисунок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53" y="3933056"/>
            <a:ext cx="3990975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642938" y="390748"/>
            <a:ext cx="79295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детей с элементами национальной культуры народов, проживающих на территории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Крутинского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витька\Pictures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0708"/>
            <a:ext cx="7546975" cy="4181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500" y="1412776"/>
            <a:ext cx="7960940" cy="475252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А.Г. Мы обречены на толерантность // Семья и школа.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2001. -№ 11-12.-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.32-35.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Богданова, С.Г. Приобщение детей младшего дошкольного возраста к истокам русской народной культуры [Электронный ресурс]/С.Г. Богданова. – Социальная сеть работников образования. 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Блохина, Л.А. Устное народное творчество как средство духовно-нравственного воспитания дошкольников[Электронный ресурс]/Л.А. Блохина. - Социальная сеть работников образования. –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URL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nsportal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ФГОС ДО/Приказ № 1155 Мин.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науки РФ, 17.10.2013 г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solidFill>
                  <a:srgbClr val="404040"/>
                </a:solidFill>
                <a:latin typeface="Times New Roman" pitchFamily="18" charset="0"/>
              </a:rPr>
              <a:t>Литвинова М.Ф. Русские народные подвижные игры: пособие для воспитателей – </a:t>
            </a:r>
            <a:r>
              <a:rPr lang="ru-RU" sz="2000" dirty="0" err="1" smtClean="0">
                <a:solidFill>
                  <a:srgbClr val="404040"/>
                </a:solidFill>
                <a:latin typeface="Times New Roman" pitchFamily="18" charset="0"/>
              </a:rPr>
              <a:t>М.:Просвещение</a:t>
            </a:r>
            <a:r>
              <a:rPr lang="ru-RU" sz="2000" dirty="0" smtClean="0">
                <a:solidFill>
                  <a:srgbClr val="404040"/>
                </a:solidFill>
                <a:latin typeface="Times New Roman" pitchFamily="18" charset="0"/>
              </a:rPr>
              <a:t> 1986г.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2000" dirty="0" smtClean="0">
                <a:solidFill>
                  <a:srgbClr val="404040"/>
                </a:solidFill>
                <a:latin typeface="Times New Roman" pitchFamily="18" charset="0"/>
              </a:rPr>
              <a:t>6. </a:t>
            </a:r>
            <a:r>
              <a:rPr lang="ru-RU" sz="2000" dirty="0" err="1" smtClean="0">
                <a:solidFill>
                  <a:srgbClr val="404040"/>
                </a:solidFill>
                <a:latin typeface="Times New Roman" pitchFamily="18" charset="0"/>
              </a:rPr>
              <a:t>Мосалова</a:t>
            </a:r>
            <a:r>
              <a:rPr lang="ru-RU" sz="2000" dirty="0" smtClean="0">
                <a:solidFill>
                  <a:srgbClr val="404040"/>
                </a:solidFill>
                <a:latin typeface="Times New Roman" pitchFamily="18" charset="0"/>
              </a:rPr>
              <a:t> Л.Л. Я и мир: пособие для воспитателей – Детство-пресс Санкт-Петербург 2011г.</a:t>
            </a: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5183179" cy="928694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95537" y="552737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«Дружелюбие, уважение к людям разных национальностей не передаются по наследству, в каждом поколении их надо воспитывать вновь и вновь, и чем раньше начинается формирование этих качеств, тем большую устойчивость они приобретут».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Э.К.Суслова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>
                <a:latin typeface="Trebuchet MS" pitchFamily="34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профессор кафедры дошкольной педагогики Московского педагогического государственного университета, кандидат педагогических наук</a:t>
            </a:r>
          </a:p>
          <a:p>
            <a:pPr algn="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78268" y="44624"/>
            <a:ext cx="3881964" cy="792088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/>
              <a:t>Актуальность</a:t>
            </a:r>
            <a:endParaRPr lang="ru-RU" sz="3600" dirty="0"/>
          </a:p>
        </p:txBody>
      </p:sp>
      <p:pic>
        <p:nvPicPr>
          <p:cNvPr id="16387" name="Picture 2" descr="G:\DSCF0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000" y="-10001250"/>
            <a:ext cx="48482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F:\азов 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F:\азов 0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58250" y="-10001250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 descr="F:\азов 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F:\азов 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20400" y="-8077200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итька\Pictures\Рисунок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" y="796699"/>
            <a:ext cx="7643812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/>
          <p:cNvSpPr/>
          <p:nvPr/>
        </p:nvSpPr>
        <p:spPr>
          <a:xfrm>
            <a:off x="4067944" y="3212976"/>
            <a:ext cx="977900" cy="48418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4098156" y="3877743"/>
            <a:ext cx="977900" cy="48418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714897" y="260648"/>
            <a:ext cx="3744416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/>
              <a:t>Противоречия</a:t>
            </a:r>
            <a:endParaRPr lang="ru-RU" sz="3600" dirty="0"/>
          </a:p>
        </p:txBody>
      </p:sp>
      <p:pic>
        <p:nvPicPr>
          <p:cNvPr id="2050" name="Picture 2" descr="C:\Users\витька\Pictures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1" y="1678151"/>
            <a:ext cx="3667125" cy="278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тька\Pictures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801"/>
            <a:ext cx="3676650" cy="280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20880" cy="42862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дать маленькому ребенку азбуку народной культуры, как помочь ребенку гармонизировать 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его картину мира, 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воспитать уважение 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 традициям разных народов?</a:t>
            </a:r>
          </a:p>
          <a:p>
            <a:pPr algn="just" eaLnBrk="1" hangingPunct="1">
              <a:lnSpc>
                <a:spcPct val="130000"/>
              </a:lnSpc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99098" y="332656"/>
            <a:ext cx="3096344" cy="792088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/>
              <a:t>Проблема</a:t>
            </a:r>
            <a:endParaRPr lang="ru-RU" sz="3600" dirty="0"/>
          </a:p>
        </p:txBody>
      </p:sp>
      <p:pic>
        <p:nvPicPr>
          <p:cNvPr id="4098" name="Picture 2" descr="C:\Users\витька\Pictures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228850" cy="2305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304" y="2205038"/>
            <a:ext cx="7937500" cy="3790950"/>
          </a:xfrm>
        </p:spPr>
        <p:txBody>
          <a:bodyPr/>
          <a:lstStyle/>
          <a:p>
            <a:pPr algn="ctr" eaLnBrk="1" hangingPunct="1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707904" y="188640"/>
            <a:ext cx="1902576" cy="72008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/>
              <a:t>Идея!</a:t>
            </a:r>
            <a:endParaRPr lang="ru-RU" sz="3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6073329" y="5500688"/>
            <a:ext cx="714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930454" y="5500688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/>
          <p:cNvGrpSpPr/>
          <p:nvPr/>
        </p:nvGrpSpPr>
        <p:grpSpPr>
          <a:xfrm>
            <a:off x="251521" y="1196752"/>
            <a:ext cx="8496943" cy="4506192"/>
            <a:chOff x="251521" y="1196752"/>
            <a:chExt cx="8496943" cy="450619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52215" y="1196752"/>
              <a:ext cx="2135609" cy="10862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Игровая культура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130576" y="1617948"/>
              <a:ext cx="2025600" cy="10909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Фольклор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53101" y="1938536"/>
              <a:ext cx="1995363" cy="11304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радиции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Соединительная линия уступом 7"/>
            <p:cNvCxnSpPr>
              <a:stCxn id="4" idx="3"/>
              <a:endCxn id="5" idx="1"/>
            </p:cNvCxnSpPr>
            <p:nvPr/>
          </p:nvCxnSpPr>
          <p:spPr>
            <a:xfrm>
              <a:off x="2987824" y="1739888"/>
              <a:ext cx="1142752" cy="42354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оединительная линия уступом 10"/>
            <p:cNvCxnSpPr>
              <a:stCxn id="5" idx="3"/>
              <a:endCxn id="6" idx="1"/>
            </p:cNvCxnSpPr>
            <p:nvPr/>
          </p:nvCxnSpPr>
          <p:spPr>
            <a:xfrm>
              <a:off x="6156176" y="2163434"/>
              <a:ext cx="596925" cy="340314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6" idx="2"/>
            </p:cNvCxnSpPr>
            <p:nvPr/>
          </p:nvCxnSpPr>
          <p:spPr>
            <a:xfrm>
              <a:off x="7750783" y="3068960"/>
              <a:ext cx="0" cy="20882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852215" y="5157192"/>
              <a:ext cx="7680225" cy="54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Система работы</a:t>
              </a:r>
            </a:p>
          </p:txBody>
        </p:sp>
        <p:cxnSp>
          <p:nvCxnSpPr>
            <p:cNvPr id="26" name="Прямая со стрелкой 25"/>
            <p:cNvCxnSpPr>
              <a:endCxn id="29" idx="0"/>
            </p:cNvCxnSpPr>
            <p:nvPr/>
          </p:nvCxnSpPr>
          <p:spPr>
            <a:xfrm flipH="1">
              <a:off x="1085770" y="2276872"/>
              <a:ext cx="389888" cy="64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30" idx="0"/>
            </p:cNvCxnSpPr>
            <p:nvPr/>
          </p:nvCxnSpPr>
          <p:spPr>
            <a:xfrm>
              <a:off x="2432299" y="2276872"/>
              <a:ext cx="477154" cy="64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251521" y="2924944"/>
              <a:ext cx="1668498" cy="648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Подвижные игры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051719" y="2924944"/>
              <a:ext cx="1715467" cy="648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Дидактические игры</a:t>
              </a:r>
            </a:p>
          </p:txBody>
        </p:sp>
        <p:cxnSp>
          <p:nvCxnSpPr>
            <p:cNvPr id="38" name="Прямая со стрелкой 37"/>
            <p:cNvCxnSpPr>
              <a:endCxn id="43" idx="0"/>
            </p:cNvCxnSpPr>
            <p:nvPr/>
          </p:nvCxnSpPr>
          <p:spPr>
            <a:xfrm flipH="1">
              <a:off x="3779912" y="2708920"/>
              <a:ext cx="936106" cy="11606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5" idx="2"/>
              <a:endCxn id="44" idx="0"/>
            </p:cNvCxnSpPr>
            <p:nvPr/>
          </p:nvCxnSpPr>
          <p:spPr>
            <a:xfrm>
              <a:off x="5143376" y="2708920"/>
              <a:ext cx="13072" cy="8640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endCxn id="45" idx="0"/>
            </p:cNvCxnSpPr>
            <p:nvPr/>
          </p:nvCxnSpPr>
          <p:spPr>
            <a:xfrm>
              <a:off x="5508104" y="2708920"/>
              <a:ext cx="999728" cy="11606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3059832" y="3869532"/>
              <a:ext cx="1440160" cy="711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Песенки 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</a:t>
              </a: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агадки</a:t>
              </a:r>
              <a:endPara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4444752" y="3573016"/>
              <a:ext cx="1423392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Потешки</a:t>
              </a:r>
              <a:endPara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5851376" y="3869533"/>
              <a:ext cx="1312912" cy="7115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Сказки</a:t>
              </a:r>
              <a:endPara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0" name="Прямая соединительная линия 69"/>
            <p:cNvCxnSpPr>
              <a:stCxn id="29" idx="2"/>
            </p:cNvCxnSpPr>
            <p:nvPr/>
          </p:nvCxnSpPr>
          <p:spPr>
            <a:xfrm>
              <a:off x="1085770" y="3573462"/>
              <a:ext cx="1" cy="15837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30" idx="2"/>
            </p:cNvCxnSpPr>
            <p:nvPr/>
          </p:nvCxnSpPr>
          <p:spPr>
            <a:xfrm flipH="1">
              <a:off x="2898644" y="3573462"/>
              <a:ext cx="10809" cy="15837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>
              <a:stCxn id="43" idx="4"/>
            </p:cNvCxnSpPr>
            <p:nvPr/>
          </p:nvCxnSpPr>
          <p:spPr>
            <a:xfrm>
              <a:off x="3779912" y="4581128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44" idx="4"/>
            </p:cNvCxnSpPr>
            <p:nvPr/>
          </p:nvCxnSpPr>
          <p:spPr>
            <a:xfrm>
              <a:off x="5156448" y="4293096"/>
              <a:ext cx="10319" cy="8640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stCxn id="45" idx="4"/>
            </p:cNvCxnSpPr>
            <p:nvPr/>
          </p:nvCxnSpPr>
          <p:spPr>
            <a:xfrm>
              <a:off x="6507832" y="4581128"/>
              <a:ext cx="2046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932040" y="1412776"/>
            <a:ext cx="3744416" cy="165422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Богданова С.Г.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 и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практическое применение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народного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7544" y="1412776"/>
            <a:ext cx="3718248" cy="165422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Блохина Л.А.  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Влияние устного 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народного творчества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развитие дошкольников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78494" y="4509120"/>
            <a:ext cx="3407298" cy="139367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Литвинова М.Ф.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народных игр</a:t>
            </a:r>
            <a:r>
              <a:rPr lang="ru-RU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32040" y="4509120"/>
            <a:ext cx="3384376" cy="139367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Мосалова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Л.Л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Практические рекомендации 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работы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6984776" cy="792088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/>
              <a:t>Теоретическое обоснование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691680" y="2852936"/>
            <a:ext cx="5688632" cy="18002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«Знакомство детей с элементами </a:t>
            </a:r>
          </a:p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национальной игровой культуры»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51920" y="332656"/>
            <a:ext cx="2376264" cy="72008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/>
              <a:t>Цель</a:t>
            </a:r>
            <a:endParaRPr lang="ru-RU" sz="3600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 bwMode="auto">
          <a:xfrm>
            <a:off x="683568" y="1628800"/>
            <a:ext cx="8208912" cy="32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Формирование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 детей основ национальной культуры народов, проживающих на территории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Крутинского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района через систему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включающую элементы народной игровой культуры. 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915</TotalTime>
  <Words>446</Words>
  <Application>Microsoft Office PowerPoint</Application>
  <PresentationFormat>Экран (4:3)</PresentationFormat>
  <Paragraphs>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Засухина Анна                 Леонидовна</vt:lpstr>
      <vt:lpstr>Презентация PowerPoint</vt:lpstr>
      <vt:lpstr>Презентация PowerPoint</vt:lpstr>
      <vt:lpstr>Актуальность</vt:lpstr>
      <vt:lpstr>Презентация PowerPoint</vt:lpstr>
      <vt:lpstr>Проблема</vt:lpstr>
      <vt:lpstr>Идея!</vt:lpstr>
      <vt:lpstr>Теоретическое обоснование</vt:lpstr>
      <vt:lpstr>Цель</vt:lpstr>
      <vt:lpstr>Задачи</vt:lpstr>
      <vt:lpstr>Презентация PowerPoint</vt:lpstr>
      <vt:lpstr>Генеалогические древа</vt:lpstr>
      <vt:lpstr>Презентация PowerPoint</vt:lpstr>
      <vt:lpstr>Презентация PowerPoint</vt:lpstr>
      <vt:lpstr>Презентация PowerPoint</vt:lpstr>
      <vt:lpstr>Презентация PowerPoint</vt:lpstr>
      <vt:lpstr>Досуговые мероприятия</vt:lpstr>
      <vt:lpstr>Результативность</vt:lpstr>
      <vt:lpstr>Ретрансляция идеи опыта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«Воспитание основ этнотолерантности у детей».</dc:title>
  <dc:creator>витька</dc:creator>
  <cp:lastModifiedBy>витька</cp:lastModifiedBy>
  <cp:revision>110</cp:revision>
  <dcterms:modified xsi:type="dcterms:W3CDTF">2016-02-08T16:24:48Z</dcterms:modified>
</cp:coreProperties>
</file>