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256" r:id="rId2"/>
    <p:sldId id="279" r:id="rId3"/>
    <p:sldId id="281" r:id="rId4"/>
    <p:sldId id="257" r:id="rId5"/>
    <p:sldId id="260" r:id="rId6"/>
    <p:sldId id="258" r:id="rId7"/>
    <p:sldId id="271" r:id="rId8"/>
    <p:sldId id="273" r:id="rId9"/>
    <p:sldId id="280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2" autoAdjust="0"/>
    <p:restoredTop sz="94610" autoAdjust="0"/>
  </p:normalViewPr>
  <p:slideViewPr>
    <p:cSldViewPr>
      <p:cViewPr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C3F794-8C6B-4044-9437-C312C620E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74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E2DF-D006-498D-B2AB-C2DCF6B86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59412"/>
      </p:ext>
    </p:extLst>
  </p:cSld>
  <p:clrMapOvr>
    <a:masterClrMapping/>
  </p:clrMapOvr>
  <p:transition spd="med" advClick="0" advTm="10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D024-638B-4E98-8B57-19F18C753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36423"/>
      </p:ext>
    </p:extLst>
  </p:cSld>
  <p:clrMapOvr>
    <a:masterClrMapping/>
  </p:clrMapOvr>
  <p:transition spd="med" advClick="0" advTm="10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9B97-04FA-48BA-8288-9AF10D44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02908"/>
      </p:ext>
    </p:extLst>
  </p:cSld>
  <p:clrMapOvr>
    <a:masterClrMapping/>
  </p:clrMapOvr>
  <p:transition spd="med" advClick="0" advTm="10000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8FC1-820C-43A7-9127-293378AC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61747"/>
      </p:ext>
    </p:extLst>
  </p:cSld>
  <p:clrMapOvr>
    <a:masterClrMapping/>
  </p:clrMapOvr>
  <p:transition spd="med" advClick="0" advTm="10000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FBCC-221D-4C34-BA94-1760A640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41585"/>
      </p:ext>
    </p:extLst>
  </p:cSld>
  <p:clrMapOvr>
    <a:masterClrMapping/>
  </p:clrMapOvr>
  <p:transition spd="med" advClick="0" advTm="10000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1129-FE74-4238-B038-1B4B44657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61177"/>
      </p:ext>
    </p:extLst>
  </p:cSld>
  <p:clrMapOvr>
    <a:masterClrMapping/>
  </p:clrMapOvr>
  <p:transition spd="med" advClick="0" advTm="10000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A47E-7A79-4517-9E22-A3F1602C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47461"/>
      </p:ext>
    </p:extLst>
  </p:cSld>
  <p:clrMapOvr>
    <a:masterClrMapping/>
  </p:clrMapOvr>
  <p:transition spd="med" advClick="0" advTm="10000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16A3-5976-4591-801A-2C82B59C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72260"/>
      </p:ext>
    </p:extLst>
  </p:cSld>
  <p:clrMapOvr>
    <a:masterClrMapping/>
  </p:clrMapOvr>
  <p:transition spd="med" advClick="0" advTm="10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9F3D-5BBC-463E-A60E-35FB0D70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23206"/>
      </p:ext>
    </p:extLst>
  </p:cSld>
  <p:clrMapOvr>
    <a:masterClrMapping/>
  </p:clrMapOvr>
  <p:transition spd="med" advClick="0" advTm="10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FD70-D026-4FF1-B4D2-D679F8A41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56322"/>
      </p:ext>
    </p:extLst>
  </p:cSld>
  <p:clrMapOvr>
    <a:masterClrMapping/>
  </p:clrMapOvr>
  <p:transition spd="med" advClick="0" advTm="10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D68C-12A8-4F5C-9363-34E3B264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97927"/>
      </p:ext>
    </p:extLst>
  </p:cSld>
  <p:clrMapOvr>
    <a:masterClrMapping/>
  </p:clrMapOvr>
  <p:transition spd="med" advClick="0" advTm="10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60E-1719-4DFD-9FA3-5B53D2A5A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03488"/>
      </p:ext>
    </p:extLst>
  </p:cSld>
  <p:clrMapOvr>
    <a:masterClrMapping/>
  </p:clrMapOvr>
  <p:transition spd="med" advClick="0" advTm="10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F07A-A352-46DD-9062-5FD6C1B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79230"/>
      </p:ext>
    </p:extLst>
  </p:cSld>
  <p:clrMapOvr>
    <a:masterClrMapping/>
  </p:clrMapOvr>
  <p:transition spd="med" advClick="0" advTm="10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1727-C397-449F-BB48-B7F0B11D2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71345"/>
      </p:ext>
    </p:extLst>
  </p:cSld>
  <p:clrMapOvr>
    <a:masterClrMapping/>
  </p:clrMapOvr>
  <p:transition spd="med" advClick="0" advTm="10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1879-C18B-4A58-ACDB-02A4CF35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56568"/>
      </p:ext>
    </p:extLst>
  </p:cSld>
  <p:clrMapOvr>
    <a:masterClrMapping/>
  </p:clrMapOvr>
  <p:transition spd="med" advClick="0" advTm="10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C4A2-2B30-44BC-995E-F67713196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71211"/>
      </p:ext>
    </p:extLst>
  </p:cSld>
  <p:clrMapOvr>
    <a:masterClrMapping/>
  </p:clrMapOvr>
  <p:transition spd="med" advClick="0" advTm="10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4F61E47-971A-4BC4-B29E-21E0470E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med" advClick="0" advTm="10000"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6965950" cy="2057400"/>
          </a:xfrm>
        </p:spPr>
        <p:txBody>
          <a:bodyPr/>
          <a:lstStyle/>
          <a:p>
            <a:pPr algn="ctr" eaLnBrk="1" hangingPunct="1"/>
            <a:r>
              <a:rPr lang="en-US" altLang="ru-RU" sz="6300" b="1" i="1" smtClean="0">
                <a:solidFill>
                  <a:schemeClr val="bg1"/>
                </a:solidFill>
                <a:latin typeface="Georgia" pitchFamily="18" charset="0"/>
              </a:rPr>
              <a:t>           </a:t>
            </a:r>
            <a:r>
              <a:rPr lang="ru-RU" altLang="ru-RU" sz="6300" b="1" i="1" smtClean="0">
                <a:solidFill>
                  <a:schemeClr val="bg1"/>
                </a:solidFill>
                <a:latin typeface="Georgia" pitchFamily="18" charset="0"/>
              </a:rPr>
              <a:t>День </a:t>
            </a:r>
            <a:r>
              <a:rPr lang="en-US" altLang="ru-RU" sz="6300" b="1" i="1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altLang="ru-RU" sz="6300" b="1" i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ru-RU" sz="6300" b="1" i="1" smtClean="0">
                <a:solidFill>
                  <a:schemeClr val="bg1"/>
                </a:solidFill>
                <a:latin typeface="Georgia" pitchFamily="18" charset="0"/>
              </a:rPr>
              <a:t>      </a:t>
            </a:r>
            <a:r>
              <a:rPr lang="ru-RU" altLang="ru-RU" sz="6300" b="1" i="1" smtClean="0">
                <a:solidFill>
                  <a:schemeClr val="bg1"/>
                </a:solidFill>
                <a:latin typeface="Georgia" pitchFamily="18" charset="0"/>
              </a:rPr>
              <a:t>матери</a:t>
            </a:r>
          </a:p>
        </p:txBody>
      </p:sp>
      <p:pic>
        <p:nvPicPr>
          <p:cNvPr id="4099" name="Picture 4" descr="108118196827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525"/>
            <a:ext cx="30972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1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1E2DF-D006-498D-B2AB-C2DCF6B86A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8" y="0"/>
            <a:ext cx="9159078" cy="68380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C41727-C397-449F-BB48-B7F0B11D2AF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4417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C41727-C397-449F-BB48-B7F0B11D2AF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6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84906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7"/>
            <a:ext cx="6192688" cy="652534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C41727-C397-449F-BB48-B7F0B11D2AF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18174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C41727-C397-449F-BB48-B7F0B11D2A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555480" cy="303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024336" cy="3505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39" y="3717032"/>
            <a:ext cx="4470355" cy="297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955738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bg2"/>
                </a:solidFill>
                <a:latin typeface="Georgia" pitchFamily="18" charset="0"/>
              </a:rPr>
              <a:t>История создания праздника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05038"/>
            <a:ext cx="6049963" cy="439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 многих странах мира отмечают День матери, правда, в разное время.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некоторым источникам традиция празднования Дня матери берет начало еще в древнем Риме.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Римляне посвящали три дня в марте (с 22 по 25) матери богов – восточной Кибеле.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bg2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Древние греки 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>отдавали дань уважения матери всех богов - Гее.</a:t>
            </a: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Georgia" pitchFamily="18" charset="0"/>
              </a:rPr>
            </a:br>
            <a:endParaRPr lang="ru-RU" sz="2400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3076" name="Picture 8" descr="bab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700213"/>
            <a:ext cx="2843212" cy="4249737"/>
          </a:xfrm>
          <a:noFill/>
        </p:spPr>
      </p:pic>
      <p:pic>
        <p:nvPicPr>
          <p:cNvPr id="3077" name="Picture 9" descr="13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5263" cy="2236788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158FC1-820C-43A7-9127-293378AC39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i="1" smtClean="0">
                <a:solidFill>
                  <a:schemeClr val="bg2"/>
                </a:solidFill>
                <a:latin typeface="Georgia" pitchFamily="18" charset="0"/>
              </a:rPr>
              <a:t>История развития праздника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4259263" cy="4256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solidFill>
                  <a:schemeClr val="bg2"/>
                </a:solidFill>
                <a:latin typeface="Georgia" pitchFamily="18" charset="0"/>
              </a:rPr>
              <a:t>         С XVII по XIX век в Великобритании отмечалось «мамино воскресенье».В этот день юноши и девушки, которые работали подмастерьями или слугами, возвращаясь домой, приносили в подарок своим мамам фруктовый пирог. </a:t>
            </a:r>
            <a:br>
              <a:rPr lang="ru-RU" altLang="ru-RU" sz="2400" smtClean="0">
                <a:solidFill>
                  <a:schemeClr val="bg2"/>
                </a:solidFill>
                <a:latin typeface="Georgia" pitchFamily="18" charset="0"/>
              </a:rPr>
            </a:br>
            <a:endParaRPr lang="ru-RU" altLang="ru-RU" sz="2400" smtClean="0">
              <a:solidFill>
                <a:schemeClr val="bg2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ru-RU" altLang="ru-RU" sz="2000" smtClean="0">
                <a:solidFill>
                  <a:schemeClr val="bg2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5124" name="Picture 7" descr="15948_10_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981200"/>
            <a:ext cx="2914650" cy="3886200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D2FBCC-221D-4C34-BA94-1760A640D0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chemeClr val="bg2"/>
                </a:solidFill>
                <a:latin typeface="Georgia" pitchFamily="18" charset="0"/>
              </a:rPr>
              <a:t>День матери в России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608513" cy="4310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smtClean="0">
                <a:solidFill>
                  <a:schemeClr val="bg2"/>
                </a:solidFill>
                <a:latin typeface="Georgia" pitchFamily="18" charset="0"/>
              </a:rPr>
              <a:t>    </a:t>
            </a:r>
            <a:r>
              <a:rPr lang="ru-RU" altLang="ru-RU" b="1" smtClean="0">
                <a:solidFill>
                  <a:schemeClr val="bg2"/>
                </a:solidFill>
                <a:latin typeface="Georgia" pitchFamily="18" charset="0"/>
              </a:rPr>
              <a:t>В России</a:t>
            </a:r>
            <a: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  <a:t> День матери отмечается в четвертое воскресенье ноября с 1998 г.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  <a:t>     на основании Указа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  <a:t>     Президента РФ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  <a:t>     Б.Н. Ельцина.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ru-RU" altLang="ru-RU" smtClean="0">
                <a:solidFill>
                  <a:schemeClr val="bg2"/>
                </a:solidFill>
                <a:latin typeface="Georgia" pitchFamily="18" charset="0"/>
              </a:rPr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6148" name="Picture 7" descr="15a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00438"/>
            <a:ext cx="4462462" cy="3001962"/>
          </a:xfrm>
          <a:noFill/>
        </p:spPr>
      </p:pic>
      <p:pic>
        <p:nvPicPr>
          <p:cNvPr id="6149" name="Picture 10" descr="________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84313"/>
            <a:ext cx="2487612" cy="1866900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158FC1-820C-43A7-9127-293378AC39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bg2"/>
                </a:solidFill>
                <a:latin typeface="Georgia" pitchFamily="18" charset="0"/>
              </a:rPr>
              <a:t>Женщина, мать стала воплощением кисти великих мастеров искусства: Рембрандта, Венецианова, Тропинина, Серова</a:t>
            </a:r>
            <a:r>
              <a:rPr lang="ru-RU" altLang="ru-RU" sz="2200" smtClean="0">
                <a:solidFill>
                  <a:schemeClr val="bg2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1267" name="Picture 4" descr="венецианов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498975" cy="3806825"/>
          </a:xfrm>
          <a:noFill/>
        </p:spPr>
      </p:pic>
      <p:sp>
        <p:nvSpPr>
          <p:cNvPr id="1126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187450" y="5805488"/>
            <a:ext cx="8229600" cy="709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smtClean="0">
                <a:solidFill>
                  <a:schemeClr val="bg2"/>
                </a:solidFill>
                <a:latin typeface="Georgia" pitchFamily="18" charset="0"/>
              </a:rPr>
              <a:t>         Венецианов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smtClean="0">
                <a:solidFill>
                  <a:schemeClr val="bg2"/>
                </a:solidFill>
                <a:latin typeface="Georgia" pitchFamily="18" charset="0"/>
              </a:rPr>
              <a:t>                                                           Рембрант «Мадонна с младенцем и Св. Иосифом»</a:t>
            </a:r>
          </a:p>
        </p:txBody>
      </p:sp>
      <p:pic>
        <p:nvPicPr>
          <p:cNvPr id="11269" name="Picture 8" descr="Рембрант 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28775"/>
            <a:ext cx="3505200" cy="4249738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F4A47E-7A79-4517-9E22-A3F1602C794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2" name="Picture 12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0"/>
            <a:ext cx="2916237" cy="3443288"/>
          </a:xfrm>
          <a:noFill/>
        </p:spPr>
      </p:pic>
      <p:pic>
        <p:nvPicPr>
          <p:cNvPr id="87053" name="Picture 13" descr="5742_10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0"/>
            <a:ext cx="3405187" cy="4951413"/>
          </a:xfrm>
          <a:noFill/>
        </p:spPr>
      </p:pic>
      <p:pic>
        <p:nvPicPr>
          <p:cNvPr id="87056" name="Picture 16" descr="Александр Рекуненко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3444875"/>
            <a:ext cx="2946400" cy="3413125"/>
          </a:xfrm>
          <a:noFill/>
        </p:spPr>
      </p:pic>
      <p:pic>
        <p:nvPicPr>
          <p:cNvPr id="87059" name="Picture 19" descr="marinka_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51363"/>
            <a:ext cx="345598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2" name="Picture 22" descr="IC-0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65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Рафаэль Санти"/>
          <p:cNvPicPr>
            <a:picLocks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67013"/>
            <a:ext cx="3087688" cy="4090987"/>
          </a:xfr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C16A3-5976-4591-801A-2C82B59CD6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C16A3-5976-4591-801A-2C82B59CD66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0512"/>
            <a:ext cx="76200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7126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 Overview</Template>
  <TotalTime>550</TotalTime>
  <Words>175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</vt:lpstr>
      <vt:lpstr>Arial Black</vt:lpstr>
      <vt:lpstr>Times New Roman</vt:lpstr>
      <vt:lpstr>Georgia</vt:lpstr>
      <vt:lpstr>Пиксел</vt:lpstr>
      <vt:lpstr>           День        матери</vt:lpstr>
      <vt:lpstr>Презентация PowerPoint</vt:lpstr>
      <vt:lpstr>Презентация PowerPoint</vt:lpstr>
      <vt:lpstr>История создания праздника</vt:lpstr>
      <vt:lpstr>История развития праздника</vt:lpstr>
      <vt:lpstr>День матери в России</vt:lpstr>
      <vt:lpstr>Женщина, мать стала воплощением кисти великих мастеров искусства: Рембрандта, Венецианова, Тропинина, Серова.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www.PHILka.RU</dc:creator>
  <cp:lastModifiedBy>PROF_1</cp:lastModifiedBy>
  <cp:revision>27</cp:revision>
  <dcterms:created xsi:type="dcterms:W3CDTF">2007-11-20T09:56:42Z</dcterms:created>
  <dcterms:modified xsi:type="dcterms:W3CDTF">2015-11-26T10:37:56Z</dcterms:modified>
</cp:coreProperties>
</file>