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209" r:id="rId2"/>
  </p:sldMasterIdLst>
  <p:notesMasterIdLst>
    <p:notesMasterId r:id="rId6"/>
  </p:notesMasterIdLst>
  <p:sldIdLst>
    <p:sldId id="266" r:id="rId3"/>
    <p:sldId id="264" r:id="rId4"/>
    <p:sldId id="270" r:id="rId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FF"/>
    <a:srgbClr val="00FF00"/>
    <a:srgbClr val="0000CC"/>
    <a:srgbClr val="FF66FF"/>
    <a:srgbClr val="FB79FB"/>
    <a:srgbClr val="FF9933"/>
    <a:srgbClr val="00CC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10" autoAdjust="0"/>
    <p:restoredTop sz="94660"/>
  </p:normalViewPr>
  <p:slideViewPr>
    <p:cSldViewPr>
      <p:cViewPr varScale="1">
        <p:scale>
          <a:sx n="62" d="100"/>
          <a:sy n="62" d="100"/>
        </p:scale>
        <p:origin x="-1392" y="-7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819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7508-4B54-4579-91A6-124FC4B59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2B523-18F1-4F67-A756-3988DACAF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301625"/>
            <a:ext cx="6648450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7DFB3-0323-4A06-8A16-9079C5F0D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5259" y="1511935"/>
            <a:ext cx="9072563" cy="2015913"/>
          </a:xfrm>
        </p:spPr>
        <p:txBody>
          <a:bodyPr vert="horz" lIns="50397" tIns="0" rIns="50397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53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2/8/2016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512094" y="3672580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110" y="671971"/>
            <a:ext cx="7812484" cy="2015913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3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4110" y="2764370"/>
            <a:ext cx="7812484" cy="1664178"/>
          </a:xfrm>
        </p:spPr>
        <p:txBody>
          <a:bodyPr anchor="t"/>
          <a:lstStyle>
            <a:lvl1pPr marL="80635" indent="0" algn="l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2/8/2016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542" y="7073196"/>
            <a:ext cx="840052" cy="402483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7"/>
            <a:ext cx="4454027" cy="82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20818" y="1692177"/>
            <a:ext cx="4455776" cy="82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4031" y="2603889"/>
            <a:ext cx="4454027" cy="41490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603889"/>
            <a:ext cx="4455776" cy="41490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2/8/2016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4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4032" y="1679929"/>
            <a:ext cx="3316456" cy="5073032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675D0-5DFE-4A19-B129-F8C0D680D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125" y="671971"/>
            <a:ext cx="6048375" cy="575726"/>
          </a:xfrm>
        </p:spPr>
        <p:txBody>
          <a:bodyPr lIns="50397" rIns="50397" bIns="0" anchor="b">
            <a:sp3d prstMaterial="softEdge"/>
          </a:bodyPr>
          <a:lstStyle>
            <a:lvl1pPr algn="ctr">
              <a:buNone/>
              <a:defRPr sz="22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125" y="2019413"/>
            <a:ext cx="6048375" cy="4367812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5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125" y="1286167"/>
            <a:ext cx="6048375" cy="584615"/>
          </a:xfrm>
        </p:spPr>
        <p:txBody>
          <a:bodyPr lIns="50397" tIns="50397" rIns="50397" anchor="t"/>
          <a:lstStyle>
            <a:lvl1pPr marL="0" indent="0" algn="ct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DD2E6-4F23-42B6-B012-6354235F0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5B690-E058-4CA8-BD2F-244E23971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848A1-5BAB-4B7E-B2B2-9FEE79966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01FA5-9171-4481-A83B-1C2E2672A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6304-F49B-4EB9-85B9-B21666823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2206-737B-4653-8A88-46F776557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AD584-135E-4541-BCC5-48FD25427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1625"/>
            <a:ext cx="9067800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8475"/>
            <a:ext cx="9067800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1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4825" y="6886575"/>
            <a:ext cx="2344738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38BBC1E-8F44-4A6C-930D-8853547E0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</p:sldLayoutIdLst>
  <p:transition spd="slow" advClick="0" advTm="15000">
    <p:wheel spokes="8"/>
  </p:transition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30188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04031" y="1763924"/>
            <a:ext cx="9072563" cy="5190977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04031" y="7073196"/>
            <a:ext cx="2352146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444214" y="7073196"/>
            <a:ext cx="3192198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ct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736542" y="7073196"/>
            <a:ext cx="840052" cy="402483"/>
          </a:xfrm>
          <a:prstGeom prst="rect">
            <a:avLst/>
          </a:prstGeom>
        </p:spPr>
        <p:txBody>
          <a:bodyPr vert="horz" lIns="0" tIns="50397" rIns="0" bIns="50397" anchor="b"/>
          <a:lstStyle>
            <a:lvl1pPr algn="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38BBC1E-8F44-4A6C-930D-8853547E05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5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604766" indent="-453574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957546" indent="-312462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9849" indent="-251986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756" indent="-201589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424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45330" indent="-201589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67078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88825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573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elly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12" y="122237"/>
            <a:ext cx="9753600" cy="7315200"/>
          </a:xfrm>
          <a:prstGeom prst="rect">
            <a:avLst/>
          </a:prstGeom>
        </p:spPr>
      </p:pic>
      <p:pic>
        <p:nvPicPr>
          <p:cNvPr id="3" name="Рисунок 2" descr="Dese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12" y="122237"/>
            <a:ext cx="9753600" cy="7315200"/>
          </a:xfrm>
          <a:prstGeom prst="rect">
            <a:avLst/>
          </a:prstGeom>
        </p:spPr>
      </p:pic>
      <p:pic>
        <p:nvPicPr>
          <p:cNvPr id="4" name="Рисунок 3" descr="Tulip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528" y="-1"/>
            <a:ext cx="9644130" cy="7305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u="sng" dirty="0" smtClean="0">
                <a:solidFill>
                  <a:srgbClr val="0000FF"/>
                </a:solidFill>
              </a:rPr>
              <a:t>Концептуальность - определяется принципами  и </a:t>
            </a:r>
          </a:p>
          <a:p>
            <a:r>
              <a:rPr lang="ru-RU" sz="4800" i="1" u="sng" dirty="0" smtClean="0">
                <a:solidFill>
                  <a:srgbClr val="0000FF"/>
                </a:solidFill>
              </a:rPr>
              <a:t>   понятиями </a:t>
            </a:r>
            <a:r>
              <a:rPr lang="ru-RU" sz="4400" i="1" u="sng" dirty="0" smtClean="0">
                <a:solidFill>
                  <a:srgbClr val="0000FF"/>
                </a:solidFill>
              </a:rPr>
              <a:t>.</a:t>
            </a:r>
          </a:p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-Принцип регионального компонента </a:t>
            </a:r>
          </a:p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(изучение природы родного края).</a:t>
            </a:r>
          </a:p>
          <a:p>
            <a:endParaRPr lang="ru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-Принцип научности и доступности понятий.</a:t>
            </a:r>
          </a:p>
          <a:p>
            <a:endParaRPr lang="ru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-Принцип «спирали» необходим, чтобы дети возвращаясь к тем или иным понятиям , углубляли и расширяли их. --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SCF10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5470" y="207937"/>
            <a:ext cx="6858048" cy="1429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de-DE" b="1" i="1" dirty="0" err="1" smtClean="0">
                <a:solidFill>
                  <a:srgbClr val="FF0000"/>
                </a:solidFill>
              </a:rPr>
              <a:t>Для</a:t>
            </a:r>
            <a:r>
              <a:rPr lang="de-DE" b="1" i="1" dirty="0" smtClean="0">
                <a:solidFill>
                  <a:srgbClr val="FF0000"/>
                </a:solidFill>
              </a:rPr>
              <a:t> </a:t>
            </a:r>
            <a:r>
              <a:rPr lang="de-DE" b="1" i="1" dirty="0" err="1" smtClean="0">
                <a:solidFill>
                  <a:srgbClr val="FF0000"/>
                </a:solidFill>
              </a:rPr>
              <a:t>создания</a:t>
            </a:r>
            <a:r>
              <a:rPr lang="de-DE" b="1" i="1" dirty="0" smtClean="0">
                <a:solidFill>
                  <a:srgbClr val="FF0000"/>
                </a:solidFill>
              </a:rPr>
              <a:t> </a:t>
            </a:r>
            <a:r>
              <a:rPr lang="de-DE" b="1" i="1" dirty="0" err="1" smtClean="0">
                <a:solidFill>
                  <a:srgbClr val="FF0000"/>
                </a:solidFill>
              </a:rPr>
              <a:t>интереса</a:t>
            </a:r>
            <a:r>
              <a:rPr lang="de-DE" b="1" i="1" dirty="0" smtClean="0">
                <a:solidFill>
                  <a:srgbClr val="FF0000"/>
                </a:solidFill>
              </a:rPr>
              <a:t> </a:t>
            </a:r>
            <a:r>
              <a:rPr lang="de-DE" b="1" i="1" dirty="0" err="1" smtClean="0">
                <a:solidFill>
                  <a:srgbClr val="FF0000"/>
                </a:solidFill>
              </a:rPr>
              <a:t>дошкольников</a:t>
            </a:r>
            <a:r>
              <a:rPr lang="de-DE" b="1" i="1" dirty="0" smtClean="0">
                <a:solidFill>
                  <a:srgbClr val="FF0000"/>
                </a:solidFill>
              </a:rPr>
              <a:t> к </a:t>
            </a:r>
            <a:r>
              <a:rPr lang="de-DE" b="1" i="1" dirty="0" err="1" smtClean="0">
                <a:solidFill>
                  <a:srgbClr val="FF0000"/>
                </a:solidFill>
              </a:rPr>
              <a:t>природе</a:t>
            </a:r>
            <a:r>
              <a:rPr lang="de-DE" b="1" i="1" dirty="0" smtClean="0">
                <a:solidFill>
                  <a:srgbClr val="FF0000"/>
                </a:solidFill>
              </a:rPr>
              <a:t>  </a:t>
            </a:r>
            <a:endParaRPr lang="ru-RU" b="1" i="1" dirty="0" smtClean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b="1" i="1" dirty="0" smtClean="0">
                <a:solidFill>
                  <a:srgbClr val="FF0000"/>
                </a:solidFill>
              </a:rPr>
              <a:t>я </a:t>
            </a:r>
            <a:r>
              <a:rPr lang="de-DE" b="1" i="1" dirty="0" err="1" smtClean="0">
                <a:solidFill>
                  <a:srgbClr val="FF0000"/>
                </a:solidFill>
              </a:rPr>
              <a:t>использую</a:t>
            </a:r>
            <a:r>
              <a:rPr lang="de-DE" b="1" i="1" dirty="0" smtClean="0">
                <a:solidFill>
                  <a:srgbClr val="FF0000"/>
                </a:solidFill>
              </a:rPr>
              <a:t> </a:t>
            </a:r>
            <a:r>
              <a:rPr lang="de-DE" b="1" i="1" dirty="0" err="1" smtClean="0">
                <a:solidFill>
                  <a:srgbClr val="FF0000"/>
                </a:solidFill>
              </a:rPr>
              <a:t>эмоционально</a:t>
            </a:r>
            <a:r>
              <a:rPr lang="ru-RU" b="1" i="1" dirty="0" smtClean="0">
                <a:solidFill>
                  <a:srgbClr val="FF0000"/>
                </a:solidFill>
              </a:rPr>
              <a:t>-</a:t>
            </a:r>
            <a:r>
              <a:rPr lang="de-DE" b="1" i="1" dirty="0" err="1" smtClean="0">
                <a:solidFill>
                  <a:srgbClr val="FF0000"/>
                </a:solidFill>
              </a:rPr>
              <a:t>привлекательные</a:t>
            </a:r>
            <a:r>
              <a:rPr lang="de-DE" b="1" i="1" dirty="0" smtClean="0">
                <a:solidFill>
                  <a:srgbClr val="FF0000"/>
                </a:solidFill>
              </a:rPr>
              <a:t>   </a:t>
            </a:r>
            <a:endParaRPr lang="ru-RU" b="1" i="1" dirty="0" smtClean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de-DE" b="1" i="1" dirty="0" err="1" smtClean="0">
                <a:solidFill>
                  <a:srgbClr val="FF0000"/>
                </a:solidFill>
              </a:rPr>
              <a:t>виды</a:t>
            </a:r>
            <a:r>
              <a:rPr lang="de-DE" b="1" i="1" dirty="0" smtClean="0">
                <a:solidFill>
                  <a:srgbClr val="FF0000"/>
                </a:solidFill>
              </a:rPr>
              <a:t> </a:t>
            </a:r>
            <a:r>
              <a:rPr lang="de-DE" b="1" i="1" dirty="0" err="1" smtClean="0">
                <a:solidFill>
                  <a:srgbClr val="FF0000"/>
                </a:solidFill>
              </a:rPr>
              <a:t>деятельности</a:t>
            </a:r>
            <a:r>
              <a:rPr lang="de-DE" b="1" i="1" dirty="0" smtClean="0">
                <a:solidFill>
                  <a:srgbClr val="FF0000"/>
                </a:solidFill>
              </a:rPr>
              <a:t>:</a:t>
            </a:r>
            <a:endParaRPr lang="de-DE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34591" cy="77501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3966" y="-1"/>
            <a:ext cx="9286940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  <a:tab pos="9407525" algn="l"/>
              </a:tabLst>
            </a:pPr>
            <a:r>
              <a:rPr lang="ru-RU" sz="4800" dirty="0" smtClean="0">
                <a:solidFill>
                  <a:srgbClr val="FF0000"/>
                </a:solidFill>
              </a:rPr>
              <a:t>Результативность опыта: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6842" y="1279508"/>
            <a:ext cx="9683783" cy="1519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</a:tabLst>
            </a:pPr>
            <a:r>
              <a:rPr lang="de-DE" sz="3600" b="1" dirty="0" err="1" smtClean="0">
                <a:solidFill>
                  <a:srgbClr val="FFC000"/>
                </a:solidFill>
              </a:rPr>
              <a:t>Различать</a:t>
            </a:r>
            <a:r>
              <a:rPr lang="de-DE" sz="3600" b="1" dirty="0" smtClean="0">
                <a:solidFill>
                  <a:srgbClr val="FFC000"/>
                </a:solidFill>
              </a:rPr>
              <a:t> </a:t>
            </a:r>
            <a:r>
              <a:rPr lang="de-DE" sz="3600" b="1" dirty="0" err="1" smtClean="0">
                <a:solidFill>
                  <a:srgbClr val="FFC000"/>
                </a:solidFill>
              </a:rPr>
              <a:t>объекты</a:t>
            </a:r>
            <a:r>
              <a:rPr lang="de-DE" sz="3600" b="1" dirty="0" smtClean="0">
                <a:solidFill>
                  <a:srgbClr val="FFC000"/>
                </a:solidFill>
              </a:rPr>
              <a:t> </a:t>
            </a:r>
            <a:r>
              <a:rPr lang="de-DE" sz="3600" b="1" dirty="0" err="1" smtClean="0">
                <a:solidFill>
                  <a:srgbClr val="FFC000"/>
                </a:solidFill>
              </a:rPr>
              <a:t>природы</a:t>
            </a:r>
            <a:r>
              <a:rPr lang="de-DE" sz="3600" b="1" dirty="0" smtClean="0">
                <a:solidFill>
                  <a:srgbClr val="FFC000"/>
                </a:solidFill>
              </a:rPr>
              <a:t> и </a:t>
            </a:r>
            <a:r>
              <a:rPr lang="de-DE" sz="3600" b="1" dirty="0" err="1" smtClean="0">
                <a:solidFill>
                  <a:srgbClr val="FFC000"/>
                </a:solidFill>
              </a:rPr>
              <a:t>объекты</a:t>
            </a:r>
            <a:r>
              <a:rPr lang="de-DE" sz="3600" b="1" dirty="0" smtClean="0">
                <a:solidFill>
                  <a:srgbClr val="FFC000"/>
                </a:solidFill>
              </a:rPr>
              <a:t>, </a:t>
            </a:r>
            <a:r>
              <a:rPr lang="de-DE" sz="3600" b="1" dirty="0" err="1" smtClean="0">
                <a:solidFill>
                  <a:srgbClr val="FFC000"/>
                </a:solidFill>
              </a:rPr>
              <a:t>не</a:t>
            </a:r>
            <a:r>
              <a:rPr lang="de-DE" sz="3600" b="1" dirty="0" smtClean="0">
                <a:solidFill>
                  <a:srgbClr val="FFC000"/>
                </a:solidFill>
              </a:rPr>
              <a:t> </a:t>
            </a:r>
            <a:r>
              <a:rPr lang="de-DE" sz="3600" b="1" dirty="0" err="1" smtClean="0">
                <a:solidFill>
                  <a:srgbClr val="FFC000"/>
                </a:solidFill>
              </a:rPr>
              <a:t>относящиеся</a:t>
            </a:r>
            <a:r>
              <a:rPr lang="de-DE" sz="3600" b="1" dirty="0" smtClean="0">
                <a:solidFill>
                  <a:srgbClr val="FFC000"/>
                </a:solidFill>
              </a:rPr>
              <a:t> к </a:t>
            </a:r>
            <a:r>
              <a:rPr lang="de-DE" sz="3600" b="1" dirty="0" err="1" smtClean="0">
                <a:solidFill>
                  <a:srgbClr val="FFC000"/>
                </a:solidFill>
              </a:rPr>
              <a:t>природе</a:t>
            </a:r>
            <a:r>
              <a:rPr lang="de-DE" sz="3600" b="1" dirty="0" smtClean="0">
                <a:solidFill>
                  <a:srgbClr val="FFC000"/>
                </a:solidFill>
              </a:rPr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</a:tabLst>
            </a:pPr>
            <a:endParaRPr lang="de-DE" sz="800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156" y="2851143"/>
            <a:ext cx="9644130" cy="1122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</a:tabLst>
            </a:pPr>
            <a:r>
              <a:rPr lang="de-DE" sz="36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Ухаживать</a:t>
            </a:r>
            <a:r>
              <a:rPr lang="de-DE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36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</a:t>
            </a:r>
            <a:r>
              <a:rPr lang="de-DE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36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комнатными</a:t>
            </a:r>
            <a:r>
              <a:rPr lang="de-DE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36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растениями</a:t>
            </a:r>
            <a:r>
              <a:rPr lang="de-DE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</a:t>
            </a:r>
            <a:r>
              <a:rPr lang="de-DE" sz="36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домашними</a:t>
            </a:r>
            <a:r>
              <a:rPr lang="de-DE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36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животными</a:t>
            </a:r>
            <a:r>
              <a:rPr lang="de-DE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de-DE" sz="36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994151"/>
            <a:ext cx="10398161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</a:tabLst>
            </a:pPr>
            <a:r>
              <a:rPr lang="de-DE" sz="4000" dirty="0" err="1" smtClean="0">
                <a:solidFill>
                  <a:srgbClr val="FFFF00"/>
                </a:solidFill>
              </a:rPr>
              <a:t>Различать</a:t>
            </a:r>
            <a:r>
              <a:rPr lang="de-DE" sz="4000" dirty="0" smtClean="0">
                <a:solidFill>
                  <a:srgbClr val="FFFF00"/>
                </a:solidFill>
              </a:rPr>
              <a:t> </a:t>
            </a:r>
            <a:r>
              <a:rPr lang="de-DE" sz="4000" dirty="0" err="1" smtClean="0">
                <a:solidFill>
                  <a:srgbClr val="FFFF00"/>
                </a:solidFill>
              </a:rPr>
              <a:t>изученные</a:t>
            </a:r>
            <a:r>
              <a:rPr lang="de-DE" sz="4000" dirty="0" smtClean="0">
                <a:solidFill>
                  <a:srgbClr val="FFFF00"/>
                </a:solidFill>
              </a:rPr>
              <a:t> </a:t>
            </a:r>
            <a:r>
              <a:rPr lang="de-DE" sz="4000" dirty="0" err="1" smtClean="0">
                <a:solidFill>
                  <a:srgbClr val="FFFF00"/>
                </a:solidFill>
              </a:rPr>
              <a:t>растения</a:t>
            </a:r>
            <a:r>
              <a:rPr lang="ru-RU" sz="4000" dirty="0" smtClean="0">
                <a:solidFill>
                  <a:srgbClr val="FFFF00"/>
                </a:solidFill>
              </a:rPr>
              <a:t> и</a:t>
            </a:r>
            <a:r>
              <a:rPr lang="de-DE" sz="4000" dirty="0" smtClean="0">
                <a:solidFill>
                  <a:srgbClr val="FFFF00"/>
                </a:solidFill>
              </a:rPr>
              <a:t> </a:t>
            </a:r>
            <a:r>
              <a:rPr lang="de-DE" sz="4000" dirty="0" err="1" smtClean="0">
                <a:solidFill>
                  <a:srgbClr val="FFFF00"/>
                </a:solidFill>
              </a:rPr>
              <a:t>животных</a:t>
            </a:r>
            <a:r>
              <a:rPr lang="de-DE" sz="4000" dirty="0" smtClean="0">
                <a:solidFill>
                  <a:srgbClr val="FFFF00"/>
                </a:solidFill>
              </a:rPr>
              <a:t>.</a:t>
            </a:r>
            <a:endParaRPr lang="de-DE" sz="4000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3965" y="6264171"/>
            <a:ext cx="9826659" cy="1519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  <a:tab pos="9407525" algn="l"/>
              </a:tabLst>
            </a:pPr>
            <a:r>
              <a:rPr lang="de-DE" sz="3600" i="1" dirty="0" err="1" smtClean="0">
                <a:solidFill>
                  <a:srgbClr val="0000FF"/>
                </a:solidFill>
              </a:rPr>
              <a:t>Подкармливать</a:t>
            </a:r>
            <a:r>
              <a:rPr lang="de-DE" sz="3600" i="1" dirty="0" smtClean="0">
                <a:solidFill>
                  <a:srgbClr val="0000FF"/>
                </a:solidFill>
              </a:rPr>
              <a:t> </a:t>
            </a:r>
            <a:r>
              <a:rPr lang="de-DE" sz="3600" i="1" dirty="0" err="1" smtClean="0">
                <a:solidFill>
                  <a:srgbClr val="0000FF"/>
                </a:solidFill>
              </a:rPr>
              <a:t>птиц</a:t>
            </a:r>
            <a:r>
              <a:rPr lang="de-DE" sz="3600" i="1" dirty="0" smtClean="0">
                <a:solidFill>
                  <a:srgbClr val="0000FF"/>
                </a:solidFill>
              </a:rPr>
              <a:t> в </a:t>
            </a:r>
            <a:r>
              <a:rPr lang="de-DE" sz="3600" i="1" dirty="0" err="1" smtClean="0">
                <a:solidFill>
                  <a:srgbClr val="0000FF"/>
                </a:solidFill>
              </a:rPr>
              <a:t>простейших</a:t>
            </a:r>
            <a:r>
              <a:rPr lang="de-DE" sz="3600" i="1" dirty="0" smtClean="0">
                <a:solidFill>
                  <a:srgbClr val="0000FF"/>
                </a:solidFill>
              </a:rPr>
              <a:t> </a:t>
            </a:r>
            <a:r>
              <a:rPr lang="de-DE" sz="3600" i="1" dirty="0" err="1" smtClean="0">
                <a:solidFill>
                  <a:srgbClr val="0000FF"/>
                </a:solidFill>
              </a:rPr>
              <a:t>кормушках</a:t>
            </a:r>
            <a:r>
              <a:rPr lang="de-DE" sz="3600" i="1" dirty="0" smtClean="0">
                <a:solidFill>
                  <a:srgbClr val="0000FF"/>
                </a:solidFill>
              </a:rPr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  <a:tab pos="8686800" algn="l"/>
                <a:tab pos="9407525" algn="l"/>
              </a:tabLst>
            </a:pPr>
            <a:endParaRPr lang="de-DE" sz="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8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95</Words>
  <Application>Microsoft Office PowerPoint</Application>
  <PresentationFormat>Произвольный</PresentationFormat>
  <Paragraphs>16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Оформление по умолчанию</vt:lpstr>
      <vt:lpstr>Апекс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Евгенич</dc:creator>
  <cp:lastModifiedBy>Евгенич</cp:lastModifiedBy>
  <cp:revision>127</cp:revision>
  <cp:lastPrinted>1601-01-01T00:00:00Z</cp:lastPrinted>
  <dcterms:created xsi:type="dcterms:W3CDTF">2009-04-16T08:32:33Z</dcterms:created>
  <dcterms:modified xsi:type="dcterms:W3CDTF">2016-02-08T20:48:02Z</dcterms:modified>
</cp:coreProperties>
</file>