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209" r:id="rId2"/>
  </p:sldMasterIdLst>
  <p:notesMasterIdLst>
    <p:notesMasterId r:id="rId7"/>
  </p:notesMasterIdLst>
  <p:sldIdLst>
    <p:sldId id="256" r:id="rId3"/>
    <p:sldId id="257" r:id="rId4"/>
    <p:sldId id="259" r:id="rId5"/>
    <p:sldId id="260" r:id="rId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CC"/>
    <a:srgbClr val="0000FF"/>
    <a:srgbClr val="00FF00"/>
    <a:srgbClr val="FF66FF"/>
    <a:srgbClr val="FB79FB"/>
    <a:srgbClr val="FF9933"/>
    <a:srgbClr val="00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660"/>
  </p:normalViewPr>
  <p:slideViewPr>
    <p:cSldViewPr>
      <p:cViewPr varScale="1">
        <p:scale>
          <a:sx n="62" d="100"/>
          <a:sy n="62" d="100"/>
        </p:scale>
        <p:origin x="-1392" y="-7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819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7508-4B54-4579-91A6-124FC4B59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2B523-18F1-4F67-A756-3988DACAF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301625"/>
            <a:ext cx="6648450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DFB3-0323-4A06-8A16-9079C5F0D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5259" y="1511935"/>
            <a:ext cx="9072563" cy="2015913"/>
          </a:xfrm>
        </p:spPr>
        <p:txBody>
          <a:bodyPr vert="horz" lIns="50397" tIns="0" rIns="50397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12094" y="3672580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10" y="671971"/>
            <a:ext cx="7812484" cy="201591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4110" y="2764370"/>
            <a:ext cx="7812484" cy="1664178"/>
          </a:xfrm>
        </p:spPr>
        <p:txBody>
          <a:bodyPr anchor="t"/>
          <a:lstStyle>
            <a:lvl1pPr marL="80635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6542" y="7073196"/>
            <a:ext cx="840052" cy="402483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7"/>
            <a:ext cx="4454027" cy="82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20818" y="1692177"/>
            <a:ext cx="4455776" cy="82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2603889"/>
            <a:ext cx="4454027" cy="41490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603889"/>
            <a:ext cx="4455776" cy="41490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2" y="1679929"/>
            <a:ext cx="3316456" cy="5073032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675D0-5DFE-4A19-B129-F8C0D680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125" y="671971"/>
            <a:ext cx="6048375" cy="575726"/>
          </a:xfrm>
        </p:spPr>
        <p:txBody>
          <a:bodyPr lIns="50397" rIns="50397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16125" y="2019413"/>
            <a:ext cx="6048375" cy="4367812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6125" y="1286167"/>
            <a:ext cx="6048375" cy="584615"/>
          </a:xfrm>
        </p:spPr>
        <p:txBody>
          <a:bodyPr lIns="50397" tIns="50397" rIns="50397" anchor="t"/>
          <a:lstStyle>
            <a:lvl1pPr marL="0" indent="0" algn="ct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D2E6-4F23-42B6-B012-6354235F0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825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5B690-E058-4CA8-BD2F-244E2397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48A1-5BAB-4B7E-B2B2-9FEE79966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01FA5-9171-4481-A83B-1C2E2672A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6304-F49B-4EB9-85B9-B21666823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2206-737B-4653-8A88-46F776557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D584-135E-4541-BCC5-48FD25427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1625"/>
            <a:ext cx="9067800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8475"/>
            <a:ext cx="9067800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1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4825" y="6886575"/>
            <a:ext cx="2344738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38BBC1E-8F44-4A6C-930D-8853547E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ransition spd="slow" advClick="0" advTm="15000">
    <p:wheel spokes="8"/>
  </p:transition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30188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04031" y="1763924"/>
            <a:ext cx="9072563" cy="519097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04031" y="7073196"/>
            <a:ext cx="235214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44214" y="7073196"/>
            <a:ext cx="3192198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736542" y="7073196"/>
            <a:ext cx="840052" cy="402483"/>
          </a:xfrm>
          <a:prstGeom prst="rect">
            <a:avLst/>
          </a:prstGeom>
        </p:spPr>
        <p:txBody>
          <a:bodyPr vert="horz" lIns="0" tIns="50397" rIns="0" bIns="50397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38BBC1E-8F44-4A6C-930D-8853547E0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5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04766" indent="-453574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57546" indent="-312462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9849" indent="-251986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1756" indent="-20158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424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45330" indent="-20158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67078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88825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573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file:///D:\Documents%20and%20Settings\Admin.REANIMAT-AF6BBA\&#1056;&#1072;&#1073;&#1086;&#1095;&#1080;&#1081;%20&#1089;&#1090;&#1086;&#1083;\&#1065;&#1077;&#1083;&#1082;&#1091;&#1085;&#1095;&#1080;&#1082;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220663" y="180975"/>
            <a:ext cx="9704387" cy="377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97900" rIns="89982" bIns="44991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de-DE" sz="5400" b="1" i="1">
              <a:solidFill>
                <a:srgbClr val="FFFF00"/>
              </a:solidFill>
            </a:endParaRP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de-DE" sz="4900" b="1" i="1">
              <a:solidFill>
                <a:srgbClr val="FFFF00"/>
              </a:solidFill>
            </a:endParaRPr>
          </a:p>
        </p:txBody>
      </p:sp>
      <p:pic>
        <p:nvPicPr>
          <p:cNvPr id="6" name="Щелкунчик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25438" y="6994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27901353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431800" y="179388"/>
            <a:ext cx="9361488" cy="594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6600" b="1" i="1" dirty="0" smtClean="0">
                <a:solidFill>
                  <a:srgbClr val="0070C0"/>
                </a:solidFill>
              </a:rPr>
              <a:t>Презентация</a:t>
            </a:r>
            <a:endParaRPr lang="de-DE" sz="6600" b="1" i="1" dirty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de-DE" sz="4400" b="1" i="1" dirty="0">
              <a:solidFill>
                <a:srgbClr val="0070C0"/>
              </a:solidFill>
            </a:endParaRP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4400" b="1" i="1" dirty="0">
                <a:solidFill>
                  <a:srgbClr val="0000CC"/>
                </a:solidFill>
              </a:rPr>
              <a:t>Воспитателя МБДОУ «</a:t>
            </a:r>
            <a:r>
              <a:rPr lang="ru-RU" sz="4400" b="1" i="1" dirty="0" err="1">
                <a:solidFill>
                  <a:srgbClr val="0000CC"/>
                </a:solidFill>
              </a:rPr>
              <a:t>Большеберезниковский</a:t>
            </a:r>
            <a:r>
              <a:rPr lang="ru-RU" sz="4400" b="1" i="1" dirty="0">
                <a:solidFill>
                  <a:srgbClr val="0000CC"/>
                </a:solidFill>
              </a:rPr>
              <a:t> детский сад «Колосок»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4400" b="1" i="1" dirty="0">
                <a:solidFill>
                  <a:srgbClr val="0070C0"/>
                </a:solidFill>
              </a:rPr>
              <a:t>Полушкиной 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4400" b="1" i="1" dirty="0">
                <a:solidFill>
                  <a:srgbClr val="0070C0"/>
                </a:solidFill>
              </a:rPr>
              <a:t>Елены </a:t>
            </a:r>
            <a:r>
              <a:rPr lang="ru-RU" sz="4400" b="1" i="1" dirty="0" smtClean="0">
                <a:solidFill>
                  <a:srgbClr val="0070C0"/>
                </a:solidFill>
              </a:rPr>
              <a:t>Викторовны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92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74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97900" rIns="89982" bIns="44991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de-DE" sz="1000">
              <a:solidFill>
                <a:srgbClr val="000000"/>
              </a:solidFill>
            </a:endParaRPr>
          </a:p>
        </p:txBody>
      </p:sp>
      <p:sp>
        <p:nvSpPr>
          <p:cNvPr id="28676" name="Прямоугольник 4"/>
          <p:cNvSpPr>
            <a:spLocks noChangeArrowheads="1"/>
          </p:cNvSpPr>
          <p:nvPr/>
        </p:nvSpPr>
        <p:spPr bwMode="auto">
          <a:xfrm>
            <a:off x="468281" y="207937"/>
            <a:ext cx="9215501" cy="60753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3600" b="1" i="1" dirty="0">
                <a:solidFill>
                  <a:srgbClr val="C00000"/>
                </a:solidFill>
                <a:latin typeface="+mn-lt"/>
              </a:rPr>
              <a:t>Экологическое </a:t>
            </a:r>
            <a:r>
              <a:rPr lang="ru-RU" sz="3600" b="1" i="1" dirty="0" smtClean="0">
                <a:solidFill>
                  <a:srgbClr val="C00000"/>
                </a:solidFill>
                <a:latin typeface="+mn-lt"/>
              </a:rPr>
              <a:t>воспитание в детском саду.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22383"/>
            <a:ext cx="10080624" cy="1924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0000CC"/>
                </a:solidFill>
                <a:latin typeface="+mn-lt"/>
              </a:rPr>
              <a:t>Актуальность поднимаемой </a:t>
            </a:r>
            <a:r>
              <a:rPr lang="ru-RU" sz="3200" b="1" i="1" dirty="0" smtClean="0">
                <a:solidFill>
                  <a:srgbClr val="0000CC"/>
                </a:solidFill>
                <a:latin typeface="+mn-lt"/>
              </a:rPr>
              <a:t>проблемы </a:t>
            </a:r>
            <a:r>
              <a:rPr lang="ru-RU" sz="3200" b="1" i="1" dirty="0">
                <a:solidFill>
                  <a:srgbClr val="0000CC"/>
                </a:solidFill>
                <a:latin typeface="+mn-lt"/>
              </a:rPr>
              <a:t>заключается в том, что экологическое воспитание и образование детей – чрезвычайно актуальная проблема настоящего времени.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03313" y="6480175"/>
            <a:ext cx="7986712" cy="6230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92610" rIns="89982" bIns="44991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</a:tabLst>
            </a:pPr>
            <a:endParaRPr lang="de-DE" sz="540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</a:tabLst>
            </a:pPr>
            <a:endParaRPr lang="de-DE" sz="1000">
              <a:solidFill>
                <a:srgbClr val="000000"/>
              </a:solidFill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11388" y="180975"/>
            <a:ext cx="5707062" cy="161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63490" rIns="0" bIns="0" anchor="ctr"/>
          <a:lstStyle/>
          <a:p>
            <a:pPr algn="ctr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  <a:defRPr/>
            </a:pPr>
            <a:endParaRPr lang="ru-RU" sz="7200" b="1" i="1" dirty="0">
              <a:solidFill>
                <a:srgbClr val="99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1979613"/>
            <a:ext cx="9899650" cy="558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92610" rIns="89982" bIns="44991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ru-RU" sz="4800">
              <a:solidFill>
                <a:srgbClr val="FFFF00"/>
              </a:solidFill>
            </a:endParaRPr>
          </a:p>
        </p:txBody>
      </p:sp>
      <p:pic>
        <p:nvPicPr>
          <p:cNvPr id="30725" name="Picture 6" descr="C:\landi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62" y="0"/>
            <a:ext cx="10509253" cy="78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Прямоугольник 6"/>
          <p:cNvSpPr>
            <a:spLocks noChangeArrowheads="1"/>
          </p:cNvSpPr>
          <p:nvPr/>
        </p:nvSpPr>
        <p:spPr bwMode="auto">
          <a:xfrm>
            <a:off x="215900" y="395287"/>
            <a:ext cx="5181602" cy="615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4800" dirty="0">
                <a:solidFill>
                  <a:srgbClr val="FFFF00"/>
                </a:solidFill>
              </a:rPr>
              <a:t>ЦЕЛЬ</a:t>
            </a:r>
            <a:r>
              <a:rPr lang="ru-RU" sz="4800" dirty="0" smtClean="0">
                <a:solidFill>
                  <a:srgbClr val="FFFF00"/>
                </a:solidFill>
              </a:rPr>
              <a:t>: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4800" dirty="0" smtClean="0">
                <a:solidFill>
                  <a:srgbClr val="FFFF00"/>
                </a:solidFill>
              </a:rPr>
              <a:t>Формирование правильного отношения ребёнка к природе ,к себе и 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4800" dirty="0" smtClean="0">
                <a:solidFill>
                  <a:srgbClr val="FFFF00"/>
                </a:solidFill>
              </a:rPr>
              <a:t>людям , как к части природы.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0" y="684213"/>
            <a:ext cx="10261600" cy="664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76736" rIns="89982" bIns="44991"/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de-DE" sz="3600" b="1" i="1">
              <a:solidFill>
                <a:srgbClr val="FF420E"/>
              </a:solidFill>
            </a:endParaRPr>
          </a:p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de-DE" sz="4400" b="1" i="1">
              <a:solidFill>
                <a:srgbClr val="000000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900113"/>
            <a:ext cx="10080625" cy="1503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80264" rIns="89982" bIns="44991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endParaRPr lang="de-DE" sz="1000">
              <a:solidFill>
                <a:srgbClr val="00FFFF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59225" y="0"/>
            <a:ext cx="5400675" cy="1233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2" tIns="97900" rIns="89982" bIns="44991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endParaRPr lang="de-DE" sz="600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</a:tabLst>
            </a:pPr>
            <a:endParaRPr lang="de-DE" sz="1000">
              <a:solidFill>
                <a:srgbClr val="000000"/>
              </a:solidFill>
            </a:endParaRPr>
          </a:p>
        </p:txBody>
      </p:sp>
      <p:pic>
        <p:nvPicPr>
          <p:cNvPr id="31749" name="Picture 6" descr="C:\fec730c98f391eed3e302541da96e013c3bd107776919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Прямоугольник 6"/>
          <p:cNvSpPr>
            <a:spLocks noChangeArrowheads="1"/>
          </p:cNvSpPr>
          <p:nvPr/>
        </p:nvSpPr>
        <p:spPr bwMode="auto">
          <a:xfrm>
            <a:off x="647700" y="395288"/>
            <a:ext cx="8208963" cy="61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ru-RU" sz="4400">
                <a:solidFill>
                  <a:srgbClr val="00FF00"/>
                </a:solidFill>
              </a:rPr>
              <a:t>Задачи: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de-DE" sz="3200">
                <a:solidFill>
                  <a:srgbClr val="FFFF00"/>
                </a:solidFill>
              </a:rPr>
              <a:t>Способствовать расширению и углублению представлений детей о природе (интеллектуальное развитие);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de-DE" sz="3200">
                <a:solidFill>
                  <a:srgbClr val="FFFF00"/>
                </a:solidFill>
              </a:rPr>
              <a:t>Воспитывать бережное отношения к природе, умение заботиться о ней и ее обитателях (нравственное воспитание);</a:t>
            </a: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9725" algn="l"/>
                <a:tab pos="8686800" algn="l"/>
                <a:tab pos="9407525" algn="l"/>
              </a:tabLst>
            </a:pPr>
            <a:r>
              <a:rPr lang="de-DE" sz="3200">
                <a:solidFill>
                  <a:srgbClr val="FFFF00"/>
                </a:solidFill>
              </a:rPr>
              <a:t>Развивать эстетические чувства (умение увидеть и прочувствовать красоту природы, восхититься ею, желания сохранить её</a:t>
            </a:r>
            <a:r>
              <a:rPr lang="ru-RU" sz="3200">
                <a:solidFill>
                  <a:srgbClr val="FFFF00"/>
                </a:solidFill>
              </a:rPr>
              <a:t>).</a:t>
            </a:r>
            <a:endParaRPr lang="de-DE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|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107</Words>
  <Application>Microsoft Office PowerPoint</Application>
  <PresentationFormat>Произвольный</PresentationFormat>
  <Paragraphs>14</Paragraphs>
  <Slides>4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Оформление по умолчанию</vt:lpstr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Евгенич</dc:creator>
  <cp:lastModifiedBy>Евгенич</cp:lastModifiedBy>
  <cp:revision>121</cp:revision>
  <cp:lastPrinted>1601-01-01T00:00:00Z</cp:lastPrinted>
  <dcterms:created xsi:type="dcterms:W3CDTF">2009-04-16T08:32:33Z</dcterms:created>
  <dcterms:modified xsi:type="dcterms:W3CDTF">2016-02-08T20:18:39Z</dcterms:modified>
</cp:coreProperties>
</file>