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79" r:id="rId3"/>
    <p:sldId id="259" r:id="rId4"/>
    <p:sldId id="261" r:id="rId5"/>
    <p:sldId id="262" r:id="rId6"/>
    <p:sldId id="264" r:id="rId7"/>
    <p:sldId id="265" r:id="rId8"/>
    <p:sldId id="266" r:id="rId9"/>
    <p:sldId id="267" r:id="rId10"/>
    <p:sldId id="269" r:id="rId11"/>
    <p:sldId id="272" r:id="rId12"/>
    <p:sldId id="273" r:id="rId13"/>
    <p:sldId id="276" r:id="rId14"/>
    <p:sldId id="28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110383-2C6B-4F5C-AA2C-CEF49F76B325}" type="datetimeFigureOut">
              <a:rPr lang="ru-RU" smtClean="0"/>
              <a:t>14.10.2015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9747B-0518-4D99-9846-46C60133CED6}" type="slidenum">
              <a:rPr lang="ru-RU" smtClean="0"/>
              <a:t>‹#›</a:t>
            </a:fld>
            <a:endParaRPr lang="ru-RU"/>
          </a:p>
        </p:txBody>
      </p:sp>
    </p:spTree>
    <p:extLst>
      <p:ext uri="{BB962C8B-B14F-4D97-AF65-F5344CB8AC3E}">
        <p14:creationId xmlns:p14="http://schemas.microsoft.com/office/powerpoint/2010/main" val="2990917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F99747B-0518-4D99-9846-46C60133CED6}" type="slidenum">
              <a:rPr lang="ru-RU" smtClean="0"/>
              <a:t>1</a:t>
            </a:fld>
            <a:endParaRPr lang="ru-RU"/>
          </a:p>
        </p:txBody>
      </p:sp>
    </p:spTree>
    <p:extLst>
      <p:ext uri="{BB962C8B-B14F-4D97-AF65-F5344CB8AC3E}">
        <p14:creationId xmlns:p14="http://schemas.microsoft.com/office/powerpoint/2010/main" val="172743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F99747B-0518-4D99-9846-46C60133CED6}" type="slidenum">
              <a:rPr lang="ru-RU" smtClean="0"/>
              <a:t>2</a:t>
            </a:fld>
            <a:endParaRPr lang="ru-RU"/>
          </a:p>
        </p:txBody>
      </p:sp>
    </p:spTree>
    <p:extLst>
      <p:ext uri="{BB962C8B-B14F-4D97-AF65-F5344CB8AC3E}">
        <p14:creationId xmlns:p14="http://schemas.microsoft.com/office/powerpoint/2010/main" val="45219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B06E780-EB24-4E4D-9E1A-33CC2E70A00F}" type="datetimeFigureOut">
              <a:rPr lang="ru-RU" smtClean="0"/>
              <a:t>14.10.2015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2B253F-69E8-47B4-A144-4BBAB4261D1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B06E780-EB24-4E4D-9E1A-33CC2E70A00F}" type="datetimeFigureOut">
              <a:rPr lang="ru-RU" smtClean="0"/>
              <a:t>14.10.2015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2B253F-69E8-47B4-A144-4BBAB4261D1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B06E780-EB24-4E4D-9E1A-33CC2E70A00F}" type="datetimeFigureOut">
              <a:rPr lang="ru-RU" smtClean="0"/>
              <a:t>14.10.2015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2B253F-69E8-47B4-A144-4BBAB4261D15}"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B06E780-EB24-4E4D-9E1A-33CC2E70A00F}" type="datetimeFigureOut">
              <a:rPr lang="ru-RU" smtClean="0"/>
              <a:t>14.10.2015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2B253F-69E8-47B4-A144-4BBAB4261D15}"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B06E780-EB24-4E4D-9E1A-33CC2E70A00F}" type="datetimeFigureOut">
              <a:rPr lang="ru-RU" smtClean="0"/>
              <a:t>14.10.2015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2B253F-69E8-47B4-A144-4BBAB4261D1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B06E780-EB24-4E4D-9E1A-33CC2E70A00F}" type="datetimeFigureOut">
              <a:rPr lang="ru-RU" smtClean="0"/>
              <a:t>14.10.2015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2B253F-69E8-47B4-A144-4BBAB4261D15}"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06E780-EB24-4E4D-9E1A-33CC2E70A00F}" type="datetimeFigureOut">
              <a:rPr lang="ru-RU" smtClean="0"/>
              <a:t>14.10.2015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2B253F-69E8-47B4-A144-4BBAB4261D1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B06E780-EB24-4E4D-9E1A-33CC2E70A00F}" type="datetimeFigureOut">
              <a:rPr lang="ru-RU" smtClean="0"/>
              <a:t>14.10.2015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F2B253F-69E8-47B4-A144-4BBAB4261D1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B06E780-EB24-4E4D-9E1A-33CC2E70A00F}" type="datetimeFigureOut">
              <a:rPr lang="ru-RU" smtClean="0"/>
              <a:t>14.10.2015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F2B253F-69E8-47B4-A144-4BBAB4261D1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B06E780-EB24-4E4D-9E1A-33CC2E70A00F}" type="datetimeFigureOut">
              <a:rPr lang="ru-RU" smtClean="0"/>
              <a:t>14.10.2015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2B253F-69E8-47B4-A144-4BBAB4261D15}"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06E780-EB24-4E4D-9E1A-33CC2E70A00F}" type="datetimeFigureOut">
              <a:rPr lang="ru-RU" smtClean="0"/>
              <a:t>14.10.2015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2B253F-69E8-47B4-A144-4BBAB4261D15}"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B06E780-EB24-4E4D-9E1A-33CC2E70A00F}" type="datetimeFigureOut">
              <a:rPr lang="ru-RU" smtClean="0"/>
              <a:t>14.10.2015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F2B253F-69E8-47B4-A144-4BBAB4261D15}"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Наташа\Desktop\фоны для детских презентаций\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1560" y="1052736"/>
            <a:ext cx="8424936" cy="2246769"/>
          </a:xfrm>
          <a:prstGeom prst="rect">
            <a:avLst/>
          </a:prstGeom>
        </p:spPr>
        <p:txBody>
          <a:bodyPr wrap="square">
            <a:spAutoFit/>
          </a:bodyPr>
          <a:lstStyle/>
          <a:p>
            <a:pPr algn="ctr"/>
            <a:r>
              <a:rPr lang="ru-RU" sz="2800" b="1" dirty="0" smtClean="0">
                <a:latin typeface="Times New Roman" pitchFamily="18" charset="0"/>
                <a:cs typeface="Times New Roman" pitchFamily="18" charset="0"/>
              </a:rPr>
              <a:t>Мастер-класс на тему: </a:t>
            </a:r>
          </a:p>
          <a:p>
            <a:pPr algn="ctr"/>
            <a:r>
              <a:rPr lang="ru-RU" sz="2800" dirty="0" smtClean="0">
                <a:latin typeface="Arial Black" pitchFamily="34" charset="0"/>
              </a:rPr>
              <a:t>«Пальчиковая гимнастика -</a:t>
            </a:r>
            <a:endParaRPr lang="ru-RU" sz="2800" dirty="0">
              <a:latin typeface="Arial Black" pitchFamily="34" charset="0"/>
            </a:endParaRPr>
          </a:p>
          <a:p>
            <a:pPr algn="ctr"/>
            <a:r>
              <a:rPr lang="ru-RU" sz="2800" dirty="0">
                <a:latin typeface="Arial Black" pitchFamily="34" charset="0"/>
              </a:rPr>
              <a:t>здоровьесберегающая  технология сохранения </a:t>
            </a:r>
            <a:r>
              <a:rPr lang="ru-RU" sz="2800" dirty="0" smtClean="0">
                <a:latin typeface="Arial Black" pitchFamily="34" charset="0"/>
              </a:rPr>
              <a:t>здоровья детей</a:t>
            </a:r>
          </a:p>
          <a:p>
            <a:pPr algn="ctr"/>
            <a:r>
              <a:rPr lang="ru-RU" sz="2800" dirty="0" smtClean="0">
                <a:latin typeface="Arial Black" pitchFamily="34" charset="0"/>
              </a:rPr>
              <a:t>дошкольного возраста»</a:t>
            </a:r>
            <a:endParaRPr lang="ru-RU" sz="2800" dirty="0">
              <a:latin typeface="Arial Black" pitchFamily="34" charset="0"/>
            </a:endParaRPr>
          </a:p>
        </p:txBody>
      </p:sp>
      <p:sp>
        <p:nvSpPr>
          <p:cNvPr id="5" name="Прямоугольник 4"/>
          <p:cNvSpPr/>
          <p:nvPr/>
        </p:nvSpPr>
        <p:spPr>
          <a:xfrm>
            <a:off x="5227031" y="3299505"/>
            <a:ext cx="3952769" cy="1200329"/>
          </a:xfrm>
          <a:prstGeom prst="rect">
            <a:avLst/>
          </a:prstGeom>
        </p:spPr>
        <p:txBody>
          <a:bodyPr wrap="square">
            <a:spAutoFit/>
          </a:bodyPr>
          <a:lstStyle/>
          <a:p>
            <a:pPr algn="r"/>
            <a:r>
              <a:rPr lang="ru-RU" b="1" i="1" dirty="0" smtClean="0">
                <a:latin typeface="Times New Roman" pitchFamily="18" charset="0"/>
                <a:cs typeface="Times New Roman" pitchFamily="18" charset="0"/>
              </a:rPr>
              <a:t>Подготовила:</a:t>
            </a:r>
          </a:p>
          <a:p>
            <a:pPr algn="r"/>
            <a:r>
              <a:rPr lang="ru-RU" b="1" i="1" dirty="0" smtClean="0">
                <a:latin typeface="Times New Roman" pitchFamily="18" charset="0"/>
                <a:cs typeface="Times New Roman" pitchFamily="18" charset="0"/>
              </a:rPr>
              <a:t>Пахомова Н. И. учитель-логопед</a:t>
            </a:r>
          </a:p>
          <a:p>
            <a:pPr algn="r"/>
            <a:r>
              <a:rPr lang="ru-RU" b="1" i="1" dirty="0" smtClean="0">
                <a:latin typeface="Times New Roman" pitchFamily="18" charset="0"/>
                <a:cs typeface="Times New Roman" pitchFamily="18" charset="0"/>
              </a:rPr>
              <a:t>МДОУ«ЦРР- </a:t>
            </a:r>
            <a:r>
              <a:rPr lang="ru-RU" b="1" i="1" dirty="0">
                <a:latin typeface="Times New Roman" pitchFamily="18" charset="0"/>
                <a:cs typeface="Times New Roman" pitchFamily="18" charset="0"/>
              </a:rPr>
              <a:t>д/с 8 «Золотая рыбка»</a:t>
            </a:r>
          </a:p>
          <a:p>
            <a:pPr algn="r"/>
            <a:r>
              <a:rPr lang="ru-RU" b="1" i="1" dirty="0">
                <a:latin typeface="Times New Roman" pitchFamily="18" charset="0"/>
                <a:cs typeface="Times New Roman" pitchFamily="18" charset="0"/>
              </a:rPr>
              <a:t>г. Валуйки Белгородской </a:t>
            </a:r>
            <a:r>
              <a:rPr lang="ru-RU" b="1" i="1" dirty="0" smtClean="0">
                <a:latin typeface="Times New Roman" pitchFamily="18" charset="0"/>
                <a:cs typeface="Times New Roman" pitchFamily="18" charset="0"/>
              </a:rPr>
              <a:t>обл.</a:t>
            </a:r>
            <a:endParaRPr lang="ru-RU" b="1" i="1" dirty="0">
              <a:latin typeface="Times New Roman" pitchFamily="18" charset="0"/>
              <a:cs typeface="Times New Roman" pitchFamily="18" charset="0"/>
            </a:endParaRPr>
          </a:p>
        </p:txBody>
      </p:sp>
      <p:sp>
        <p:nvSpPr>
          <p:cNvPr id="6" name="Прямоугольник 5"/>
          <p:cNvSpPr/>
          <p:nvPr/>
        </p:nvSpPr>
        <p:spPr>
          <a:xfrm>
            <a:off x="3920759" y="6396335"/>
            <a:ext cx="1281120" cy="461665"/>
          </a:xfrm>
          <a:prstGeom prst="rect">
            <a:avLst/>
          </a:prstGeom>
        </p:spPr>
        <p:txBody>
          <a:bodyPr wrap="none">
            <a:spAutoFit/>
          </a:bodyPr>
          <a:lstStyle/>
          <a:p>
            <a:pPr algn="ctr"/>
            <a:r>
              <a:rPr lang="ru-RU" sz="2400" b="1" dirty="0"/>
              <a:t>2015 год</a:t>
            </a:r>
          </a:p>
        </p:txBody>
      </p:sp>
    </p:spTree>
    <p:extLst>
      <p:ext uri="{BB962C8B-B14F-4D97-AF65-F5344CB8AC3E}">
        <p14:creationId xmlns:p14="http://schemas.microsoft.com/office/powerpoint/2010/main" val="3971916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5122" name="Picture 2" descr="C:\Users\Наташа\Desktop\фоны для детских презентаций\smeshariki-kartinki-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3568" y="889844"/>
            <a:ext cx="4464496" cy="5632311"/>
          </a:xfrm>
          <a:prstGeom prst="rect">
            <a:avLst/>
          </a:prstGeom>
        </p:spPr>
        <p:txBody>
          <a:bodyPr wrap="square">
            <a:spAutoFit/>
          </a:bodyPr>
          <a:lstStyle/>
          <a:p>
            <a:pPr algn="ctr"/>
            <a:r>
              <a:rPr lang="ru-RU" b="1" dirty="0">
                <a:latin typeface="Arial Black" pitchFamily="34" charset="0"/>
              </a:rPr>
              <a:t>«Лодочка»</a:t>
            </a:r>
          </a:p>
          <a:p>
            <a:r>
              <a:rPr lang="ru-RU" dirty="0">
                <a:latin typeface="Times New Roman" pitchFamily="18" charset="0"/>
                <a:cs typeface="Times New Roman" pitchFamily="18" charset="0"/>
              </a:rPr>
              <a:t>Обе ладони поставлены на ребро и соединены «ковшиком», большие пальцы  прижаты к ладоням.</a:t>
            </a:r>
          </a:p>
          <a:p>
            <a:r>
              <a:rPr lang="ru-RU" b="1" dirty="0">
                <a:latin typeface="Times New Roman" pitchFamily="18" charset="0"/>
                <a:cs typeface="Times New Roman" pitchFamily="18" charset="0"/>
              </a:rPr>
              <a:t>Маленькая лодочка по реке </a:t>
            </a:r>
            <a:r>
              <a:rPr lang="ru-RU" b="1" dirty="0" smtClean="0">
                <a:latin typeface="Times New Roman" pitchFamily="18" charset="0"/>
                <a:cs typeface="Times New Roman" pitchFamily="18" charset="0"/>
              </a:rPr>
              <a:t>плывет,</a:t>
            </a:r>
          </a:p>
          <a:p>
            <a:r>
              <a:rPr lang="ru-RU" b="1" dirty="0" smtClean="0">
                <a:latin typeface="Times New Roman" pitchFamily="18" charset="0"/>
                <a:cs typeface="Times New Roman" pitchFamily="18" charset="0"/>
              </a:rPr>
              <a:t>На </a:t>
            </a:r>
            <a:r>
              <a:rPr lang="ru-RU" b="1" dirty="0">
                <a:latin typeface="Times New Roman" pitchFamily="18" charset="0"/>
                <a:cs typeface="Times New Roman" pitchFamily="18" charset="0"/>
              </a:rPr>
              <a:t>прогулку лодочка малышей </a:t>
            </a:r>
            <a:r>
              <a:rPr lang="ru-RU" b="1" dirty="0" smtClean="0">
                <a:latin typeface="Times New Roman" pitchFamily="18" charset="0"/>
                <a:cs typeface="Times New Roman" pitchFamily="18" charset="0"/>
              </a:rPr>
              <a:t>везет.</a:t>
            </a:r>
          </a:p>
          <a:p>
            <a:endParaRPr lang="ru-RU" b="1" dirty="0">
              <a:latin typeface="Times New Roman" pitchFamily="18" charset="0"/>
              <a:cs typeface="Times New Roman" pitchFamily="18" charset="0"/>
            </a:endParaRPr>
          </a:p>
          <a:p>
            <a:pPr algn="ctr"/>
            <a:r>
              <a:rPr lang="ru-RU" dirty="0">
                <a:latin typeface="Arial Black" pitchFamily="34" charset="0"/>
                <a:cs typeface="Times New Roman" pitchFamily="18" charset="0"/>
              </a:rPr>
              <a:t>«Пароход»</a:t>
            </a:r>
          </a:p>
          <a:p>
            <a:r>
              <a:rPr lang="ru-RU" dirty="0">
                <a:latin typeface="Times New Roman" pitchFamily="18" charset="0"/>
                <a:cs typeface="Times New Roman" pitchFamily="18" charset="0"/>
              </a:rPr>
              <a:t>Обе ладони поставлены на ребро и соединены «ковшиком», большие пальцы поняты вверх – это «труба»</a:t>
            </a:r>
          </a:p>
          <a:p>
            <a:r>
              <a:rPr lang="ru-RU" b="1" dirty="0">
                <a:latin typeface="Times New Roman" pitchFamily="18" charset="0"/>
                <a:cs typeface="Times New Roman" pitchFamily="18" charset="0"/>
              </a:rPr>
              <a:t>Пароход плывет по речке,</a:t>
            </a:r>
          </a:p>
          <a:p>
            <a:r>
              <a:rPr lang="ru-RU" b="1" dirty="0">
                <a:latin typeface="Times New Roman" pitchFamily="18" charset="0"/>
                <a:cs typeface="Times New Roman" pitchFamily="18" charset="0"/>
              </a:rPr>
              <a:t>А труба пыхтит, как печка</a:t>
            </a:r>
            <a:r>
              <a:rPr lang="ru-RU" b="1" dirty="0" smtClean="0">
                <a:latin typeface="Times New Roman" pitchFamily="18" charset="0"/>
                <a:cs typeface="Times New Roman" pitchFamily="18" charset="0"/>
              </a:rPr>
              <a:t>.</a:t>
            </a:r>
          </a:p>
          <a:p>
            <a:endParaRPr lang="ru-RU" b="1" dirty="0">
              <a:latin typeface="Times New Roman" pitchFamily="18" charset="0"/>
              <a:cs typeface="Times New Roman" pitchFamily="18" charset="0"/>
            </a:endParaRPr>
          </a:p>
          <a:p>
            <a:pPr algn="ctr"/>
            <a:r>
              <a:rPr lang="ru-RU" b="1" dirty="0">
                <a:latin typeface="Arial Black" pitchFamily="34" charset="0"/>
                <a:cs typeface="Times New Roman" pitchFamily="18" charset="0"/>
              </a:rPr>
              <a:t>«Рыбка»</a:t>
            </a:r>
          </a:p>
          <a:p>
            <a:r>
              <a:rPr lang="ru-RU" dirty="0">
                <a:latin typeface="Times New Roman" pitchFamily="18" charset="0"/>
                <a:cs typeface="Times New Roman" pitchFamily="18" charset="0"/>
              </a:rPr>
              <a:t>Выпрямленные ладони прижаты друг к другу. Пальцы направлены в «сторону от себя»</a:t>
            </a:r>
          </a:p>
          <a:p>
            <a:pPr algn="ctr"/>
            <a:r>
              <a:rPr lang="ru-RU" b="1" dirty="0">
                <a:latin typeface="Times New Roman" pitchFamily="18" charset="0"/>
                <a:cs typeface="Times New Roman" pitchFamily="18" charset="0"/>
              </a:rPr>
              <a:t>Рыбка малютка по речке плывет,</a:t>
            </a:r>
          </a:p>
          <a:p>
            <a:pPr algn="ctr"/>
            <a:r>
              <a:rPr lang="ru-RU" b="1" dirty="0">
                <a:latin typeface="Times New Roman" pitchFamily="18" charset="0"/>
                <a:cs typeface="Times New Roman" pitchFamily="18" charset="0"/>
              </a:rPr>
              <a:t>Рыбка-малютка хвостиком </a:t>
            </a:r>
            <a:r>
              <a:rPr lang="ru-RU" b="1" dirty="0" smtClean="0">
                <a:latin typeface="Times New Roman" pitchFamily="18" charset="0"/>
                <a:cs typeface="Times New Roman" pitchFamily="18" charset="0"/>
              </a:rPr>
              <a:t>бьёт.</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05453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463" y="1950243"/>
            <a:ext cx="2878137" cy="335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1555938"/>
            <a:ext cx="6750496" cy="4031873"/>
          </a:xfrm>
          <a:prstGeom prst="rect">
            <a:avLst/>
          </a:prstGeom>
        </p:spPr>
        <p:txBody>
          <a:bodyPr wrap="square">
            <a:spAutoFit/>
          </a:bodyPr>
          <a:lstStyle/>
          <a:p>
            <a:pPr algn="ctr"/>
            <a:r>
              <a:rPr lang="ru-RU" sz="2000" b="1" dirty="0">
                <a:latin typeface="Times New Roman" pitchFamily="18" charset="0"/>
                <a:cs typeface="Times New Roman" pitchFamily="18" charset="0"/>
              </a:rPr>
              <a:t>«Заготовка капусты</a:t>
            </a:r>
            <a:r>
              <a:rPr lang="ru-RU" sz="2000" b="1" dirty="0" smtClean="0">
                <a:latin typeface="Times New Roman" pitchFamily="18" charset="0"/>
                <a:cs typeface="Times New Roman" pitchFamily="18" charset="0"/>
              </a:rPr>
              <a:t>»</a:t>
            </a:r>
          </a:p>
          <a:p>
            <a:pPr algn="ctr"/>
            <a:endParaRPr lang="ru-RU" sz="2000" b="1" dirty="0">
              <a:latin typeface="Times New Roman" pitchFamily="18" charset="0"/>
              <a:cs typeface="Times New Roman" pitchFamily="18" charset="0"/>
            </a:endParaRPr>
          </a:p>
          <a:p>
            <a:pPr algn="ctr"/>
            <a:r>
              <a:rPr lang="ru-RU" dirty="0">
                <a:latin typeface="Times New Roman" pitchFamily="18" charset="0"/>
                <a:cs typeface="Times New Roman" pitchFamily="18" charset="0"/>
              </a:rPr>
              <a:t>Руками имитируем соответствующие движения:</a:t>
            </a:r>
          </a:p>
          <a:p>
            <a:r>
              <a:rPr lang="ru-RU" dirty="0">
                <a:latin typeface="Times New Roman" pitchFamily="18" charset="0"/>
                <a:cs typeface="Times New Roman" pitchFamily="18" charset="0"/>
              </a:rPr>
              <a:t>-Мы капусту рубим! 2 раза – </a:t>
            </a:r>
            <a:r>
              <a:rPr lang="ru-RU" dirty="0" smtClean="0">
                <a:latin typeface="Times New Roman" pitchFamily="18" charset="0"/>
                <a:cs typeface="Times New Roman" pitchFamily="18" charset="0"/>
              </a:rPr>
              <a:t>прямыми напряженными</a:t>
            </a:r>
          </a:p>
          <a:p>
            <a:r>
              <a:rPr lang="ru-RU" dirty="0" smtClean="0">
                <a:latin typeface="Times New Roman" pitchFamily="18" charset="0"/>
                <a:cs typeface="Times New Roman" pitchFamily="18" charset="0"/>
              </a:rPr>
              <a:t> 		ладонями имитируем </a:t>
            </a:r>
            <a:r>
              <a:rPr lang="ru-RU" dirty="0">
                <a:latin typeface="Times New Roman" pitchFamily="18" charset="0"/>
                <a:cs typeface="Times New Roman" pitchFamily="18" charset="0"/>
              </a:rPr>
              <a:t>движения топора </a:t>
            </a:r>
          </a:p>
          <a:p>
            <a:r>
              <a:rPr lang="ru-RU" dirty="0">
                <a:latin typeface="Times New Roman" pitchFamily="18" charset="0"/>
                <a:cs typeface="Times New Roman" pitchFamily="18" charset="0"/>
              </a:rPr>
              <a:t>-Мы капусту режем! 2 раза –энергичные движения  прямыми                             			</a:t>
            </a:r>
            <a:r>
              <a:rPr lang="ru-RU" dirty="0" smtClean="0">
                <a:latin typeface="Times New Roman" pitchFamily="18" charset="0"/>
                <a:cs typeface="Times New Roman" pitchFamily="18" charset="0"/>
              </a:rPr>
              <a:t>ладонями  </a:t>
            </a:r>
            <a:r>
              <a:rPr lang="ru-RU" dirty="0">
                <a:latin typeface="Times New Roman" pitchFamily="18" charset="0"/>
                <a:cs typeface="Times New Roman" pitchFamily="18" charset="0"/>
              </a:rPr>
              <a:t>вперед-назад</a:t>
            </a:r>
          </a:p>
          <a:p>
            <a:r>
              <a:rPr lang="ru-RU" dirty="0">
                <a:latin typeface="Times New Roman" pitchFamily="18" charset="0"/>
                <a:cs typeface="Times New Roman" pitchFamily="18" charset="0"/>
              </a:rPr>
              <a:t>-Мы капусту солим! 2 раза – пальцы собраны «щепотью»,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солим 	</a:t>
            </a:r>
            <a:r>
              <a:rPr lang="ru-RU" dirty="0" smtClean="0">
                <a:latin typeface="Times New Roman" pitchFamily="18" charset="0"/>
                <a:cs typeface="Times New Roman" pitchFamily="18" charset="0"/>
              </a:rPr>
              <a:t>капусту</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-Мы капусту жмем, жмем! 2 раза – энергично сжимаем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пальцы </a:t>
            </a:r>
            <a:r>
              <a:rPr lang="ru-RU" dirty="0">
                <a:latin typeface="Times New Roman" pitchFamily="18" charset="0"/>
                <a:cs typeface="Times New Roman" pitchFamily="18" charset="0"/>
              </a:rPr>
              <a:t>в </a:t>
            </a:r>
            <a:r>
              <a:rPr lang="ru-RU" dirty="0" smtClean="0">
                <a:latin typeface="Times New Roman" pitchFamily="18" charset="0"/>
                <a:cs typeface="Times New Roman" pitchFamily="18" charset="0"/>
              </a:rPr>
              <a:t>кулачки</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-Мы морковку трем! 2 раза – пальцы одной руки  сжаты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в кулак , а другая рука прямая ладонь </a:t>
            </a:r>
          </a:p>
          <a:p>
            <a:r>
              <a:rPr lang="ru-RU" dirty="0" smtClean="0">
                <a:latin typeface="Times New Roman" pitchFamily="18" charset="0"/>
                <a:cs typeface="Times New Roman" pitchFamily="18" charset="0"/>
              </a:rPr>
              <a:t>		совершает </a:t>
            </a:r>
            <a:r>
              <a:rPr lang="ru-RU" dirty="0">
                <a:latin typeface="Times New Roman" pitchFamily="18" charset="0"/>
                <a:cs typeface="Times New Roman" pitchFamily="18" charset="0"/>
              </a:rPr>
              <a:t>ритмичные движения.</a:t>
            </a:r>
          </a:p>
        </p:txBody>
      </p:sp>
    </p:spTree>
    <p:extLst>
      <p:ext uri="{BB962C8B-B14F-4D97-AF65-F5344CB8AC3E}">
        <p14:creationId xmlns:p14="http://schemas.microsoft.com/office/powerpoint/2010/main" val="2779098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Наташа\Desktop\0_79a60_efac5040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20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6594"/>
            <a:ext cx="4572000" cy="3693319"/>
          </a:xfrm>
          <a:prstGeom prst="rect">
            <a:avLst/>
          </a:prstGeom>
        </p:spPr>
        <p:txBody>
          <a:bodyPr>
            <a:spAutoFit/>
          </a:bodyPr>
          <a:lstStyle/>
          <a:p>
            <a:pPr algn="ctr"/>
            <a:r>
              <a:rPr lang="ru-RU" dirty="0">
                <a:latin typeface="Arial Black" pitchFamily="34" charset="0"/>
                <a:cs typeface="Times New Roman" pitchFamily="18" charset="0"/>
              </a:rPr>
              <a:t>«</a:t>
            </a:r>
            <a:r>
              <a:rPr lang="ru-RU" dirty="0" smtClean="0">
                <a:latin typeface="Arial Black" pitchFamily="34" charset="0"/>
                <a:cs typeface="Times New Roman" pitchFamily="18" charset="0"/>
              </a:rPr>
              <a:t>Печём </a:t>
            </a:r>
            <a:r>
              <a:rPr lang="ru-RU" dirty="0">
                <a:latin typeface="Arial Black" pitchFamily="34" charset="0"/>
                <a:cs typeface="Times New Roman" pitchFamily="18" charset="0"/>
              </a:rPr>
              <a:t>блины»</a:t>
            </a:r>
          </a:p>
          <a:p>
            <a:pPr algn="just"/>
            <a:r>
              <a:rPr lang="ru-RU" sz="2400" dirty="0">
                <a:latin typeface="Times New Roman" pitchFamily="18" charset="0"/>
                <a:cs typeface="Times New Roman" pitchFamily="18" charset="0"/>
              </a:rPr>
              <a:t>Левая рука касается ладонью стола, правая рука – тыльной стороной. Смена позиций правая рука касается ладонью стола – левая рука тыльной стороной.</a:t>
            </a:r>
          </a:p>
          <a:p>
            <a:pPr algn="ctr"/>
            <a:r>
              <a:rPr lang="ru-RU" sz="2400" b="1" dirty="0">
                <a:latin typeface="Times New Roman" pitchFamily="18" charset="0"/>
                <a:cs typeface="Times New Roman" pitchFamily="18" charset="0"/>
              </a:rPr>
              <a:t>Мама нам печет </a:t>
            </a:r>
            <a:r>
              <a:rPr lang="ru-RU" sz="2400" b="1" dirty="0" smtClean="0">
                <a:latin typeface="Times New Roman" pitchFamily="18" charset="0"/>
                <a:cs typeface="Times New Roman" pitchFamily="18" charset="0"/>
              </a:rPr>
              <a:t>блины, </a:t>
            </a:r>
            <a:endParaRPr lang="ru-RU" sz="2400" b="1" dirty="0">
              <a:latin typeface="Times New Roman" pitchFamily="18" charset="0"/>
              <a:cs typeface="Times New Roman" pitchFamily="18" charset="0"/>
            </a:endParaRPr>
          </a:p>
          <a:p>
            <a:pPr algn="ctr"/>
            <a:r>
              <a:rPr lang="ru-RU" sz="2400" b="1" dirty="0">
                <a:latin typeface="Times New Roman" pitchFamily="18" charset="0"/>
                <a:cs typeface="Times New Roman" pitchFamily="18" charset="0"/>
              </a:rPr>
              <a:t>Очень  вкусные они.</a:t>
            </a:r>
          </a:p>
          <a:p>
            <a:pPr algn="ctr"/>
            <a:r>
              <a:rPr lang="ru-RU" sz="2400" b="1" dirty="0">
                <a:latin typeface="Times New Roman" pitchFamily="18" charset="0"/>
                <a:cs typeface="Times New Roman" pitchFamily="18" charset="0"/>
              </a:rPr>
              <a:t>Мы  сегодня встали рано</a:t>
            </a:r>
          </a:p>
          <a:p>
            <a:pPr algn="ctr"/>
            <a:r>
              <a:rPr lang="ru-RU" sz="2400" b="1" dirty="0">
                <a:latin typeface="Times New Roman" pitchFamily="18" charset="0"/>
                <a:cs typeface="Times New Roman" pitchFamily="18" charset="0"/>
              </a:rPr>
              <a:t>И  едим их со сметаной.</a:t>
            </a:r>
          </a:p>
        </p:txBody>
      </p:sp>
    </p:spTree>
    <p:extLst>
      <p:ext uri="{BB962C8B-B14F-4D97-AF65-F5344CB8AC3E}">
        <p14:creationId xmlns:p14="http://schemas.microsoft.com/office/powerpoint/2010/main" val="145381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11266" name="Picture 2" descr="C:\Users\Наташа\Desktop\фоны для детских презентаций\1024_e85bf17353d9cf4a82ceee35d4f97c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9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764704"/>
            <a:ext cx="6048672" cy="4801314"/>
          </a:xfrm>
          <a:prstGeom prst="rect">
            <a:avLst/>
          </a:prstGeom>
        </p:spPr>
        <p:txBody>
          <a:bodyPr wrap="square">
            <a:spAutoFit/>
          </a:bodyPr>
          <a:lstStyle/>
          <a:p>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Дом»</a:t>
            </a:r>
          </a:p>
          <a:p>
            <a:r>
              <a:rPr lang="ru-RU" dirty="0">
                <a:latin typeface="Times New Roman" pitchFamily="18" charset="0"/>
                <a:cs typeface="Times New Roman" pitchFamily="18" charset="0"/>
              </a:rPr>
              <a:t>Пальцы соединены под углом, большие пальцы положить один на другой. Указательный палей одной руки выпрямить – это «труба»</a:t>
            </a:r>
          </a:p>
          <a:p>
            <a:r>
              <a:rPr lang="ru-RU" b="1" dirty="0">
                <a:latin typeface="Times New Roman" pitchFamily="18" charset="0"/>
                <a:cs typeface="Times New Roman" pitchFamily="18" charset="0"/>
              </a:rPr>
              <a:t>Посмотри на дом с трубой.</a:t>
            </a:r>
          </a:p>
          <a:p>
            <a:r>
              <a:rPr lang="ru-RU" b="1" dirty="0">
                <a:latin typeface="Times New Roman" pitchFamily="18" charset="0"/>
                <a:cs typeface="Times New Roman" pitchFamily="18" charset="0"/>
              </a:rPr>
              <a:t>В нем мы будем жить с тобой</a:t>
            </a:r>
            <a:r>
              <a:rPr lang="ru-RU" b="1" dirty="0" smtClean="0">
                <a:latin typeface="Times New Roman" pitchFamily="18" charset="0"/>
                <a:cs typeface="Times New Roman" pitchFamily="18" charset="0"/>
              </a:rPr>
              <a:t>.                   «Дом»</a:t>
            </a:r>
          </a:p>
          <a:p>
            <a:pPr algn="r"/>
            <a:r>
              <a:rPr lang="ru-RU" b="1" dirty="0" smtClean="0">
                <a:latin typeface="Times New Roman" pitchFamily="18" charset="0"/>
                <a:cs typeface="Times New Roman" pitchFamily="18" charset="0"/>
              </a:rPr>
              <a:t>Вот стоит огромный дом </a:t>
            </a:r>
          </a:p>
          <a:p>
            <a:pPr algn="r"/>
            <a:r>
              <a:rPr lang="ru-RU" b="1" dirty="0" smtClean="0">
                <a:latin typeface="Times New Roman" pitchFamily="18" charset="0"/>
                <a:cs typeface="Times New Roman" pitchFamily="18" charset="0"/>
              </a:rPr>
              <a:t>Дом ужасно важный </a:t>
            </a:r>
          </a:p>
          <a:p>
            <a:pPr algn="r"/>
            <a:r>
              <a:rPr lang="ru-RU" b="1" dirty="0" smtClean="0">
                <a:latin typeface="Times New Roman" pitchFamily="18" charset="0"/>
                <a:cs typeface="Times New Roman" pitchFamily="18" charset="0"/>
              </a:rPr>
              <a:t>Сто  окошек в доме том,</a:t>
            </a:r>
          </a:p>
          <a:p>
            <a:pPr algn="r"/>
            <a:r>
              <a:rPr lang="ru-RU" b="1" dirty="0" smtClean="0">
                <a:latin typeface="Times New Roman" pitchFamily="18" charset="0"/>
                <a:cs typeface="Times New Roman" pitchFamily="18" charset="0"/>
              </a:rPr>
              <a:t>Дом многоэтажный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«Сарай» </a:t>
            </a:r>
          </a:p>
          <a:p>
            <a:pPr algn="ctr"/>
            <a:r>
              <a:rPr lang="ru-RU" dirty="0">
                <a:latin typeface="Times New Roman" pitchFamily="18" charset="0"/>
                <a:cs typeface="Times New Roman" pitchFamily="18" charset="0"/>
              </a:rPr>
              <a:t>Пальцы соединены под углом </a:t>
            </a: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«крыша», большие пальцы прижаты к ладоням.</a:t>
            </a:r>
          </a:p>
          <a:p>
            <a:pPr algn="ctr"/>
            <a:r>
              <a:rPr lang="ru-RU" b="1" dirty="0">
                <a:latin typeface="Times New Roman" pitchFamily="18" charset="0"/>
                <a:cs typeface="Times New Roman" pitchFamily="18" charset="0"/>
              </a:rPr>
              <a:t>Этот домик называется сарай, </a:t>
            </a:r>
          </a:p>
          <a:p>
            <a:pPr algn="ctr"/>
            <a:r>
              <a:rPr lang="ru-RU" b="1" dirty="0">
                <a:latin typeface="Times New Roman" pitchFamily="18" charset="0"/>
                <a:cs typeface="Times New Roman" pitchFamily="18" charset="0"/>
              </a:rPr>
              <a:t>Кто  живет в сарае?</a:t>
            </a:r>
          </a:p>
          <a:p>
            <a:pPr algn="ctr"/>
            <a:r>
              <a:rPr lang="ru-RU" b="1" dirty="0">
                <a:latin typeface="Times New Roman" pitchFamily="18" charset="0"/>
                <a:cs typeface="Times New Roman" pitchFamily="18" charset="0"/>
              </a:rPr>
              <a:t>Ну-ка угадай!</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103755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999537"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75856" y="764704"/>
            <a:ext cx="2595134" cy="400110"/>
          </a:xfrm>
          <a:prstGeom prst="rect">
            <a:avLst/>
          </a:prstGeom>
        </p:spPr>
        <p:txBody>
          <a:bodyPr wrap="none">
            <a:spAutoFit/>
          </a:bodyPr>
          <a:lstStyle/>
          <a:p>
            <a:r>
              <a:rPr lang="ru-RU" sz="2000" b="1" dirty="0">
                <a:latin typeface="Times New Roman" pitchFamily="18" charset="0"/>
                <a:cs typeface="Times New Roman" pitchFamily="18" charset="0"/>
              </a:rPr>
              <a:t>Список литературы:</a:t>
            </a:r>
          </a:p>
        </p:txBody>
      </p:sp>
      <p:sp>
        <p:nvSpPr>
          <p:cNvPr id="4" name="Прямоугольник 3"/>
          <p:cNvSpPr/>
          <p:nvPr/>
        </p:nvSpPr>
        <p:spPr>
          <a:xfrm>
            <a:off x="989856" y="1412776"/>
            <a:ext cx="7542584" cy="1200329"/>
          </a:xfrm>
          <a:prstGeom prst="rect">
            <a:avLst/>
          </a:prstGeom>
        </p:spPr>
        <p:txBody>
          <a:bodyPr wrap="square">
            <a:spAutoFit/>
          </a:bodyPr>
          <a:lstStyle/>
          <a:p>
            <a:r>
              <a:rPr lang="ru-RU" dirty="0"/>
              <a:t>1.Косинова Е.М. Уроки логопеда/учебное издание ООО «Издательство «Эскимо». М.: 2004 – с.174, ил</a:t>
            </a:r>
            <a:r>
              <a:rPr lang="ru-RU" dirty="0" smtClean="0"/>
              <a:t>.</a:t>
            </a:r>
          </a:p>
          <a:p>
            <a:r>
              <a:rPr lang="ru-RU" dirty="0" smtClean="0"/>
              <a:t>2. </a:t>
            </a:r>
            <a:r>
              <a:rPr lang="en-US" dirty="0" smtClean="0"/>
              <a:t>www yandex.ru</a:t>
            </a:r>
            <a:r>
              <a:rPr lang="ru-RU" dirty="0" smtClean="0"/>
              <a:t>  фоны для презентаций</a:t>
            </a:r>
          </a:p>
          <a:p>
            <a:r>
              <a:rPr lang="ru-RU" dirty="0" smtClean="0"/>
              <a:t>3. </a:t>
            </a:r>
            <a:r>
              <a:rPr lang="en-US" dirty="0" smtClean="0"/>
              <a:t>www</a:t>
            </a:r>
            <a:r>
              <a:rPr lang="ru-RU" dirty="0" smtClean="0"/>
              <a:t> </a:t>
            </a:r>
            <a:r>
              <a:rPr lang="en-US" dirty="0"/>
              <a:t>yandex.ru</a:t>
            </a:r>
            <a:r>
              <a:rPr lang="ru-RU" dirty="0" smtClean="0"/>
              <a:t> анимационные картинки</a:t>
            </a:r>
            <a:endParaRPr lang="ru-RU" dirty="0"/>
          </a:p>
        </p:txBody>
      </p:sp>
    </p:spTree>
    <p:extLst>
      <p:ext uri="{BB962C8B-B14F-4D97-AF65-F5344CB8AC3E}">
        <p14:creationId xmlns:p14="http://schemas.microsoft.com/office/powerpoint/2010/main" val="409017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таша\Desktop\фоны для детских презентаций\343756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7664" y="188640"/>
            <a:ext cx="6768752" cy="4524315"/>
          </a:xfrm>
          <a:prstGeom prst="rect">
            <a:avLst/>
          </a:prstGeom>
        </p:spPr>
        <p:txBody>
          <a:bodyPr wrap="square">
            <a:spAutoFit/>
          </a:bodyPr>
          <a:lstStyle/>
          <a:p>
            <a:r>
              <a:rPr lang="ru-RU" b="1" dirty="0"/>
              <a:t> Цель: </a:t>
            </a:r>
            <a:endParaRPr lang="ru-RU" b="1" dirty="0" smtClean="0"/>
          </a:p>
          <a:p>
            <a:pPr algn="just"/>
            <a:r>
              <a:rPr lang="ru-RU" dirty="0" smtClean="0"/>
              <a:t>Повышение профессионального мастерства учителей-логопедов при использовании здоровьесберегающих технологий для сохранения здоровья детей.</a:t>
            </a:r>
            <a:endParaRPr lang="ru-RU" dirty="0"/>
          </a:p>
          <a:p>
            <a:r>
              <a:rPr lang="ru-RU" b="1" dirty="0"/>
              <a:t>Задачи:</a:t>
            </a:r>
          </a:p>
          <a:p>
            <a:pPr algn="just"/>
            <a:r>
              <a:rPr lang="ru-RU" dirty="0" smtClean="0"/>
              <a:t>1.Ознакомить педагогов с практическим материалом  по проведению пальчиковой гимнастики как здоровьесберегающей технологией  в  ДОУ.</a:t>
            </a:r>
            <a:endParaRPr lang="ru-RU" dirty="0"/>
          </a:p>
          <a:p>
            <a:pPr algn="just"/>
            <a:r>
              <a:rPr lang="ru-RU" dirty="0" smtClean="0"/>
              <a:t>2</a:t>
            </a:r>
            <a:r>
              <a:rPr lang="ru-RU" dirty="0"/>
              <a:t>. </a:t>
            </a:r>
            <a:r>
              <a:rPr lang="ru-RU" dirty="0" smtClean="0"/>
              <a:t>Создание  условий для плодотворного общения участников мастер-класса.</a:t>
            </a:r>
            <a:endParaRPr lang="ru-RU" dirty="0"/>
          </a:p>
          <a:p>
            <a:pPr algn="just"/>
            <a:r>
              <a:rPr lang="ru-RU" b="1" dirty="0" smtClean="0"/>
              <a:t>Форма проведения мастер-класса:</a:t>
            </a:r>
            <a:r>
              <a:rPr lang="ru-RU" dirty="0" smtClean="0"/>
              <a:t> проведение с педагогами без участия детей.</a:t>
            </a:r>
          </a:p>
          <a:p>
            <a:pPr algn="just"/>
            <a:r>
              <a:rPr lang="ru-RU" b="1" dirty="0" smtClean="0"/>
              <a:t>Описание мастер-класса:</a:t>
            </a:r>
            <a:r>
              <a:rPr lang="ru-RU" dirty="0" smtClean="0"/>
              <a:t> использование здоровьесберегающей технологии пальчиковой гимнастики для сохранения здоровья детей дошкольного возраста.</a:t>
            </a:r>
          </a:p>
          <a:p>
            <a:r>
              <a:rPr lang="ru-RU" b="1" dirty="0" smtClean="0"/>
              <a:t>Оборудование:   </a:t>
            </a:r>
            <a:r>
              <a:rPr lang="ru-RU" dirty="0" smtClean="0"/>
              <a:t>презентация</a:t>
            </a:r>
          </a:p>
        </p:txBody>
      </p:sp>
    </p:spTree>
    <p:extLst>
      <p:ext uri="{BB962C8B-B14F-4D97-AF65-F5344CB8AC3E}">
        <p14:creationId xmlns:p14="http://schemas.microsoft.com/office/powerpoint/2010/main" val="1090438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1026" name="Picture 2" descr="C:\Users\Наташа\Desktop\фоны для детских презентаций\1024_dd3d6d8357ab520b63c6b9135141f38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771800" y="476672"/>
            <a:ext cx="6120680" cy="5016758"/>
          </a:xfrm>
          <a:prstGeom prst="rect">
            <a:avLst/>
          </a:prstGeom>
        </p:spPr>
        <p:txBody>
          <a:bodyPr wrap="square">
            <a:spAutoFit/>
          </a:bodyPr>
          <a:lstStyle/>
          <a:p>
            <a:r>
              <a:rPr lang="ru-RU" sz="2000" b="1" dirty="0" smtClean="0">
                <a:latin typeface="Times New Roman" pitchFamily="18" charset="0"/>
                <a:cs typeface="Times New Roman" pitchFamily="18" charset="0"/>
              </a:rPr>
              <a:t>Ход мастер-класса:</a:t>
            </a:r>
          </a:p>
          <a:p>
            <a:r>
              <a:rPr lang="en-US" sz="2000" b="1" dirty="0" smtClean="0">
                <a:latin typeface="Times New Roman" pitchFamily="18" charset="0"/>
                <a:cs typeface="Times New Roman" pitchFamily="18" charset="0"/>
              </a:rPr>
              <a:t>I</a:t>
            </a:r>
            <a:r>
              <a:rPr lang="ru-RU" sz="2000" b="1" dirty="0" smtClean="0">
                <a:latin typeface="Times New Roman" pitchFamily="18" charset="0"/>
                <a:cs typeface="Times New Roman" pitchFamily="18" charset="0"/>
              </a:rPr>
              <a:t>. Теоретическая часть мастер-класса:</a:t>
            </a:r>
          </a:p>
          <a:p>
            <a:pPr algn="ctr"/>
            <a:r>
              <a:rPr lang="ru-RU" sz="2000" dirty="0" smtClean="0">
                <a:latin typeface="Times New Roman" pitchFamily="18" charset="0"/>
                <a:cs typeface="Times New Roman" pitchFamily="18" charset="0"/>
              </a:rPr>
              <a:t>Дошкольный </a:t>
            </a:r>
            <a:r>
              <a:rPr lang="ru-RU" sz="2000" dirty="0">
                <a:latin typeface="Times New Roman" pitchFamily="18" charset="0"/>
                <a:cs typeface="Times New Roman" pitchFamily="18" charset="0"/>
              </a:rPr>
              <a:t>возраст является решающим периодом в формировании фундамента физического и психического здоровья. До 7 лет ребенок проходит огромный путь развития, неповторяемый на протяжении последующей жизни. Именно в этот период идёт интенсивное развитие органов и становление функциональных систем организма, закладываются основные черты личности, формируется характер, отношение к себе и окружающим. Очень важно именно на этом этапе сформировать у детей базу знаний и практических навыков здорового образа жизни, осознанную потребность в систематических занятиях физической культурой и спортом</a:t>
            </a:r>
            <a:r>
              <a:rPr lang="ru-RU" dirty="0"/>
              <a:t>. </a:t>
            </a:r>
          </a:p>
        </p:txBody>
      </p:sp>
    </p:spTree>
    <p:extLst>
      <p:ext uri="{BB962C8B-B14F-4D97-AF65-F5344CB8AC3E}">
        <p14:creationId xmlns:p14="http://schemas.microsoft.com/office/powerpoint/2010/main" val="4139018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3074" name="Picture 2" descr="C:\Users\Наташа\Desktop\фоны для детских презентаций\1330208819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19" y="404664"/>
            <a:ext cx="8616761" cy="2585323"/>
          </a:xfrm>
          <a:prstGeom prst="rect">
            <a:avLst/>
          </a:prstGeom>
        </p:spPr>
        <p:txBody>
          <a:bodyPr wrap="square">
            <a:spAutoFit/>
          </a:bodyPr>
          <a:lstStyle/>
          <a:p>
            <a:pPr algn="just"/>
            <a:r>
              <a:rPr lang="ru-RU" b="1" dirty="0" smtClean="0">
                <a:latin typeface="Times New Roman" pitchFamily="18" charset="0"/>
                <a:cs typeface="Times New Roman" pitchFamily="18" charset="0"/>
              </a:rPr>
              <a:t>	Здоровье </a:t>
            </a:r>
            <a:r>
              <a:rPr lang="ru-RU" b="1" dirty="0">
                <a:latin typeface="Times New Roman" pitchFamily="18" charset="0"/>
                <a:cs typeface="Times New Roman" pitchFamily="18" charset="0"/>
              </a:rPr>
              <a:t>– это состояние полного физического и социального  благополучия человека</a:t>
            </a:r>
            <a:r>
              <a:rPr lang="ru-RU" b="1" dirty="0" smtClean="0">
                <a:latin typeface="Times New Roman" pitchFamily="18" charset="0"/>
                <a:cs typeface="Times New Roman" pitchFamily="18" charset="0"/>
              </a:rPr>
              <a:t>.</a:t>
            </a:r>
          </a:p>
          <a:p>
            <a:pPr algn="just"/>
            <a:endParaRPr lang="ru-RU" b="1" dirty="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	Здоровьесберегающая  </a:t>
            </a:r>
            <a:r>
              <a:rPr lang="ru-RU" b="1" dirty="0">
                <a:latin typeface="Times New Roman" pitchFamily="18" charset="0"/>
                <a:cs typeface="Times New Roman" pitchFamily="18" charset="0"/>
              </a:rPr>
              <a:t>технология – это система мер, включающая взаимосвязь и взаимодействие всех факторов образовательной среды, направленных на сохранение здоровья ребенка на всех этапах его обучения и развития</a:t>
            </a:r>
            <a:r>
              <a:rPr lang="ru-RU" b="1" dirty="0" smtClean="0">
                <a:latin typeface="Times New Roman" pitchFamily="18" charset="0"/>
                <a:cs typeface="Times New Roman" pitchFamily="18" charset="0"/>
              </a:rPr>
              <a:t>.</a:t>
            </a:r>
          </a:p>
          <a:p>
            <a:endParaRPr lang="ru-RU" b="1"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Технология – это инструмент профессиональной деятельности педагога.</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989987"/>
            <a:ext cx="424847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617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4098" name="Picture 2" descr="C:\Users\Наташа\Desktop\фоны для детских презентаций\im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2" y="0"/>
            <a:ext cx="921434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340" y="4549676"/>
            <a:ext cx="6054499" cy="2308324"/>
          </a:xfrm>
          <a:prstGeom prst="rect">
            <a:avLst/>
          </a:prstGeom>
        </p:spPr>
        <p:txBody>
          <a:bodyPr wrap="square">
            <a:spAutoFit/>
          </a:bodyPr>
          <a:lstStyle/>
          <a:p>
            <a:pPr algn="just"/>
            <a:r>
              <a:rPr lang="ru-RU" b="1" dirty="0">
                <a:latin typeface="Times New Roman" pitchFamily="18" charset="0"/>
                <a:cs typeface="Times New Roman" pitchFamily="18" charset="0"/>
              </a:rPr>
              <a:t>Пальчиковая гимнастика – </a:t>
            </a:r>
            <a:r>
              <a:rPr lang="ru-RU" b="1" i="1" dirty="0">
                <a:latin typeface="Times New Roman" pitchFamily="18" charset="0"/>
                <a:cs typeface="Times New Roman" pitchFamily="18" charset="0"/>
              </a:rPr>
              <a:t>здоровьесберегающая технология сохранения и стимулирования здоровья детей дошкольного возраста. Представляет  собой набор упражнений, направленных на развитие мелкой моторики руки, т.е. совместных действий систем организма человека (мышечной, зрительной, нервной, костной), формирующих способность выполнять точные, мелкие движения пальцами и кистями.</a:t>
            </a:r>
          </a:p>
        </p:txBody>
      </p:sp>
      <p:sp>
        <p:nvSpPr>
          <p:cNvPr id="5" name="Прямоугольник 4"/>
          <p:cNvSpPr/>
          <p:nvPr/>
        </p:nvSpPr>
        <p:spPr>
          <a:xfrm>
            <a:off x="0" y="2060848"/>
            <a:ext cx="9144000" cy="2031325"/>
          </a:xfrm>
          <a:prstGeom prst="rect">
            <a:avLst/>
          </a:prstGeom>
        </p:spPr>
        <p:txBody>
          <a:bodyPr wrap="square">
            <a:spAutoFit/>
          </a:bodyPr>
          <a:lstStyle/>
          <a:p>
            <a:pPr algn="just"/>
            <a:r>
              <a:rPr lang="ru-RU" b="1" i="1" dirty="0">
                <a:latin typeface="Times New Roman" pitchFamily="18" charset="0"/>
                <a:cs typeface="Times New Roman" pitchFamily="18" charset="0"/>
              </a:rPr>
              <a:t>Люди давно заметили, что движения рук и пальцев, сопровождаемые короткими стихами, благотворно действуют на развитие детей. Сотрудники Института физиологии детей и подростков АПН РФ доказали, что тонкие движения пальцев рук положительно влияют на развитие детской речи. Выполнение упражнений и ритмических движений пальцами индуктивно приводит к возбуждению в речевых центрах головного мозга и резкому усилению согласованной деятельности речевых зон, что, в конечном итоге, стимулирует развитие </a:t>
            </a:r>
            <a:r>
              <a:rPr lang="ru-RU" b="1" i="1" dirty="0" smtClean="0">
                <a:latin typeface="Times New Roman" pitchFamily="18" charset="0"/>
                <a:cs typeface="Times New Roman" pitchFamily="18" charset="0"/>
              </a:rPr>
              <a:t>речи</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pic>
        <p:nvPicPr>
          <p:cNvPr id="1026" name="Picture 2" descr="C:\Users\Наташа\Desktop\i01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42545">
            <a:off x="5766698" y="3447220"/>
            <a:ext cx="2519899" cy="220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81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492896"/>
            <a:ext cx="7488832" cy="3450696"/>
          </a:xfrm>
        </p:spPr>
        <p:txBody>
          <a:bodyPr/>
          <a:lstStyle/>
          <a:p>
            <a:pPr marL="0" indent="0" algn="ctr">
              <a:buNone/>
            </a:pPr>
            <a:r>
              <a:rPr lang="ru-RU" b="1" dirty="0">
                <a:latin typeface="Times New Roman" pitchFamily="18" charset="0"/>
                <a:cs typeface="Times New Roman" pitchFamily="18" charset="0"/>
              </a:rPr>
              <a:t>I </a:t>
            </a:r>
            <a:r>
              <a:rPr lang="ru-RU" b="1" dirty="0" smtClean="0">
                <a:latin typeface="Times New Roman" pitchFamily="18" charset="0"/>
                <a:cs typeface="Times New Roman" pitchFamily="18" charset="0"/>
              </a:rPr>
              <a:t>группа упражнения </a:t>
            </a:r>
            <a:r>
              <a:rPr lang="ru-RU" b="1" dirty="0">
                <a:latin typeface="Times New Roman" pitchFamily="18" charset="0"/>
                <a:cs typeface="Times New Roman" pitchFamily="18" charset="0"/>
              </a:rPr>
              <a:t>для кистей рук </a:t>
            </a:r>
          </a:p>
          <a:p>
            <a:r>
              <a:rPr lang="ru-RU" dirty="0" smtClean="0">
                <a:latin typeface="Times New Roman" pitchFamily="18" charset="0"/>
                <a:cs typeface="Times New Roman" pitchFamily="18" charset="0"/>
              </a:rPr>
              <a:t>Развивают </a:t>
            </a:r>
            <a:r>
              <a:rPr lang="ru-RU" dirty="0">
                <a:latin typeface="Times New Roman" pitchFamily="18" charset="0"/>
                <a:cs typeface="Times New Roman" pitchFamily="18" charset="0"/>
              </a:rPr>
              <a:t>подражательную способность, достаточно просты и не требуют тонких дифференцированных движений.</a:t>
            </a:r>
          </a:p>
          <a:p>
            <a:r>
              <a:rPr lang="ru-RU" dirty="0">
                <a:latin typeface="Times New Roman" pitchFamily="18" charset="0"/>
                <a:cs typeface="Times New Roman" pitchFamily="18" charset="0"/>
              </a:rPr>
              <a:t>Учат напрягать и расслаблять мышцы.</a:t>
            </a:r>
          </a:p>
          <a:p>
            <a:r>
              <a:rPr lang="ru-RU" dirty="0">
                <a:latin typeface="Times New Roman" pitchFamily="18" charset="0"/>
                <a:cs typeface="Times New Roman" pitchFamily="18" charset="0"/>
              </a:rPr>
              <a:t>Развивают умение сохранять положение пальцев некоторое время.</a:t>
            </a:r>
          </a:p>
          <a:p>
            <a:r>
              <a:rPr lang="ru-RU" dirty="0">
                <a:latin typeface="Times New Roman" pitchFamily="18" charset="0"/>
                <a:cs typeface="Times New Roman" pitchFamily="18" charset="0"/>
              </a:rPr>
              <a:t>Учат переключаться с одного движения на другое.</a:t>
            </a:r>
          </a:p>
          <a:p>
            <a:endParaRPr lang="ru-RU" dirty="0"/>
          </a:p>
        </p:txBody>
      </p:sp>
      <p:sp>
        <p:nvSpPr>
          <p:cNvPr id="3" name="Заголовок 2"/>
          <p:cNvSpPr>
            <a:spLocks noGrp="1"/>
          </p:cNvSpPr>
          <p:nvPr>
            <p:ph type="title"/>
          </p:nvPr>
        </p:nvSpPr>
        <p:spPr/>
        <p:txBody>
          <a:bodyPr>
            <a:normAutofit fontScale="90000"/>
          </a:bodyPr>
          <a:lstStyle/>
          <a:p>
            <a:r>
              <a:rPr lang="ru-RU" dirty="0">
                <a:latin typeface="Arial Black" pitchFamily="34" charset="0"/>
              </a:rPr>
              <a:t>Группы </a:t>
            </a:r>
            <a:r>
              <a:rPr lang="ru-RU" dirty="0" smtClean="0">
                <a:latin typeface="Arial Black" pitchFamily="34" charset="0"/>
              </a:rPr>
              <a:t>упражнений </a:t>
            </a:r>
            <a:br>
              <a:rPr lang="ru-RU" dirty="0" smtClean="0">
                <a:latin typeface="Arial Black" pitchFamily="34" charset="0"/>
              </a:rPr>
            </a:br>
            <a:r>
              <a:rPr lang="ru-RU" dirty="0" smtClean="0">
                <a:latin typeface="Arial Black" pitchFamily="34" charset="0"/>
              </a:rPr>
              <a:t>пальчиковой </a:t>
            </a:r>
            <a:r>
              <a:rPr lang="ru-RU" dirty="0">
                <a:latin typeface="Arial Black" pitchFamily="34" charset="0"/>
              </a:rPr>
              <a:t>гимнастики</a:t>
            </a:r>
          </a:p>
        </p:txBody>
      </p:sp>
    </p:spTree>
    <p:extLst>
      <p:ext uri="{BB962C8B-B14F-4D97-AF65-F5344CB8AC3E}">
        <p14:creationId xmlns:p14="http://schemas.microsoft.com/office/powerpoint/2010/main" val="3939998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r>
              <a:rPr lang="ru-RU" b="1" dirty="0">
                <a:latin typeface="Times New Roman" pitchFamily="18" charset="0"/>
                <a:cs typeface="Times New Roman" pitchFamily="18" charset="0"/>
              </a:rPr>
              <a:t>II </a:t>
            </a:r>
            <a:r>
              <a:rPr lang="ru-RU" b="1" dirty="0" smtClean="0">
                <a:latin typeface="Times New Roman" pitchFamily="18" charset="0"/>
                <a:cs typeface="Times New Roman" pitchFamily="18" charset="0"/>
              </a:rPr>
              <a:t>группа упражнения </a:t>
            </a:r>
            <a:r>
              <a:rPr lang="ru-RU" b="1" dirty="0">
                <a:latin typeface="Times New Roman" pitchFamily="18" charset="0"/>
                <a:cs typeface="Times New Roman" pitchFamily="18" charset="0"/>
              </a:rPr>
              <a:t>для пальцев условно статические. </a:t>
            </a:r>
          </a:p>
          <a:p>
            <a:r>
              <a:rPr lang="ru-RU" dirty="0">
                <a:latin typeface="Times New Roman" pitchFamily="18" charset="0"/>
                <a:cs typeface="Times New Roman" pitchFamily="18" charset="0"/>
              </a:rPr>
              <a:t>Совершенствуют полученные ранее навыки на более высоком уровне и требуют более точных движений.</a:t>
            </a:r>
          </a:p>
          <a:p>
            <a:endParaRPr lang="ru-RU" dirty="0"/>
          </a:p>
        </p:txBody>
      </p:sp>
      <p:sp>
        <p:nvSpPr>
          <p:cNvPr id="3" name="Заголовок 2"/>
          <p:cNvSpPr>
            <a:spLocks noGrp="1"/>
          </p:cNvSpPr>
          <p:nvPr>
            <p:ph type="title"/>
          </p:nvPr>
        </p:nvSpPr>
        <p:spPr/>
        <p:txBody>
          <a:bodyPr>
            <a:normAutofit fontScale="90000"/>
          </a:bodyPr>
          <a:lstStyle/>
          <a:p>
            <a:r>
              <a:rPr lang="ru-RU" dirty="0">
                <a:latin typeface="Arial Black" pitchFamily="34" charset="0"/>
              </a:rPr>
              <a:t>Группы упражнений </a:t>
            </a:r>
            <a:br>
              <a:rPr lang="ru-RU" dirty="0">
                <a:latin typeface="Arial Black" pitchFamily="34" charset="0"/>
              </a:rPr>
            </a:br>
            <a:r>
              <a:rPr lang="ru-RU" dirty="0">
                <a:latin typeface="Arial Black" pitchFamily="34" charset="0"/>
              </a:rPr>
              <a:t>пальчиковой гимнастики</a:t>
            </a:r>
          </a:p>
        </p:txBody>
      </p:sp>
    </p:spTree>
    <p:extLst>
      <p:ext uri="{BB962C8B-B14F-4D97-AF65-F5344CB8AC3E}">
        <p14:creationId xmlns:p14="http://schemas.microsoft.com/office/powerpoint/2010/main" val="4285542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ru-RU" b="1" dirty="0">
                <a:latin typeface="Times New Roman" pitchFamily="18" charset="0"/>
                <a:cs typeface="Times New Roman" pitchFamily="18" charset="0"/>
              </a:rPr>
              <a:t>III </a:t>
            </a:r>
            <a:r>
              <a:rPr lang="ru-RU" b="1" dirty="0" smtClean="0">
                <a:latin typeface="Times New Roman" pitchFamily="18" charset="0"/>
                <a:cs typeface="Times New Roman" pitchFamily="18" charset="0"/>
              </a:rPr>
              <a:t>группа упражнения </a:t>
            </a:r>
            <a:r>
              <a:rPr lang="ru-RU" b="1" dirty="0">
                <a:latin typeface="Times New Roman" pitchFamily="18" charset="0"/>
                <a:cs typeface="Times New Roman" pitchFamily="18" charset="0"/>
              </a:rPr>
              <a:t>для пальцев динамические.</a:t>
            </a:r>
          </a:p>
          <a:p>
            <a:r>
              <a:rPr lang="ru-RU" dirty="0">
                <a:latin typeface="Times New Roman" pitchFamily="18" charset="0"/>
                <a:cs typeface="Times New Roman" pitchFamily="18" charset="0"/>
              </a:rPr>
              <a:t>Развивают точную координацию движений.</a:t>
            </a:r>
          </a:p>
          <a:p>
            <a:r>
              <a:rPr lang="ru-RU" dirty="0">
                <a:latin typeface="Times New Roman" pitchFamily="18" charset="0"/>
                <a:cs typeface="Times New Roman" pitchFamily="18" charset="0"/>
              </a:rPr>
              <a:t>Учат сгибать и разгибать пальцы рук.</a:t>
            </a:r>
          </a:p>
          <a:p>
            <a:r>
              <a:rPr lang="ru-RU" dirty="0">
                <a:latin typeface="Times New Roman" pitchFamily="18" charset="0"/>
                <a:cs typeface="Times New Roman" pitchFamily="18" charset="0"/>
              </a:rPr>
              <a:t>Учат противопоставлять большой палец остальным.</a:t>
            </a:r>
          </a:p>
          <a:p>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ru-RU" dirty="0">
                <a:latin typeface="Arial Black" pitchFamily="34" charset="0"/>
                <a:cs typeface="Times New Roman" pitchFamily="18" charset="0"/>
              </a:rPr>
              <a:t>Группы упражнений </a:t>
            </a:r>
            <a:br>
              <a:rPr lang="ru-RU" dirty="0">
                <a:latin typeface="Arial Black" pitchFamily="34" charset="0"/>
                <a:cs typeface="Times New Roman" pitchFamily="18" charset="0"/>
              </a:rPr>
            </a:br>
            <a:r>
              <a:rPr lang="ru-RU" dirty="0">
                <a:latin typeface="Arial Black" pitchFamily="34" charset="0"/>
                <a:cs typeface="Times New Roman" pitchFamily="18" charset="0"/>
              </a:rPr>
              <a:t>пальчиковой гимнастики</a:t>
            </a:r>
          </a:p>
        </p:txBody>
      </p:sp>
    </p:spTree>
    <p:extLst>
      <p:ext uri="{BB962C8B-B14F-4D97-AF65-F5344CB8AC3E}">
        <p14:creationId xmlns:p14="http://schemas.microsoft.com/office/powerpoint/2010/main" val="1205645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2050" name="Picture 2" descr="C:\Users\Наташа\Desktop\фоны для детских презентаций\645dd21fac99f63ddb5bffb37fbf4cc5_large.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590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79712" y="1329698"/>
            <a:ext cx="3816424" cy="4616648"/>
          </a:xfrm>
          <a:prstGeom prst="rect">
            <a:avLst/>
          </a:prstGeom>
        </p:spPr>
        <p:txBody>
          <a:bodyPr wrap="square">
            <a:spAutoFit/>
          </a:bodyPr>
          <a:lstStyle/>
          <a:p>
            <a:pPr algn="ctr"/>
            <a:r>
              <a:rPr lang="en-US" b="1" dirty="0" smtClean="0">
                <a:latin typeface="Arial Black" pitchFamily="34" charset="0"/>
              </a:rPr>
              <a:t>II</a:t>
            </a:r>
            <a:r>
              <a:rPr lang="ru-RU" b="1" dirty="0" smtClean="0">
                <a:latin typeface="Arial Black" pitchFamily="34" charset="0"/>
              </a:rPr>
              <a:t>. Практическая часть мастер-класса: «Фонарики</a:t>
            </a:r>
            <a:r>
              <a:rPr lang="ru-RU" b="1" dirty="0">
                <a:latin typeface="Arial Black" pitchFamily="34" charset="0"/>
              </a:rPr>
              <a:t>»</a:t>
            </a:r>
          </a:p>
          <a:p>
            <a:pPr algn="just"/>
            <a:r>
              <a:rPr lang="ru-RU" sz="2000" dirty="0">
                <a:latin typeface="Times New Roman" pitchFamily="18" charset="0"/>
                <a:cs typeface="Times New Roman" pitchFamily="18" charset="0"/>
              </a:rPr>
              <a:t>Поочередно сжимать и разжимать пальцы рук на счет «раз-два». На «раз</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пальцы правой руки выпрямлены, пальцы левой руки сжаты. На «два</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пальцы левой руки выпрямлены, пальцы правой руки сжаты. </a:t>
            </a:r>
          </a:p>
          <a:p>
            <a:pPr algn="ctr"/>
            <a:r>
              <a:rPr lang="ru-RU" sz="2000" b="1" dirty="0">
                <a:latin typeface="Times New Roman" pitchFamily="18" charset="0"/>
                <a:cs typeface="Times New Roman" pitchFamily="18" charset="0"/>
              </a:rPr>
              <a:t>Мы фонарики зажжём,</a:t>
            </a:r>
          </a:p>
          <a:p>
            <a:pPr algn="ctr"/>
            <a:r>
              <a:rPr lang="ru-RU" sz="2000" b="1" dirty="0">
                <a:latin typeface="Times New Roman" pitchFamily="18" charset="0"/>
                <a:cs typeface="Times New Roman" pitchFamily="18" charset="0"/>
              </a:rPr>
              <a:t>А потом гулять пойдем!</a:t>
            </a:r>
          </a:p>
          <a:p>
            <a:pPr algn="ctr"/>
            <a:r>
              <a:rPr lang="ru-RU" sz="2000" b="1" dirty="0">
                <a:latin typeface="Times New Roman" pitchFamily="18" charset="0"/>
                <a:cs typeface="Times New Roman" pitchFamily="18" charset="0"/>
              </a:rPr>
              <a:t>Вот фонарики сияют,</a:t>
            </a:r>
          </a:p>
          <a:p>
            <a:pPr algn="ctr"/>
            <a:r>
              <a:rPr lang="ru-RU" sz="2000" b="1" dirty="0">
                <a:latin typeface="Times New Roman" pitchFamily="18" charset="0"/>
                <a:cs typeface="Times New Roman" pitchFamily="18" charset="0"/>
              </a:rPr>
              <a:t>Нам дорогу освещают!</a:t>
            </a:r>
          </a:p>
        </p:txBody>
      </p:sp>
      <p:pic>
        <p:nvPicPr>
          <p:cNvPr id="2051" name="Picture 3" descr="C:\Users\Наташа\Pictures\Scan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361699">
            <a:off x="5896725" y="1550517"/>
            <a:ext cx="2844211"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5963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5026</TotalTime>
  <Words>779</Words>
  <Application>Microsoft Office PowerPoint</Application>
  <PresentationFormat>Экран (4:3)</PresentationFormat>
  <Paragraphs>101</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Волна</vt:lpstr>
      <vt:lpstr>  </vt:lpstr>
      <vt:lpstr>Презентация PowerPoint</vt:lpstr>
      <vt:lpstr>Презентация PowerPoint</vt:lpstr>
      <vt:lpstr>Презентация PowerPoint</vt:lpstr>
      <vt:lpstr>Презентация PowerPoint</vt:lpstr>
      <vt:lpstr>Группы упражнений  пальчиковой гимнастики</vt:lpstr>
      <vt:lpstr>Группы упражнений  пальчиковой гимнастики</vt:lpstr>
      <vt:lpstr>Группы упражнений  пальчиковой гимнастики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Наташа</dc:creator>
  <cp:lastModifiedBy>Наташа</cp:lastModifiedBy>
  <cp:revision>54</cp:revision>
  <dcterms:created xsi:type="dcterms:W3CDTF">2015-04-19T10:44:07Z</dcterms:created>
  <dcterms:modified xsi:type="dcterms:W3CDTF">2015-10-14T18:09:42Z</dcterms:modified>
</cp:coreProperties>
</file>