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70" r:id="rId10"/>
    <p:sldId id="273" r:id="rId11"/>
    <p:sldId id="274" r:id="rId12"/>
    <p:sldId id="275" r:id="rId13"/>
    <p:sldId id="276" r:id="rId14"/>
    <p:sldId id="265" r:id="rId15"/>
    <p:sldId id="267" r:id="rId16"/>
    <p:sldId id="272" r:id="rId17"/>
    <p:sldId id="271" r:id="rId18"/>
    <p:sldId id="281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7" autoAdjust="0"/>
  </p:normalViewPr>
  <p:slideViewPr>
    <p:cSldViewPr>
      <p:cViewPr varScale="1">
        <p:scale>
          <a:sx n="56" d="100"/>
          <a:sy n="5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6F103-9295-4FF9-B460-F2D1BFE47BBB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31163-BA59-4E11-A04F-FC74A5844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2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31163-BA59-4E11-A04F-FC74A5844C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5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344816" cy="316835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Реализация проектной деятельности во взаимодействии детского сада с семьями воспитанников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933056"/>
            <a:ext cx="6264696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Воспитатель: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Скачкова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Е.И.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МКДОУ №24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1016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</a:rPr>
              <a:t>Открытый информационный 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проект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«Ребенок имеет право на семью, любовь и понимание»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пк\Desktop\фото для аттестации\DSC067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24744"/>
            <a:ext cx="3477718" cy="32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к\Desktop\фото для аттестации\DSC0676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1"/>
          <a:stretch/>
        </p:blipFill>
        <p:spPr bwMode="auto">
          <a:xfrm>
            <a:off x="4355976" y="1124745"/>
            <a:ext cx="4220054" cy="32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к\Desktop\фото для аттестации\DSC0675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1799" y="3717032"/>
            <a:ext cx="336495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320"/>
            <a:ext cx="839413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О</a:t>
            </a:r>
            <a:r>
              <a:rPr lang="ru-RU" sz="3200" b="1" dirty="0" smtClean="0">
                <a:effectLst/>
              </a:rPr>
              <a:t>ткрытого </a:t>
            </a:r>
            <a:r>
              <a:rPr lang="ru-RU" sz="3200" b="1" dirty="0">
                <a:effectLst/>
              </a:rPr>
              <a:t>информационного </a:t>
            </a:r>
            <a:r>
              <a:rPr lang="ru-RU" sz="3200" b="1" dirty="0" smtClean="0">
                <a:effectLst/>
              </a:rPr>
              <a:t>проект </a:t>
            </a:r>
            <a:r>
              <a:rPr lang="ru-RU" sz="3100" b="1" dirty="0" smtClean="0">
                <a:effectLst/>
              </a:rPr>
              <a:t>«Ложки всякие важны-ложки всякие нужны» </a:t>
            </a:r>
            <a:endParaRPr lang="ru-RU" sz="3100" b="1" dirty="0"/>
          </a:p>
        </p:txBody>
      </p:sp>
      <p:pic>
        <p:nvPicPr>
          <p:cNvPr id="1026" name="Picture 2" descr="C:\Users\пк\Desktop\DSC076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70325" y="1465978"/>
            <a:ext cx="3706803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DSC076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203795" y="1391279"/>
            <a:ext cx="3678834" cy="36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к\Desktop\фото для аттестации\DSC074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8139" y="4016929"/>
            <a:ext cx="4320480" cy="27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815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Игровые технологии</a:t>
            </a:r>
            <a:br>
              <a:rPr lang="ru-RU" sz="3600" b="1" dirty="0" smtClean="0">
                <a:effectLst/>
              </a:rPr>
            </a:br>
            <a:r>
              <a:rPr lang="ru-RU" sz="3100" b="1" dirty="0" smtClean="0">
                <a:effectLst/>
              </a:rPr>
              <a:t>Сюжетные игры  «Цирк», «Путешествие на корабле»</a:t>
            </a:r>
            <a:r>
              <a:rPr lang="ru-RU" sz="3100" b="1" dirty="0">
                <a:effectLst/>
              </a:rPr>
              <a:t/>
            </a:r>
            <a:br>
              <a:rPr lang="ru-RU" sz="3100" b="1" dirty="0">
                <a:effectLst/>
              </a:rPr>
            </a:br>
            <a:endParaRPr lang="ru-RU" sz="3100" b="1" dirty="0"/>
          </a:p>
        </p:txBody>
      </p:sp>
      <p:pic>
        <p:nvPicPr>
          <p:cNvPr id="11267" name="Picture 3" descr="C:\Users\пк\Desktop\фото для аттестации\DSC039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0924" y="980728"/>
            <a:ext cx="44066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пк\Desktop\фото для аттестации\DSC040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3212976"/>
            <a:ext cx="4824536" cy="30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к\Desktop\фото для аттестации\Рисунок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85" y="2708920"/>
            <a:ext cx="3390890" cy="37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фото для аттестации\DSC070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39" y="1424884"/>
            <a:ext cx="3827897" cy="33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Дет сад\Фото\все фото 2014\DSC066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860747" y="2285538"/>
            <a:ext cx="4934934" cy="31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Дет сад\Фото\все фото 2014\DSC0667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3474831"/>
            <a:ext cx="3826445" cy="325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6144" cy="10575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Открытый игровой проект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«Дорожные знаки наша безопасность»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effectLst/>
              </a:rPr>
              <a:t>Здоровьезберегающие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 технологии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Открытые проекты недели здоровья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C:\Users\пк\Desktop\фото для аттестации\DSC0703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376" y="970416"/>
            <a:ext cx="3960440" cy="40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д. сад все\фото\фото вторая мл. группа\DSC05824 - копия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176128"/>
            <a:ext cx="3816424" cy="36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к\Pictures\досуг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9596" y="3861048"/>
            <a:ext cx="412074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ото для аттестации\DSC0577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548680"/>
            <a:ext cx="3567659" cy="36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фото для аттестации\DSC055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7107" y="580246"/>
            <a:ext cx="4496318" cy="34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фото для аттестации\DSC0498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4387" y="3841382"/>
            <a:ext cx="4595885" cy="28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фото для аттестации\DSC038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942" y="3429000"/>
            <a:ext cx="4353603" cy="2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к\Desktop\фото для аттестации\DSC058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65104"/>
            <a:ext cx="4502477" cy="31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фото для аттестации\DSC0383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4546" y="1832547"/>
            <a:ext cx="4217940" cy="34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фото для аттестации\DSC057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97824"/>
            <a:ext cx="48629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фото для аттестации\DSC0696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1918" y="2492896"/>
            <a:ext cx="3973853" cy="40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4530080" cy="11620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</a:rPr>
              <a:t>Адреса сайтов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МКДОУ детский сад №24 </a:t>
            </a:r>
          </a:p>
          <a:p>
            <a:pPr marL="82296" indent="0">
              <a:buNone/>
            </a:pPr>
            <a:r>
              <a:rPr lang="en-US" dirty="0" smtClean="0"/>
              <a:t>             </a:t>
            </a:r>
            <a:r>
              <a:rPr lang="ru-RU" b="1" u="sng" dirty="0" smtClean="0"/>
              <a:t>24</a:t>
            </a:r>
            <a:r>
              <a:rPr lang="en-US" b="1" u="sng" dirty="0" smtClean="0"/>
              <a:t>ds.74332-s-021.edusite.ru </a:t>
            </a:r>
          </a:p>
          <a:p>
            <a:pPr marL="82296" indent="0">
              <a:buNone/>
            </a:pPr>
            <a:r>
              <a:rPr lang="ru-RU" dirty="0" smtClean="0"/>
              <a:t>Персональный сайт воспитателя Скачковой Елены Ивановны в социальной сети работников образования </a:t>
            </a:r>
            <a:r>
              <a:rPr lang="en-US" b="1" dirty="0" smtClean="0"/>
              <a:t>nsportal.ru </a:t>
            </a:r>
            <a:r>
              <a:rPr lang="en-US" b="1" u="sng" dirty="0" smtClean="0"/>
              <a:t> 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0391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320"/>
            <a:ext cx="8538152" cy="850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/>
              </a:rPr>
              <a:t>Динамика «включенности» родителей в образовательный процесс:</a:t>
            </a:r>
            <a:br>
              <a:rPr lang="ru-RU" sz="3200" b="1" dirty="0">
                <a:effectLst/>
              </a:rPr>
            </a:b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80116"/>
              </p:ext>
            </p:extLst>
          </p:nvPr>
        </p:nvGraphicFramePr>
        <p:xfrm>
          <a:off x="539552" y="1052735"/>
          <a:ext cx="8064897" cy="540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867"/>
                <a:gridCol w="1198233"/>
                <a:gridCol w="1354121"/>
                <a:gridCol w="1273227"/>
                <a:gridCol w="1471247"/>
                <a:gridCol w="1482202"/>
              </a:tblGrid>
              <a:tr h="1157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Возрастная группа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Колличество</a:t>
                      </a:r>
                      <a:r>
                        <a:rPr lang="ru-RU" sz="1400" dirty="0">
                          <a:effectLst/>
                        </a:rPr>
                        <a:t> семей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родителей в группе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Родители активисты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Родители исполнители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Родители наблюдатель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 раннего возраста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38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19%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28%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53%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Первая младшая группа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38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22%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40%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38%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Вторая младшая группа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42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24%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48%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28%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1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Средняя группа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50%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38%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12%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476672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 </a:t>
            </a:r>
            <a:r>
              <a:rPr lang="ru-RU" sz="3200" b="1" dirty="0">
                <a:latin typeface="+mj-lt"/>
              </a:rPr>
              <a:t>О</a:t>
            </a:r>
            <a:r>
              <a:rPr lang="ru-RU" sz="3200" b="1" dirty="0" smtClean="0">
                <a:latin typeface="+mj-lt"/>
              </a:rPr>
              <a:t>сновные </a:t>
            </a:r>
            <a:r>
              <a:rPr lang="ru-RU" sz="3200" b="1" dirty="0">
                <a:latin typeface="+mj-lt"/>
              </a:rPr>
              <a:t>направления работы:</a:t>
            </a:r>
          </a:p>
          <a:p>
            <a:pPr lvl="0"/>
            <a:r>
              <a:rPr lang="ru-RU" sz="3200" dirty="0" smtClean="0">
                <a:latin typeface="+mj-lt"/>
              </a:rPr>
              <a:t>* Изучение </a:t>
            </a:r>
            <a:r>
              <a:rPr lang="ru-RU" sz="3200" dirty="0">
                <a:latin typeface="+mj-lt"/>
              </a:rPr>
              <a:t>теоретических научных основ проблемы по созданию единого образовательного пространства в семье и ДОУ.</a:t>
            </a:r>
          </a:p>
          <a:p>
            <a:pPr lvl="0"/>
            <a:r>
              <a:rPr lang="ru-RU" sz="3200" dirty="0" smtClean="0">
                <a:latin typeface="+mj-lt"/>
              </a:rPr>
              <a:t>* Реализация </a:t>
            </a:r>
            <a:r>
              <a:rPr lang="ru-RU" sz="3200" dirty="0">
                <a:latin typeface="+mj-lt"/>
              </a:rPr>
              <a:t>системы взаимодействия семьи и ДОУ.</a:t>
            </a:r>
          </a:p>
          <a:p>
            <a:pPr lvl="0"/>
            <a:r>
              <a:rPr lang="ru-RU" sz="3200" dirty="0" smtClean="0">
                <a:latin typeface="+mj-lt"/>
              </a:rPr>
              <a:t>* Внедрение </a:t>
            </a:r>
            <a:r>
              <a:rPr lang="ru-RU" sz="3200" dirty="0">
                <a:latin typeface="+mj-lt"/>
              </a:rPr>
              <a:t>современных образовательных технологий во взаимодействии с семьями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36098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62088" cy="6192688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В связи с изменениями в системе дошкольного образования с учётом введения ФГОС взаимодействие ДОО с семьями должно быть ориентировано не только на реализацию содержания образовательных областей основной образовательной программы дошкольного образования, но, прежде всего, на социализацию и индивидуализацию дошкольника, на формирование и развитие у него социальных компетенций. Федеральный государственный образовательный стандарт  дошкольного образования подчёркивает исключительную роль социального партнёрства ДОО и семьи в достижении этой цели.</a:t>
            </a:r>
            <a:br>
              <a:rPr lang="ru-RU" sz="2800" b="1" dirty="0">
                <a:effectLst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833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848872" cy="58326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Единое образовательное пространство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>
                <a:solidFill>
                  <a:schemeClr val="tx1"/>
                </a:solidFill>
                <a:effectLst/>
              </a:rPr>
              <a:t>это пространство, в рамках которого осуществляется развитие и образование дошкольника. Объединение семьи и детского сада в единое образовательное пространство подразумевает сотрудничество между педагогами и родителями на протяжении всего дошкольного детства, т.е. создание оптимальных условий для полноценного развития ребенка в ДОУ и семье, решение общих задач воспитания и развития ребенка, выработка единых требований, предъявляемых к ребенку в ДОУ и семье, совместное решение проблем.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77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92888" cy="6264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Педагогическая технология </a:t>
            </a:r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организационно-методический инструментарий педагогического процесса (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Б.Т.Лихачёв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).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Педагогическая технология </a:t>
            </a:r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это продуманная во всех деталях модель современной педагогической деятельности по проектированию,  организации и проведению учебного процесса с безусловным обеспечением комфортных условий для учащихся и учителей (В.М. Монахов).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9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48872" cy="518457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Современные образовательные технологий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*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здоровьесберегающие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>
                <a:solidFill>
                  <a:schemeClr val="tx1"/>
                </a:solidFill>
                <a:effectLst/>
              </a:rPr>
              <a:t>технологии;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*технологии </a:t>
            </a:r>
            <a:r>
              <a:rPr lang="ru-RU" sz="3600" dirty="0">
                <a:solidFill>
                  <a:schemeClr val="tx1"/>
                </a:solidFill>
                <a:effectLst/>
              </a:rPr>
              <a:t>проектной деятельности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>
                <a:solidFill>
                  <a:schemeClr val="tx1"/>
                </a:solidFill>
                <a:effectLst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*информационно-коммуникационные </a:t>
            </a:r>
            <a:r>
              <a:rPr lang="ru-RU" sz="3600" dirty="0">
                <a:solidFill>
                  <a:schemeClr val="tx1"/>
                </a:solidFill>
                <a:effectLst/>
              </a:rPr>
              <a:t>технологии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;</a:t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>
                <a:solidFill>
                  <a:schemeClr val="tx1"/>
                </a:solidFill>
                <a:effectLst/>
              </a:rPr>
              <a:t> 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*личностно-ориентированные</a:t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технологии</a:t>
            </a:r>
            <a:r>
              <a:rPr lang="ru-RU" sz="3600" dirty="0">
                <a:solidFill>
                  <a:schemeClr val="tx1"/>
                </a:solidFill>
                <a:effectLst/>
              </a:rPr>
              <a:t>;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*технология </a:t>
            </a:r>
            <a:r>
              <a:rPr lang="ru-RU" sz="3600" dirty="0">
                <a:solidFill>
                  <a:schemeClr val="tx1"/>
                </a:solidFill>
                <a:effectLst/>
              </a:rPr>
              <a:t>портфолио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дошкольника </a:t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*игровая </a:t>
            </a:r>
            <a:r>
              <a:rPr lang="ru-RU" sz="3600" dirty="0">
                <a:solidFill>
                  <a:schemeClr val="tx1"/>
                </a:solidFill>
                <a:effectLst/>
              </a:rPr>
              <a:t>технология и др.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7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64896" cy="6408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</a:t>
            </a:r>
            <a:r>
              <a:rPr lang="ru-RU" sz="4000" b="1" dirty="0" smtClean="0">
                <a:solidFill>
                  <a:schemeClr val="tx1"/>
                </a:solidFill>
              </a:rPr>
              <a:t>ритерии  </a:t>
            </a:r>
            <a:r>
              <a:rPr lang="ru-RU" sz="4000" b="1" dirty="0">
                <a:solidFill>
                  <a:schemeClr val="tx1"/>
                </a:solidFill>
              </a:rPr>
              <a:t>«включенности» родителей в образовательный </a:t>
            </a:r>
            <a:r>
              <a:rPr lang="ru-RU" sz="4000" b="1" dirty="0" smtClean="0">
                <a:solidFill>
                  <a:schemeClr val="tx1"/>
                </a:solidFill>
              </a:rPr>
              <a:t>процесс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</a:rPr>
              <a:t>*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Родители </a:t>
            </a:r>
            <a:r>
              <a:rPr lang="ru-RU" sz="3600" dirty="0">
                <a:solidFill>
                  <a:schemeClr val="tx1"/>
                </a:solidFill>
                <a:effectLst/>
              </a:rPr>
              <a:t>– лидеры, которые умеют и с удовольствием участвуют в </a:t>
            </a:r>
            <a:r>
              <a:rPr lang="ru-RU" sz="3600" dirty="0" err="1">
                <a:solidFill>
                  <a:schemeClr val="tx1"/>
                </a:solidFill>
                <a:effectLst/>
              </a:rPr>
              <a:t>воспитательно</a:t>
            </a:r>
            <a:r>
              <a:rPr lang="ru-RU" sz="3600" dirty="0">
                <a:solidFill>
                  <a:schemeClr val="tx1"/>
                </a:solidFill>
                <a:effectLst/>
              </a:rPr>
              <a:t>-образовательном процессе, видят ценность любой работы детского учреждения.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*Родители </a:t>
            </a:r>
            <a:r>
              <a:rPr lang="ru-RU" sz="3600" dirty="0">
                <a:solidFill>
                  <a:schemeClr val="tx1"/>
                </a:solidFill>
                <a:effectLst/>
              </a:rPr>
              <a:t>– исполнители, которые принимают участие при условии значимой мотивации.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*Родители </a:t>
            </a:r>
            <a:r>
              <a:rPr lang="ru-RU" sz="3600" dirty="0">
                <a:solidFill>
                  <a:schemeClr val="tx1"/>
                </a:solidFill>
                <a:effectLst/>
              </a:rPr>
              <a:t>– критические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наблюдатели, </a:t>
            </a:r>
            <a:r>
              <a:rPr lang="ru-RU" sz="3600" dirty="0">
                <a:solidFill>
                  <a:schemeClr val="tx1"/>
                </a:solidFill>
                <a:effectLst/>
              </a:rPr>
              <a:t>р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авнодушные</a:t>
            </a:r>
            <a:r>
              <a:rPr lang="ru-RU" sz="3600" dirty="0">
                <a:solidFill>
                  <a:schemeClr val="tx1"/>
                </a:solidFill>
                <a:effectLst/>
              </a:rPr>
              <a:t>, живущие по принципу «меня воспитывали так же».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53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778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/>
              </a:rPr>
              <a:t>Технологии проектной </a:t>
            </a:r>
            <a:r>
              <a:rPr lang="ru-RU" sz="3600" b="1" dirty="0" smtClean="0">
                <a:effectLst/>
              </a:rPr>
              <a:t>деятельности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2700" b="1" dirty="0">
                <a:solidFill>
                  <a:schemeClr val="tx1"/>
                </a:solidFill>
                <a:effectLst/>
              </a:rPr>
              <a:t>Открытые творческие проекты Недели книги и театра 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пк\Desktop\фото для аттестации\DSC06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59000"/>
            <a:ext cx="3732550" cy="34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Desktop\фото для аттестации\DSC0846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1159000"/>
            <a:ext cx="4706912" cy="30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Дет сад\Театр Непоседы 14\DSC0316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3922579"/>
            <a:ext cx="4824536" cy="28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фото для аттестации\DSC0717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98066"/>
            <a:ext cx="3901565" cy="45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\Pictures\Рисунок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83036"/>
            <a:ext cx="4424034" cy="3748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пк\Desktop\фото для аттестации\DSC0717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3235883"/>
            <a:ext cx="3898860" cy="34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1"/>
            <a:ext cx="7498080" cy="418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Акция «Подарите детям книгу»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пк\Desktop\фото для аттестации\DSC0715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513789" y="1746037"/>
            <a:ext cx="48429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к\Desktop\фото для аттестации\DSC071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585252" y="992752"/>
            <a:ext cx="4388979" cy="398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к\Pictures\frwbz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3678657"/>
            <a:ext cx="2376264" cy="299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564</TotalTime>
  <Words>378</Words>
  <Application>Microsoft Office PowerPoint</Application>
  <PresentationFormat>Экран (4:3)</PresentationFormat>
  <Paragraphs>68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Реализация проектной деятельности во взаимодействии детского сада с семьями воспитанников</vt:lpstr>
      <vt:lpstr>Презентация PowerPoint</vt:lpstr>
      <vt:lpstr>Единое образовательное пространство – это пространство, в рамках которого осуществляется развитие и образование дошкольника. Объединение семьи и детского сада в единое образовательное пространство подразумевает сотрудничество между педагогами и родителями на протяжении всего дошкольного детства, т.е. создание оптимальных условий для полноценного развития ребенка в ДОУ и семье, решение общих задач воспитания и развития ребенка, выработка единых требований, предъявляемых к ребенку в ДОУ и семье, совместное решение проблем. </vt:lpstr>
      <vt:lpstr>Педагогическая технология 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организационно-методический инструментарий педагогического процесса (Б.Т.Лихачёв). Педагогическая технология - это продуманная во всех деталях модель современной педагогической деятельности по проектированию,  организации и проведению учебного процесса с безусловным обеспечением комфортных условий для учащихся и учителей (В.М. Монахов). </vt:lpstr>
      <vt:lpstr> Современные образовательные технологий  *здоровьесберегающие технологии; *технологии проектной деятельности  *информационно-коммуникационные технологии;   *личностно-ориентированные технологии; *технология портфолио дошкольника  *игровая технология и др. </vt:lpstr>
      <vt:lpstr>Критерии  «включенности» родителей в образовательный процесс *Родители – лидеры, которые умеют и с удовольствием участвуют в воспитательно-образовательном процессе, видят ценность любой работы детского учреждения. *Родители – исполнители, которые принимают участие при условии значимой мотивации. *Родители – критические наблюдатели, равнодушные, живущие по принципу «меня воспитывали так же». </vt:lpstr>
      <vt:lpstr>Технологии проектной деятельности Открытые творческие проекты Недели книги и театра </vt:lpstr>
      <vt:lpstr>Презентация PowerPoint</vt:lpstr>
      <vt:lpstr>Акция «Подарите детям книгу»</vt:lpstr>
      <vt:lpstr>Открытый информационный проект  «Ребенок имеет право на семью, любовь и понимание» </vt:lpstr>
      <vt:lpstr>Открытого информационного проект «Ложки всякие важны-ложки всякие нужны» </vt:lpstr>
      <vt:lpstr> Игровые технологии Сюжетные игры  «Цирк», «Путешествие на корабле» </vt:lpstr>
      <vt:lpstr>Открытый игровой проект  «Дорожные знаки наша безопасность»</vt:lpstr>
      <vt:lpstr>Здоровьезберегающие технологии Открытые проекты недели здоровья</vt:lpstr>
      <vt:lpstr>Презентация PowerPoint</vt:lpstr>
      <vt:lpstr>Презентация PowerPoint</vt:lpstr>
      <vt:lpstr>Презентация PowerPoint</vt:lpstr>
      <vt:lpstr>Адреса сайтов</vt:lpstr>
      <vt:lpstr>Динамика «включенности» родителей в образовательный процесс: </vt:lpstr>
      <vt:lpstr>В связи с изменениями в системе дошкольного образования с учётом введения ФГОС взаимодействие ДОО с семьями должно быть ориентировано не только на реализацию содержания образовательных областей основной образовательной программы дошкольного образования, но, прежде всего, на социализацию и индивидуализацию дошкольника, на формирование и развитие у него социальных компетенций. Федеральный государственный образовательный стандарт  дошкольного образования подчёркивает исключительную роль социального партнёрства ДОО и семьи в достижении этой цели.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43</cp:revision>
  <dcterms:created xsi:type="dcterms:W3CDTF">2014-10-19T11:55:58Z</dcterms:created>
  <dcterms:modified xsi:type="dcterms:W3CDTF">2015-12-16T09:32:13Z</dcterms:modified>
</cp:coreProperties>
</file>