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7000"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7/74/Surgut_railway_statio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uard752.narod.ru/74252c2198a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to1.memoland.ru/foto/280/587_621_bba58f9a33d563da28058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urgut.wikicitieslib.ru/citphotos/669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//upload.wikimedia.org/wikipedia/commons/f/f4/Museum_Study_of_local_lor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gcatalogphotos.ru/photos/countries-photos/europe-photos/russia-photos/surgut-photos/photo-7-surgut-russia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e.eka-mama.ru/upload/forum/f28/f286164568c6b44ff4f0be21ba2c9cd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surgut-11b.narod.ru/surgut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075.radikal.ru/0912/64/1810975730d9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img1.liveinternet.ru/images/foto/b/3/820/2434820/f_1448870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hyperlink" Target="http://foto1.memoland.ru/foto/280/581_621_00511e8f8fd957a528058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gallery.beriki.ru/data/media/54/Beriki_28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айл:Surgut railway st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2857520" cy="3143272"/>
          </a:xfrm>
          <a:prstGeom prst="rect">
            <a:avLst/>
          </a:prstGeom>
          <a:noFill/>
        </p:spPr>
      </p:pic>
      <p:pic>
        <p:nvPicPr>
          <p:cNvPr id="22533" name="Picture 5" descr="http://www.t-l.ru/p/73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714356"/>
            <a:ext cx="2571768" cy="3143272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8715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Сургуте развит железнодорожный, водный, воздушный и общественный транспорт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00050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Через Сургут проходят поезда, на восток (в Ноябрьск, </a:t>
            </a:r>
            <a:r>
              <a:rPr lang="ru-RU" dirty="0" err="1" smtClean="0"/>
              <a:t>Тарко</a:t>
            </a:r>
            <a:r>
              <a:rPr lang="ru-RU" dirty="0" smtClean="0"/>
              <a:t> Сале, Нижневартовск) на юго-запад (в Тобольск, Тюмень).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64344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«Аэропорт Сургут» — крупнейшее предприятие в регионе.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000636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Имеет международный статус.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380672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Это крупный и единственный транспортный узел, расположенный на Средней Оби в ХМАО. Второй по величине в </a:t>
            </a:r>
            <a:r>
              <a:rPr lang="ru-RU" dirty="0" err="1" smtClean="0"/>
              <a:t>Обь-Иртышском</a:t>
            </a:r>
            <a:r>
              <a:rPr lang="ru-RU" dirty="0" smtClean="0"/>
              <a:t> пароходстве.</a:t>
            </a:r>
            <a:endParaRPr lang="ru-RU" dirty="0"/>
          </a:p>
        </p:txBody>
      </p:sp>
      <p:pic>
        <p:nvPicPr>
          <p:cNvPr id="22540" name="Picture 12" descr="http://www.admsurgut.ru/img/kat/f100034_0.jpg">
            <a:hlinkClick r:id="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714356"/>
            <a:ext cx="2714644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Над рекой облака, облака проплывают крылато,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Серебрится река, волны в Карское море плывут...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Что такое Сургут? На словах рассказать невозможно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И забыть... И забыть... И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зыбыть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невозможно Сургут!!! 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746" name="Picture 2" descr="http://surgut09.ru/images/gallery/.thumb/tmm200x200_3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429156" cy="2643206"/>
          </a:xfrm>
          <a:prstGeom prst="rect">
            <a:avLst/>
          </a:prstGeom>
          <a:noFill/>
        </p:spPr>
      </p:pic>
      <p:pic>
        <p:nvPicPr>
          <p:cNvPr id="31748" name="Picture 4" descr="http://surgut09.ru/images/gallery/.thumb/tmm200x200_35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143356"/>
            <a:ext cx="3714744" cy="2571792"/>
          </a:xfrm>
          <a:prstGeom prst="rect">
            <a:avLst/>
          </a:prstGeom>
          <a:noFill/>
        </p:spPr>
      </p:pic>
      <p:pic>
        <p:nvPicPr>
          <p:cNvPr id="31750" name="Picture 6" descr="http://www.admsurgut.ru/img/kat/f100153_0.jpg">
            <a:hlinkClick r:id="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643050"/>
            <a:ext cx="2786082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63 из 1579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928958" cy="3571900"/>
          </a:xfrm>
          <a:prstGeom prst="rect">
            <a:avLst/>
          </a:prstGeom>
          <a:noFill/>
        </p:spPr>
      </p:pic>
      <p:pic>
        <p:nvPicPr>
          <p:cNvPr id="3" name="Picture 8" descr="http://surgut09.ru/images/gallery/.thumb/tmm200x200_34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52"/>
            <a:ext cx="2786082" cy="3571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929066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Через Сургут проходит федеральная трасса </a:t>
            </a:r>
            <a:r>
              <a:rPr lang="ru-RU" b="1" dirty="0" smtClean="0"/>
              <a:t>Р404 Тюмень</a:t>
            </a:r>
            <a:r>
              <a:rPr lang="ru-RU" dirty="0" smtClean="0"/>
              <a:t> — Тобольск — Нефтеюганск — Сургут — Нижневартовск. Это единственная федеральная дорога в ХМАО, которая соединяет Тюменскую область с севером.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7207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Также в Сургуте был построен первый вантовый (висячий) мост через реку Обь. Его протяжённость составляет 2110 метров. Он имеет один пилон высотой 149 метров и 130 </a:t>
            </a:r>
            <a:r>
              <a:rPr lang="ru-RU" dirty="0" err="1" smtClean="0"/>
              <a:t>вантов</a:t>
            </a:r>
            <a:r>
              <a:rPr lang="ru-RU" dirty="0" smtClean="0"/>
              <a:t> ( стальных тросов), прикреплённых к нему. Начало эксплуатации — 16 сентября 2000 года.</a:t>
            </a:r>
            <a:endParaRPr lang="ru-RU" dirty="0"/>
          </a:p>
        </p:txBody>
      </p:sp>
      <p:pic>
        <p:nvPicPr>
          <p:cNvPr id="23554" name="Picture 2" descr="http://www.admsurgut.ru/img/kat/f100106_0.jpg">
            <a:hlinkClick r:id="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14290"/>
            <a:ext cx="2786082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80010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0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Сургуте развито образование и наука: 57 дошкольных учреждений, в том числе детских садов и яслей; 48 школ, 4 гимназии, и 4 лицея; система дополнительного образования включает в себя 2 художественные студии, 10 школ иностранных языков (одна из школ выполнена в стиле английского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Биг-Бена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);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8 детско-юношеских спортивных школ, и др., средние специальные заведения, высшие учебные заведения.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81" name="Picture 5" descr="Картинка 267 из 1982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3071834" cy="4286280"/>
          </a:xfrm>
          <a:prstGeom prst="rect">
            <a:avLst/>
          </a:prstGeom>
          <a:noFill/>
        </p:spPr>
      </p:pic>
      <p:pic>
        <p:nvPicPr>
          <p:cNvPr id="24583" name="Picture 7" descr="http://www.admsurgut.ru/img/kat/f100124_0.jpg">
            <a:hlinkClick r:id="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571612"/>
            <a:ext cx="2381250" cy="1905000"/>
          </a:xfrm>
          <a:prstGeom prst="rect">
            <a:avLst/>
          </a:prstGeom>
          <a:noFill/>
        </p:spPr>
      </p:pic>
      <p:pic>
        <p:nvPicPr>
          <p:cNvPr id="24585" name="Picture 9" descr="http://www.admsurgut.ru/img/kat/f100152_0.jpg">
            <a:hlinkClick r:id="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714752"/>
            <a:ext cx="1905000" cy="2381250"/>
          </a:xfrm>
          <a:prstGeom prst="rect">
            <a:avLst/>
          </a:prstGeom>
          <a:noFill/>
        </p:spPr>
      </p:pic>
      <p:pic>
        <p:nvPicPr>
          <p:cNvPr id="24587" name="Picture 11" descr="http://www.admsurgut.ru/img/kat/f100166_0.jpg">
            <a:hlinkClick r:id="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928802"/>
            <a:ext cx="2786082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Обеспеченность медучреждениями в городе высокая. Работают три окружных центра — клинико-диагностический, травматологический и кардиологический. Поликлиники и больницы оснащены современным оборудованием и аппаратурой</a:t>
            </a:r>
            <a:endParaRPr lang="ru-RU" dirty="0"/>
          </a:p>
        </p:txBody>
      </p:sp>
      <p:pic>
        <p:nvPicPr>
          <p:cNvPr id="25602" name="Picture 2" descr="http://www.admsurgut.ru/img/kat/f100125_0.jpg">
            <a:hlinkClick r:id="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3857652" cy="4214842"/>
          </a:xfrm>
          <a:prstGeom prst="rect">
            <a:avLst/>
          </a:prstGeom>
          <a:noFill/>
        </p:spPr>
      </p:pic>
      <p:pic>
        <p:nvPicPr>
          <p:cNvPr id="25604" name="Picture 4" descr="http://www.admsurgut.ru/img/kat/f100111_0.jpg">
            <a:hlinkClick r:id="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3571900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52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Достопримечательности</a:t>
            </a:r>
            <a:endParaRPr lang="ru-RU" sz="2400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57224" y="3143248"/>
            <a:ext cx="1928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Вечный огонь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9" name="Picture 5" descr="http://foto.kulachatov.ru/slides/towns/surgut/06F17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642919"/>
            <a:ext cx="4079872" cy="25717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868" y="314324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Скульптура лиса, изображенного на гербе города.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26633" name="Picture 9" descr="http://www.admsurgut.ru/img/kat/f100145_0.jpg">
            <a:hlinkClick r:id="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2500330" cy="2500330"/>
          </a:xfrm>
          <a:prstGeom prst="rect">
            <a:avLst/>
          </a:prstGeom>
          <a:noFill/>
        </p:spPr>
      </p:pic>
      <p:pic>
        <p:nvPicPr>
          <p:cNvPr id="26635" name="Picture 11" descr="http://www.admsurgut.ru/img/kat/f100147_0.jpg">
            <a:hlinkClick r:id="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714752"/>
            <a:ext cx="1905000" cy="23812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131363" y="6286520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Bookman Old Style" pitchFamily="18" charset="0"/>
              </a:rPr>
              <a:t>Первым комсомольцам Сургута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26637" name="Picture 13" descr="http://www.admsurgut.ru/img/kat/f100112_0.jpg">
            <a:hlinkClick r:id="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876"/>
            <a:ext cx="2381250" cy="2143140"/>
          </a:xfrm>
          <a:prstGeom prst="rect">
            <a:avLst/>
          </a:prstGeom>
          <a:noFill/>
        </p:spPr>
      </p:pic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14348" y="5786454"/>
            <a:ext cx="2428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Старый Сургут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40" name="Picture 16" descr="Картинка 54 из 19821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786190"/>
            <a:ext cx="3328981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айл:Museum Study of local lor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3214710" cy="27860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7554" y="285728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Краеведческий музей</a:t>
            </a:r>
            <a:endParaRPr lang="ru-RU" dirty="0"/>
          </a:p>
        </p:txBody>
      </p:sp>
      <p:pic>
        <p:nvPicPr>
          <p:cNvPr id="27653" name="Picture 5" descr="Картинка 144 из 19820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14290"/>
            <a:ext cx="2466975" cy="381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57818" y="4071942"/>
            <a:ext cx="293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Пушкинская библиотека. </a:t>
            </a:r>
            <a:endParaRPr lang="ru-RU" dirty="0"/>
          </a:p>
        </p:txBody>
      </p:sp>
      <p:pic>
        <p:nvPicPr>
          <p:cNvPr id="27657" name="Picture 9" descr="Картинка 2 из 19821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048000"/>
            <a:ext cx="4838700" cy="3667148"/>
          </a:xfrm>
          <a:prstGeom prst="rect">
            <a:avLst/>
          </a:prstGeom>
          <a:noFill/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143504" y="6143644"/>
            <a:ext cx="11429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Храм</a:t>
            </a:r>
            <a:endParaRPr kumimoji="0" lang="ru-RU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8 из 1982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174156" cy="29289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3286124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Кинотеатр Аврора </a:t>
            </a:r>
            <a:endParaRPr lang="ru-RU" dirty="0"/>
          </a:p>
        </p:txBody>
      </p:sp>
      <p:pic>
        <p:nvPicPr>
          <p:cNvPr id="28676" name="Picture 4" descr="Картинка 74 из 19821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42852"/>
            <a:ext cx="4376768" cy="3500462"/>
          </a:xfrm>
          <a:prstGeom prst="rect">
            <a:avLst/>
          </a:prstGeom>
          <a:noFill/>
        </p:spPr>
      </p:pic>
      <p:pic>
        <p:nvPicPr>
          <p:cNvPr id="28678" name="Picture 6" descr="Картинка 100 из 19821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643314"/>
            <a:ext cx="4143404" cy="30146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5786454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Старый Сургут</a:t>
            </a:r>
            <a:endParaRPr lang="ru-RU" sz="1600" dirty="0" smtClean="0">
              <a:latin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572000" y="614364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Чум - жилище коренных Ханты. </a:t>
            </a: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106 из 1982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076825" cy="32575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3429000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СК «Геолог»</a:t>
            </a:r>
            <a:endParaRPr lang="ru-RU" dirty="0"/>
          </a:p>
        </p:txBody>
      </p:sp>
      <p:pic>
        <p:nvPicPr>
          <p:cNvPr id="1026" name="Picture 2" descr="Картинка 223 из 19825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500438"/>
            <a:ext cx="4929222" cy="3238499"/>
          </a:xfrm>
          <a:prstGeom prst="rect">
            <a:avLst/>
          </a:prstGeom>
          <a:noFill/>
        </p:spPr>
      </p:pic>
      <p:pic>
        <p:nvPicPr>
          <p:cNvPr id="1028" name="Picture 4" descr="http://www.admsurgut.ru/img/kat/f100135_0.jpg">
            <a:hlinkClick r:id="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142852"/>
            <a:ext cx="3143272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57950" y="2714620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Парк за Саймой</a:t>
            </a:r>
            <a:endParaRPr lang="ru-RU" dirty="0"/>
          </a:p>
        </p:txBody>
      </p:sp>
      <p:pic>
        <p:nvPicPr>
          <p:cNvPr id="1030" name="Picture 6" descr="http://www.admsurgut.ru/img/kat/f100165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3786190"/>
            <a:ext cx="2571768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dmsurgut.ru/img/kat/f10016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29256" y="117693"/>
            <a:ext cx="37147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Журавли над тайгой пролетают</a:t>
            </a:r>
            <a:br>
              <a:rPr lang="ru-RU" dirty="0" smtClean="0"/>
            </a:br>
            <a:r>
              <a:rPr lang="ru-RU" dirty="0" smtClean="0"/>
              <a:t>И на крыльях тепло нам несут</a:t>
            </a:r>
            <a:br>
              <a:rPr lang="ru-RU" dirty="0" smtClean="0"/>
            </a:br>
            <a:r>
              <a:rPr lang="ru-RU" dirty="0" smtClean="0"/>
              <a:t>Скоро реки озёра растают</a:t>
            </a:r>
            <a:br>
              <a:rPr lang="ru-RU" dirty="0" smtClean="0"/>
            </a:br>
            <a:r>
              <a:rPr lang="ru-RU" dirty="0" smtClean="0"/>
              <a:t>Расцветёт наш любимый Сургут</a:t>
            </a:r>
            <a:br>
              <a:rPr lang="ru-RU" dirty="0" smtClean="0"/>
            </a:br>
            <a:r>
              <a:rPr lang="ru-RU" dirty="0" smtClean="0"/>
              <a:t>Снова белые ночи</a:t>
            </a:r>
            <a:br>
              <a:rPr lang="ru-RU" dirty="0" smtClean="0"/>
            </a:br>
            <a:r>
              <a:rPr lang="ru-RU" dirty="0" smtClean="0"/>
              <a:t>Отражаются в стёклах витрин</a:t>
            </a:r>
            <a:br>
              <a:rPr lang="ru-RU" dirty="0" smtClean="0"/>
            </a:br>
            <a:r>
              <a:rPr lang="ru-RU" dirty="0" smtClean="0"/>
              <a:t>Молодёжь в эти дни спать не хочет</a:t>
            </a:r>
            <a:br>
              <a:rPr lang="ru-RU" dirty="0" smtClean="0"/>
            </a:br>
            <a:r>
              <a:rPr lang="ru-RU" dirty="0" smtClean="0"/>
              <a:t>Что им делать ещё </a:t>
            </a:r>
            <a:r>
              <a:rPr lang="ru-RU" dirty="0" err="1" smtClean="0"/>
              <a:t>молодымю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Новостройки опять вдруг проснутся</a:t>
            </a:r>
            <a:br>
              <a:rPr lang="ru-RU" dirty="0" smtClean="0"/>
            </a:br>
            <a:r>
              <a:rPr lang="ru-RU" dirty="0" smtClean="0"/>
              <a:t>Затанцует башенный кран</a:t>
            </a:r>
            <a:br>
              <a:rPr lang="ru-RU" dirty="0" smtClean="0"/>
            </a:br>
            <a:r>
              <a:rPr lang="ru-RU" dirty="0" smtClean="0"/>
              <a:t>И за лето опять вознесутся</a:t>
            </a:r>
            <a:br>
              <a:rPr lang="ru-RU" dirty="0" smtClean="0"/>
            </a:br>
            <a:r>
              <a:rPr lang="ru-RU" dirty="0" smtClean="0"/>
              <a:t>Этажи к самим облакам</a:t>
            </a:r>
            <a:br>
              <a:rPr lang="ru-RU" dirty="0" smtClean="0"/>
            </a:br>
            <a:r>
              <a:rPr lang="ru-RU" dirty="0" smtClean="0"/>
              <a:t> До чего же в Сургуте красиво</a:t>
            </a:r>
            <a:br>
              <a:rPr lang="ru-RU" dirty="0" smtClean="0"/>
            </a:br>
            <a:r>
              <a:rPr lang="ru-RU" dirty="0" smtClean="0"/>
              <a:t>До чего же весна хороша</a:t>
            </a:r>
            <a:br>
              <a:rPr lang="ru-RU" dirty="0" smtClean="0"/>
            </a:br>
            <a:r>
              <a:rPr lang="ru-RU" dirty="0" smtClean="0"/>
              <a:t>Так охота походкой ленивой</a:t>
            </a:r>
            <a:br>
              <a:rPr lang="ru-RU" dirty="0" smtClean="0"/>
            </a:br>
            <a:r>
              <a:rPr lang="ru-RU" dirty="0" smtClean="0"/>
              <a:t>Белой ночью гулять </a:t>
            </a:r>
            <a:r>
              <a:rPr lang="ru-RU" dirty="0" err="1" smtClean="0"/>
              <a:t>неспеша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на лето на юг уезжают</a:t>
            </a:r>
            <a:br>
              <a:rPr lang="ru-RU" dirty="0" smtClean="0"/>
            </a:br>
            <a:r>
              <a:rPr lang="ru-RU" dirty="0" smtClean="0"/>
              <a:t>Покидая привычный уют</a:t>
            </a:r>
            <a:br>
              <a:rPr lang="ru-RU" dirty="0" smtClean="0"/>
            </a:br>
            <a:r>
              <a:rPr lang="ru-RU" dirty="0" smtClean="0"/>
              <a:t>Жёлтой осенью все прилетают</a:t>
            </a:r>
            <a:br>
              <a:rPr lang="ru-RU" dirty="0" smtClean="0"/>
            </a:br>
            <a:r>
              <a:rPr lang="ru-RU" dirty="0" smtClean="0"/>
              <a:t>В свой любимый желанный Сургут </a:t>
            </a:r>
            <a:endParaRPr lang="ru-RU" dirty="0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380</TotalTime>
  <Words>164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Cambria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40</cp:revision>
  <dcterms:created xsi:type="dcterms:W3CDTF">2012-04-27T12:24:11Z</dcterms:created>
  <dcterms:modified xsi:type="dcterms:W3CDTF">2016-02-08T14:54:50Z</dcterms:modified>
</cp:coreProperties>
</file>