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9" r:id="rId4"/>
    <p:sldId id="260" r:id="rId5"/>
    <p:sldId id="261" r:id="rId6"/>
    <p:sldId id="258" r:id="rId7"/>
    <p:sldId id="262" r:id="rId8"/>
    <p:sldId id="274" r:id="rId9"/>
    <p:sldId id="25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AC682DE-D24B-4808-A9AD-7883C852141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C11CE95-E9EA-44D3-BA89-DBE0753C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7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682DE-D24B-4808-A9AD-7883C852141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11CE95-E9EA-44D3-BA89-DBE0753C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AC682DE-D24B-4808-A9AD-7883C852141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C11CE95-E9EA-44D3-BA89-DBE0753C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682DE-D24B-4808-A9AD-7883C852141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11CE95-E9EA-44D3-BA89-DBE0753C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AC682DE-D24B-4808-A9AD-7883C852141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C11CE95-E9EA-44D3-BA89-DBE0753C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 advTm="7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682DE-D24B-4808-A9AD-7883C852141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11CE95-E9EA-44D3-BA89-DBE0753C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682DE-D24B-4808-A9AD-7883C852141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11CE95-E9EA-44D3-BA89-DBE0753C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682DE-D24B-4808-A9AD-7883C852141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11CE95-E9EA-44D3-BA89-DBE0753C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AC682DE-D24B-4808-A9AD-7883C852141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11CE95-E9EA-44D3-BA89-DBE0753C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682DE-D24B-4808-A9AD-7883C852141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11CE95-E9EA-44D3-BA89-DBE0753C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7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C682DE-D24B-4808-A9AD-7883C852141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C11CE95-E9EA-44D3-BA89-DBE0753CBA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7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AC682DE-D24B-4808-A9AD-7883C8521416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C11CE95-E9EA-44D3-BA89-DBE0753CB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 advTm="7000">
    <p:wedge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5/5c/%D0%A1%D1%83%D1%80%D0%B3%D1%83%D1%82%D1%81%D0%BA%D0%B0%D1%8F_%D0%B0%D0%B4%D0%BC%D0%B8%D0%BD%D0%B8%D1%81%D1%82%D1%80%D0%B0%D1%86%D0%B8%D1%8F.jp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personalguide.ru/image/1024/0/0/upload/2009/12/10/86903d9db8b1e5bc66ae2b25c23d1706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2003_%D0%B3%D0%BE%D0%B4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ru.wikipedia.org/wiki/1785_%D0%B3%D0%BE%D0%B4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//upload.wikimedia.org/wikipedia/commons/d/d0/Coat_of_Arms_of_Surgut_(Khanty-Mansia)_(1785).png" TargetMode="External"/><Relationship Id="rId5" Type="http://schemas.openxmlformats.org/officeDocument/2006/relationships/image" Target="../media/image4.png"/><Relationship Id="rId4" Type="http://schemas.openxmlformats.org/officeDocument/2006/relationships/hyperlink" Target="//upload.wikimedia.org/wikipedia/commons/d/d5/Coat_of_Arms_of_Surgut_(2003).pn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//upload.wikimedia.org/wikipedia/commons/a/a8/%D0%9A%D0%B0%D1%80%D1%82%D0%B0_%D0%A1%D1%83%D1%80%D0%B3%D1%83%D1%82%D0%B0_1701_%D0%B3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hyperlink" Target="http://www.tema.ru/travel/surgut/_MG_652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hyperlink" Target="http://s30052112431.mirtesen.ru/photos/20084127528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1%83%D0%BA%D1%81%D1%83%D0%BD" TargetMode="External"/><Relationship Id="rId13" Type="http://schemas.openxmlformats.org/officeDocument/2006/relationships/hyperlink" Target="http://ru.wikipedia.org/wiki/%D0%9A%D0%B0%D1%80%D0%B0%D1%81%D1%8C" TargetMode="External"/><Relationship Id="rId3" Type="http://schemas.openxmlformats.org/officeDocument/2006/relationships/hyperlink" Target="http://ru.wikipedia.org/wiki/%D0%A2%D0%B0%D0%B9%D0%B3%D0%B0" TargetMode="External"/><Relationship Id="rId7" Type="http://schemas.openxmlformats.org/officeDocument/2006/relationships/hyperlink" Target="http://ru.wikipedia.org/wiki/%D0%9D%D0%B5%D0%BB%D1%8C%D0%BC%D0%B0" TargetMode="External"/><Relationship Id="rId12" Type="http://schemas.openxmlformats.org/officeDocument/2006/relationships/hyperlink" Target="http://ru.wikipedia.org/wiki/%D0%9D%D0%B0%D0%BB%D0%B8%D0%BC" TargetMode="External"/><Relationship Id="rId2" Type="http://schemas.openxmlformats.org/officeDocument/2006/relationships/hyperlink" Target="http://ru.wikipedia.org/wiki/%D0%97%D0%B0%D0%BF%D0%B0%D0%B4%D0%BD%D0%BE-%D0%A1%D0%B8%D0%B1%D0%B8%D1%80%D1%81%D0%BA%D0%B0%D1%8F_%D1%80%D0%B0%D0%B2%D0%BD%D0%B8%D0%BD%D0%B0" TargetMode="Externa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ru.wikipedia.org/wiki/%D0%A1%D1%82%D0%B5%D1%80%D0%BB%D1%8F%D0%B4%D1%8C" TargetMode="External"/><Relationship Id="rId11" Type="http://schemas.openxmlformats.org/officeDocument/2006/relationships/hyperlink" Target="http://ru.wikipedia.org/wiki/%D0%AF%D0%B7%D1%8C" TargetMode="External"/><Relationship Id="rId5" Type="http://schemas.openxmlformats.org/officeDocument/2006/relationships/hyperlink" Target="http://ru.wikipedia.org/wiki/%D0%9E%D1%81%D1%91%D1%82%D1%80" TargetMode="External"/><Relationship Id="rId15" Type="http://schemas.openxmlformats.org/officeDocument/2006/relationships/hyperlink" Target="//upload.wikimedia.org/wikipedia/commons/5/54/Ob_river_-a.jpg" TargetMode="External"/><Relationship Id="rId10" Type="http://schemas.openxmlformats.org/officeDocument/2006/relationships/hyperlink" Target="http://ru.wikipedia.org/wiki/%D0%A9%D1%83%D0%BA%D0%B0" TargetMode="External"/><Relationship Id="rId4" Type="http://schemas.openxmlformats.org/officeDocument/2006/relationships/hyperlink" Target="http://ru.wikipedia.org/wiki/%D0%9E%D0%B1%D1%8C" TargetMode="External"/><Relationship Id="rId9" Type="http://schemas.openxmlformats.org/officeDocument/2006/relationships/hyperlink" Target="http://ru.wikipedia.org/wiki/%D0%A7%D0%B0%D1%81%D1%82%D0%B8%D0%BA%D0%BE%D0%B2%D0%B0%D1%8F_%D1%80%D1%8B%D0%B1%D0%B0" TargetMode="External"/><Relationship Id="rId14" Type="http://schemas.openxmlformats.org/officeDocument/2006/relationships/hyperlink" Target="http://ru.wikipedia.org/wiki/%D0%A0%D0%B5%D1%87%D0%BD%D0%BE%D0%B9_%D0%BE%D0%BA%D1%83%D0%BD%D1%8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357826"/>
            <a:ext cx="5486400" cy="785818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smtClean="0">
                <a:latin typeface="Bookman Old Style" pitchFamily="18" charset="0"/>
              </a:rPr>
              <a:t>Город Сургут</a:t>
            </a:r>
            <a:endParaRPr lang="ru-RU" sz="4800" i="1" dirty="0">
              <a:latin typeface="Bookman Old Style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rot="10800000" flipV="1">
            <a:off x="1792288" y="6143644"/>
            <a:ext cx="5486400" cy="500066"/>
          </a:xfrm>
        </p:spPr>
        <p:txBody>
          <a:bodyPr>
            <a:noAutofit/>
          </a:bodyPr>
          <a:lstStyle/>
          <a:p>
            <a:pPr algn="ctr"/>
            <a:r>
              <a:rPr lang="ru-RU" sz="1600" i="1" dirty="0" smtClean="0"/>
              <a:t>На берегах Оби широкой, затерянный среди болот,</a:t>
            </a:r>
            <a:br>
              <a:rPr lang="ru-RU" sz="1600" i="1" dirty="0" smtClean="0"/>
            </a:br>
            <a:r>
              <a:rPr lang="ru-RU" sz="1600" i="1" dirty="0" smtClean="0"/>
              <a:t>Осколком рани синеокой возник мой город и живет.</a:t>
            </a:r>
            <a:br>
              <a:rPr lang="ru-RU" sz="1600" i="1" dirty="0" smtClean="0"/>
            </a:br>
            <a:endParaRPr lang="ru-RU" sz="1600" i="1" dirty="0"/>
          </a:p>
        </p:txBody>
      </p:sp>
      <p:pic>
        <p:nvPicPr>
          <p:cNvPr id="1034" name="Picture 10" descr="Файл:Сургутская администрация.jpg">
            <a:hlinkClick r:id="rId3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/>
          <a:srcRect t="3772" b="3772"/>
          <a:stretch>
            <a:fillRect/>
          </a:stretch>
        </p:blipFill>
        <p:spPr bwMode="auto">
          <a:xfrm>
            <a:off x="142844" y="214290"/>
            <a:ext cx="8715435" cy="4929221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edge/>
    <p:sndAc>
      <p:stSnd loop="1">
        <p:snd r:embed="rId2" name="Ира-жизнь на севере(2009)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Сургут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52"/>
            <a:ext cx="7858180" cy="46434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4795897"/>
            <a:ext cx="77867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Сургут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— город в  России, административный центр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Сургутского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района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Ханты-Мансийского автономного округа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Железнодорожная станция, порт на правом берегу </a:t>
            </a:r>
            <a:r>
              <a:rPr lang="ru-RU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r>
              <a:rPr lang="ru-RU" dirty="0" smtClean="0"/>
              <a:t> </a:t>
            </a:r>
          </a:p>
          <a:p>
            <a:r>
              <a:rPr lang="ru-RU" dirty="0" smtClean="0"/>
              <a:t>	Население 308 500 жителей.</a:t>
            </a:r>
          </a:p>
          <a:p>
            <a:r>
              <a:rPr lang="ru-RU" dirty="0" smtClean="0"/>
              <a:t>Мэр города — </a:t>
            </a:r>
            <a:r>
              <a:rPr lang="ru-RU" dirty="0"/>
              <a:t>Попов Дмитрий Валерьевич</a:t>
            </a:r>
          </a:p>
          <a:p>
            <a:endParaRPr lang="ru-RU" dirty="0" smtClean="0"/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785794"/>
            <a:ext cx="3429000" cy="642942"/>
          </a:xfrm>
        </p:spPr>
        <p:txBody>
          <a:bodyPr/>
          <a:lstStyle/>
          <a:p>
            <a:pPr algn="ctr"/>
            <a:r>
              <a:rPr lang="ru-RU" i="1" dirty="0" smtClean="0">
                <a:latin typeface="Bookman Old Style" pitchFamily="18" charset="0"/>
              </a:rPr>
              <a:t>Герб </a:t>
            </a:r>
            <a:r>
              <a:rPr lang="ru-RU" i="1" dirty="0" err="1" smtClean="0">
                <a:latin typeface="Bookman Old Style" pitchFamily="18" charset="0"/>
              </a:rPr>
              <a:t>сургута</a:t>
            </a:r>
            <a:endParaRPr lang="ru-RU" i="1" dirty="0">
              <a:latin typeface="Bookman Old Style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714488"/>
            <a:ext cx="3429000" cy="3489386"/>
          </a:xfrm>
        </p:spPr>
        <p:txBody>
          <a:bodyPr>
            <a:normAutofit/>
          </a:bodyPr>
          <a:lstStyle/>
          <a:p>
            <a:r>
              <a:rPr lang="ru-RU" dirty="0" smtClean="0"/>
              <a:t>	</a:t>
            </a:r>
            <a:r>
              <a:rPr lang="ru-RU" sz="2000" dirty="0" smtClean="0"/>
              <a:t>Герб Сургута утверждён 17 марта </a:t>
            </a:r>
            <a:r>
              <a:rPr lang="ru-RU" sz="2000" dirty="0" smtClean="0">
                <a:hlinkClick r:id="rId2" action="ppaction://hlinkfile" tooltip="1785 год"/>
              </a:rPr>
              <a:t>1785 года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	Современный герб Сургута, «в золотом поле — чёрная с серебряным концом хвоста лисица, идущая по лазоревой земле», утверждён 20 ноября </a:t>
            </a:r>
            <a:r>
              <a:rPr lang="ru-RU" sz="2000" dirty="0" smtClean="0">
                <a:hlinkClick r:id="rId3" action="ppaction://hlinkfile" tooltip="2003 год"/>
              </a:rPr>
              <a:t>2003 года</a:t>
            </a:r>
            <a:r>
              <a:rPr lang="ru-RU" sz="2000" dirty="0" smtClean="0"/>
              <a:t> решением городской.</a:t>
            </a:r>
            <a:endParaRPr lang="ru-RU" sz="2000" dirty="0"/>
          </a:p>
        </p:txBody>
      </p:sp>
      <p:pic>
        <p:nvPicPr>
          <p:cNvPr id="53252" name="Picture 4" descr="Файл:Coat of Arms of Surgut (2003).png">
            <a:hlinkClick r:id="rId4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5"/>
          <a:srcRect t="8530" b="8530"/>
          <a:stretch>
            <a:fillRect/>
          </a:stretch>
        </p:blipFill>
        <p:spPr bwMode="auto">
          <a:xfrm>
            <a:off x="2143108" y="3643290"/>
            <a:ext cx="2765310" cy="3214710"/>
          </a:xfrm>
          <a:prstGeom prst="rect">
            <a:avLst/>
          </a:prstGeom>
          <a:noFill/>
        </p:spPr>
      </p:pic>
      <p:pic>
        <p:nvPicPr>
          <p:cNvPr id="53254" name="Picture 6" descr="Файл:Coat of Arms of Surgut (Khanty-Mansia) (1785).pn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0"/>
            <a:ext cx="2786082" cy="35718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9"/>
            <a:ext cx="6255488" cy="714380"/>
          </a:xfrm>
        </p:spPr>
        <p:txBody>
          <a:bodyPr/>
          <a:lstStyle/>
          <a:p>
            <a:pPr algn="ctr"/>
            <a:r>
              <a:rPr lang="ru-RU" dirty="0" smtClean="0"/>
              <a:t>История Сургута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1000108"/>
            <a:ext cx="6858048" cy="478634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	Город Сургут является одним из старейших сибирских городов. Основан по наказу царя Фёдора Иоанновича, данному 19 февраля 1594 воеводе князю Фёдору </a:t>
            </a:r>
            <a:r>
              <a:rPr lang="ru-RU" dirty="0" err="1" smtClean="0"/>
              <a:t>Борятинскому</a:t>
            </a:r>
            <a:r>
              <a:rPr lang="ru-RU" dirty="0" smtClean="0"/>
              <a:t> и письменному голове Владимиру Оничкову. Сургут был основан 4 людьми: воеводой, священником, купцом и охотником. Сегодня на центральной улице города стоит замечательный памятник основателям города.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Название города по одной из версий происходит от слов ханты «Сур»(рыба) и «гут»(яма). По другой же версии, в переводе с хантыйского «</a:t>
            </a:r>
            <a:r>
              <a:rPr lang="ru-RU" dirty="0" err="1" smtClean="0"/>
              <a:t>сургут</a:t>
            </a:r>
            <a:r>
              <a:rPr lang="ru-RU" dirty="0" smtClean="0"/>
              <a:t>» — «рыбное место». Исторически город стоит на берегу великой сибирской реки — Оби, в ее среднем течении.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://foto.kulachatov.ru/slides/towns/surgut/06F173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5786478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Файл:Карта Сургута 1701 г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7572428" cy="6467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	1960-е годы стали временем второго рождения Сургута, который стал центром добычи нефти и газа. В середине 20-х годов академик Губкин предсказал, что в Западной Сибири есть огромные залежи природного газа и нефти, но из-за начала Гражданской войны и других проблем в стране, разработкой нефтяных и газовых месторождений в Западной Сибири занялись не скоро. Лишь в середине 60-х годов экспедиция под руководством Салманова, в которую вошли 30 семей геологоразведчиков, впервые вступила на </a:t>
            </a:r>
            <a:r>
              <a:rPr lang="ru-RU" dirty="0" err="1" smtClean="0"/>
              <a:t>Сургутскую</a:t>
            </a:r>
            <a:r>
              <a:rPr lang="ru-RU" dirty="0" smtClean="0"/>
              <a:t> землю. А совсем скоро на месте современного Сургута забил первый фонтан нефти. Так появилась первая нефть на </a:t>
            </a:r>
            <a:r>
              <a:rPr lang="ru-RU" dirty="0" err="1" smtClean="0"/>
              <a:t>Сургутской</a:t>
            </a:r>
            <a:r>
              <a:rPr lang="ru-RU" dirty="0" smtClean="0"/>
              <a:t> земле. В последующие годы велась активная разработка нефтяных и газовых месторождений. И уже к середине 70-х годов бывший рабочий посёлок разросся до размеров настоящего города. 25 июня 1965 рабочий посёлок Сургут был преобразован в город. День города отмечается ежегодно 12 июня.</a:t>
            </a:r>
            <a:endParaRPr lang="ru-RU" dirty="0"/>
          </a:p>
        </p:txBody>
      </p:sp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а 137 из 19821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14290"/>
            <a:ext cx="4357718" cy="3429024"/>
          </a:xfrm>
          <a:prstGeom prst="rect">
            <a:avLst/>
          </a:prstGeom>
          <a:noFill/>
        </p:spPr>
      </p:pic>
      <p:pic>
        <p:nvPicPr>
          <p:cNvPr id="30724" name="Picture 4" descr="http://www.admsurgut.ru/img/kat/f100100_0.jpg">
            <a:hlinkClick r:id="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42852"/>
            <a:ext cx="2381250" cy="1905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29190" y="2071678"/>
            <a:ext cx="1947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СургутАСУнефть</a:t>
            </a:r>
            <a:endParaRPr lang="ru-RU" dirty="0"/>
          </a:p>
        </p:txBody>
      </p:sp>
      <p:pic>
        <p:nvPicPr>
          <p:cNvPr id="30726" name="Picture 6" descr="Газпром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4" y="3429000"/>
            <a:ext cx="4572000" cy="32385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29256" y="3071810"/>
            <a:ext cx="1132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Газпром </a:t>
            </a:r>
            <a:endParaRPr lang="ru-RU" dirty="0"/>
          </a:p>
        </p:txBody>
      </p:sp>
      <p:pic>
        <p:nvPicPr>
          <p:cNvPr id="30728" name="Picture 8" descr="http://www.admsurgut.ru/img/kat/f100103_0.jpg">
            <a:hlinkClick r:id="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3857628"/>
            <a:ext cx="2381250" cy="1905000"/>
          </a:xfrm>
          <a:prstGeom prst="rect">
            <a:avLst/>
          </a:prstGeom>
          <a:noFill/>
        </p:spPr>
      </p:pic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857224" y="5786454"/>
            <a:ext cx="3286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РИИЦ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Нефть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приобья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 advClick="0" advTm="7000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0"/>
            <a:ext cx="3429000" cy="571504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/>
              <a:t>Река </a:t>
            </a:r>
            <a:r>
              <a:rPr lang="ru-RU" sz="3200" i="1" dirty="0" err="1" smtClean="0"/>
              <a:t>обь</a:t>
            </a:r>
            <a:endParaRPr lang="ru-RU" sz="32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57818" y="642918"/>
            <a:ext cx="3643338" cy="6000792"/>
          </a:xfrm>
        </p:spPr>
        <p:txBody>
          <a:bodyPr>
            <a:normAutofit/>
          </a:bodyPr>
          <a:lstStyle/>
          <a:p>
            <a:r>
              <a:rPr lang="ru-RU" dirty="0" smtClean="0"/>
              <a:t>	Город находится на территории </a:t>
            </a:r>
            <a:r>
              <a:rPr lang="ru-RU" dirty="0" err="1" smtClean="0">
                <a:hlinkClick r:id="rId2" action="ppaction://hlinkfile" tooltip="Западно-Сибирская равнина"/>
              </a:rPr>
              <a:t>Западно-Сибирской</a:t>
            </a:r>
            <a:r>
              <a:rPr lang="ru-RU" dirty="0" smtClean="0">
                <a:hlinkClick r:id="rId2" action="ppaction://hlinkfile" tooltip="Западно-Сибирская равнина"/>
              </a:rPr>
              <a:t> равнины</a:t>
            </a:r>
            <a:r>
              <a:rPr lang="ru-RU" dirty="0" smtClean="0"/>
              <a:t>, в центральной её части — </a:t>
            </a:r>
            <a:r>
              <a:rPr lang="ru-RU" dirty="0" smtClean="0">
                <a:hlinkClick r:id="rId3" action="ppaction://hlinkfile" tooltip="Тайга"/>
              </a:rPr>
              <a:t>тайге</a:t>
            </a:r>
            <a:r>
              <a:rPr lang="ru-RU" dirty="0" smtClean="0"/>
              <a:t>, среднесибирской низменности, на среднем течении и правом берегу </a:t>
            </a:r>
            <a:r>
              <a:rPr lang="ru-RU" dirty="0" smtClean="0">
                <a:hlinkClick r:id="rId4" action="ppaction://hlinkfile" tooltip="Обь"/>
              </a:rPr>
              <a:t>р. Обь </a:t>
            </a:r>
            <a:r>
              <a:rPr lang="ru-RU" dirty="0" smtClean="0"/>
              <a:t>Протяженность </a:t>
            </a:r>
            <a:r>
              <a:rPr lang="ru-RU" dirty="0" err="1" smtClean="0"/>
              <a:t>Сургутского</a:t>
            </a:r>
            <a:r>
              <a:rPr lang="ru-RU" dirty="0" smtClean="0"/>
              <a:t> участка </a:t>
            </a:r>
            <a:r>
              <a:rPr lang="ru-RU" dirty="0" smtClean="0">
                <a:hlinkClick r:id="rId4" action="ppaction://hlinkfile" tooltip="Обь"/>
              </a:rPr>
              <a:t>Оби</a:t>
            </a:r>
            <a:r>
              <a:rPr lang="ru-RU" dirty="0" smtClean="0"/>
              <a:t> составляет 100 км.</a:t>
            </a:r>
          </a:p>
          <a:p>
            <a:r>
              <a:rPr lang="ru-RU" dirty="0" smtClean="0"/>
              <a:t>	</a:t>
            </a:r>
            <a:r>
              <a:rPr lang="ru-RU" b="1" i="1" u="sng" dirty="0" smtClean="0"/>
              <a:t>Обь </a:t>
            </a:r>
            <a:r>
              <a:rPr lang="ru-RU" dirty="0" smtClean="0"/>
              <a:t>- одна из величайших рек земного шара; среди рек России она занимает первое место по площади водосбора. Обь образуется от слияния рек Бии и Катуни, протекает через всю </a:t>
            </a:r>
            <a:r>
              <a:rPr lang="ru-RU" dirty="0" err="1" smtClean="0"/>
              <a:t>Западно-Сибирскую</a:t>
            </a:r>
            <a:r>
              <a:rPr lang="ru-RU" dirty="0" smtClean="0"/>
              <a:t> низменность и впадает в Обскую губу Карского моря. Общая длина реки, от места слияния названных рек до впадения в Обскую губу, равна 3680 км. Если же принять за исток Оби р. Иртыш, как более длинную, тогда длина системы Оби - Иртыша достигает 5570 км.</a:t>
            </a:r>
          </a:p>
          <a:p>
            <a:r>
              <a:rPr lang="ru-RU" dirty="0" smtClean="0"/>
              <a:t>	В водах Оби обитает около 50 видов и подвидов рыб, половина из них имеет промышленную ценность. Наиболее ценные виды: </a:t>
            </a:r>
            <a:r>
              <a:rPr lang="ru-RU" dirty="0" smtClean="0">
                <a:hlinkClick r:id="rId5" action="ppaction://hlinkfile" tooltip="Осётр"/>
              </a:rPr>
              <a:t>осётр</a:t>
            </a:r>
            <a:r>
              <a:rPr lang="ru-RU" dirty="0" smtClean="0"/>
              <a:t>, </a:t>
            </a:r>
            <a:r>
              <a:rPr lang="ru-RU" dirty="0" smtClean="0">
                <a:hlinkClick r:id="rId6" action="ppaction://hlinkfile" tooltip="Стерлядь"/>
              </a:rPr>
              <a:t>стерлядь</a:t>
            </a:r>
            <a:r>
              <a:rPr lang="ru-RU" dirty="0" smtClean="0"/>
              <a:t>, </a:t>
            </a:r>
            <a:r>
              <a:rPr lang="ru-RU" dirty="0" smtClean="0">
                <a:hlinkClick r:id="rId7" action="ppaction://hlinkfile" tooltip="Нельма"/>
              </a:rPr>
              <a:t>нельма</a:t>
            </a:r>
            <a:r>
              <a:rPr lang="ru-RU" dirty="0" smtClean="0"/>
              <a:t>, </a:t>
            </a:r>
            <a:r>
              <a:rPr lang="ru-RU" dirty="0" smtClean="0">
                <a:hlinkClick r:id="rId8" action="ppaction://hlinkfile" tooltip="Муксун"/>
              </a:rPr>
              <a:t>муксун</a:t>
            </a:r>
            <a:r>
              <a:rPr lang="ru-RU" dirty="0" smtClean="0"/>
              <a:t>. Объектами промысла являются в основном </a:t>
            </a:r>
            <a:r>
              <a:rPr lang="ru-RU" dirty="0" smtClean="0">
                <a:hlinkClick r:id="rId9" action="ppaction://hlinkfile" tooltip="Частиковая рыба"/>
              </a:rPr>
              <a:t>частиковые</a:t>
            </a:r>
            <a:r>
              <a:rPr lang="ru-RU" dirty="0" smtClean="0"/>
              <a:t> — </a:t>
            </a:r>
            <a:r>
              <a:rPr lang="ru-RU" dirty="0" smtClean="0">
                <a:hlinkClick r:id="rId10" action="ppaction://hlinkfile" tooltip="Щука"/>
              </a:rPr>
              <a:t>щука</a:t>
            </a:r>
            <a:r>
              <a:rPr lang="ru-RU" dirty="0" smtClean="0"/>
              <a:t>, </a:t>
            </a:r>
            <a:r>
              <a:rPr lang="ru-RU" dirty="0" smtClean="0">
                <a:hlinkClick r:id="rId11" action="ppaction://hlinkfile" tooltip="Язь"/>
              </a:rPr>
              <a:t>язь</a:t>
            </a:r>
            <a:r>
              <a:rPr lang="ru-RU" dirty="0" smtClean="0"/>
              <a:t>, </a:t>
            </a:r>
            <a:r>
              <a:rPr lang="ru-RU" dirty="0" smtClean="0">
                <a:hlinkClick r:id="rId12" action="ppaction://hlinkfile" tooltip="Налим"/>
              </a:rPr>
              <a:t>налим</a:t>
            </a:r>
            <a:r>
              <a:rPr lang="ru-RU" dirty="0" smtClean="0"/>
              <a:t>,  </a:t>
            </a:r>
            <a:r>
              <a:rPr lang="ru-RU" dirty="0" smtClean="0">
                <a:hlinkClick r:id="rId13" action="ppaction://hlinkfile" tooltip="Карась"/>
              </a:rPr>
              <a:t>карась</a:t>
            </a:r>
            <a:r>
              <a:rPr lang="ru-RU" dirty="0" smtClean="0"/>
              <a:t>, </a:t>
            </a:r>
            <a:r>
              <a:rPr lang="ru-RU" dirty="0" smtClean="0">
                <a:hlinkClick r:id="rId14" action="ppaction://hlinkfile" tooltip="Речной окунь"/>
              </a:rPr>
              <a:t>окунь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37" name="Picture 13" descr="Файл:Ob river -a.jpg">
            <a:hlinkClick r:id="rId15"/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16"/>
          <a:srcRect l="16346" r="16346"/>
          <a:stretch>
            <a:fillRect/>
          </a:stretch>
        </p:blipFill>
        <p:spPr bwMode="auto">
          <a:xfrm>
            <a:off x="142875" y="142852"/>
            <a:ext cx="5000625" cy="65008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5000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380</TotalTime>
  <Words>24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Bookman Old Style</vt:lpstr>
      <vt:lpstr>Calibri</vt:lpstr>
      <vt:lpstr>Times New Roman</vt:lpstr>
      <vt:lpstr>Trebuchet MS</vt:lpstr>
      <vt:lpstr>Wingdings</vt:lpstr>
      <vt:lpstr>Wingdings 2</vt:lpstr>
      <vt:lpstr>Изящная</vt:lpstr>
      <vt:lpstr>Город Сургут</vt:lpstr>
      <vt:lpstr>Презентация PowerPoint</vt:lpstr>
      <vt:lpstr>Герб сургута</vt:lpstr>
      <vt:lpstr>История Сургута</vt:lpstr>
      <vt:lpstr>Презентация PowerPoint</vt:lpstr>
      <vt:lpstr>Презентация PowerPoint</vt:lpstr>
      <vt:lpstr>Презентация PowerPoint</vt:lpstr>
      <vt:lpstr>Презентация PowerPoint</vt:lpstr>
      <vt:lpstr>Река обь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HOME</cp:lastModifiedBy>
  <cp:revision>40</cp:revision>
  <dcterms:created xsi:type="dcterms:W3CDTF">2012-04-27T12:24:11Z</dcterms:created>
  <dcterms:modified xsi:type="dcterms:W3CDTF">2016-02-08T14:54:16Z</dcterms:modified>
</cp:coreProperties>
</file>