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9" r:id="rId2"/>
    <p:sldId id="304" r:id="rId3"/>
    <p:sldId id="261" r:id="rId4"/>
    <p:sldId id="262" r:id="rId5"/>
    <p:sldId id="260" r:id="rId6"/>
    <p:sldId id="268" r:id="rId7"/>
    <p:sldId id="264" r:id="rId8"/>
    <p:sldId id="270" r:id="rId9"/>
    <p:sldId id="272" r:id="rId10"/>
    <p:sldId id="293" r:id="rId11"/>
    <p:sldId id="294" r:id="rId12"/>
    <p:sldId id="300" r:id="rId13"/>
    <p:sldId id="297" r:id="rId14"/>
    <p:sldId id="296" r:id="rId15"/>
    <p:sldId id="295" r:id="rId16"/>
    <p:sldId id="305" r:id="rId17"/>
    <p:sldId id="306" r:id="rId18"/>
    <p:sldId id="307" r:id="rId19"/>
    <p:sldId id="30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я" initials="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6EFBB-DCB6-4178-823B-666D47D37B36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FBFED-45C6-4668-A88D-3235616949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6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982834"/>
      </p:ext>
    </p:extLst>
  </p:cSld>
  <p:clrMapOvr>
    <a:masterClrMapping/>
  </p:clrMapOvr>
  <p:transition spd="med"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22532"/>
      </p:ext>
    </p:extLst>
  </p:cSld>
  <p:clrMapOvr>
    <a:masterClrMapping/>
  </p:clrMapOvr>
  <p:transition spd="med"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91686"/>
      </p:ext>
    </p:extLst>
  </p:cSld>
  <p:clrMapOvr>
    <a:masterClrMapping/>
  </p:clrMapOvr>
  <p:transition spd="med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873800"/>
      </p:ext>
    </p:extLst>
  </p:cSld>
  <p:clrMapOvr>
    <a:masterClrMapping/>
  </p:clrMapOvr>
  <p:transition spd="med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17340"/>
      </p:ext>
    </p:extLst>
  </p:cSld>
  <p:clrMapOvr>
    <a:masterClrMapping/>
  </p:clrMapOvr>
  <p:transition spd="med"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59047"/>
      </p:ext>
    </p:extLst>
  </p:cSld>
  <p:clrMapOvr>
    <a:masterClrMapping/>
  </p:clrMapOvr>
  <p:transition spd="med"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977295"/>
      </p:ext>
    </p:extLst>
  </p:cSld>
  <p:clrMapOvr>
    <a:masterClrMapping/>
  </p:clrMapOvr>
  <p:transition spd="med"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44143"/>
      </p:ext>
    </p:extLst>
  </p:cSld>
  <p:clrMapOvr>
    <a:masterClrMapping/>
  </p:clrMapOvr>
  <p:transition spd="med"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846129"/>
      </p:ext>
    </p:extLst>
  </p:cSld>
  <p:clrMapOvr>
    <a:masterClrMapping/>
  </p:clrMapOvr>
  <p:transition spd="med"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073301"/>
      </p:ext>
    </p:extLst>
  </p:cSld>
  <p:clrMapOvr>
    <a:masterClrMapping/>
  </p:clrMapOvr>
  <p:transition spd="med"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169736"/>
      </p:ext>
    </p:extLst>
  </p:cSld>
  <p:clrMapOvr>
    <a:masterClrMapping/>
  </p:clrMapOvr>
  <p:transition spd="med"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0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sh dir="d"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1214422"/>
            <a:ext cx="5072006" cy="1470025"/>
          </a:xfrm>
        </p:spPr>
        <p:txBody>
          <a:bodyPr>
            <a:normAutofit fontScale="90000"/>
          </a:bodyPr>
          <a:lstStyle/>
          <a:p>
            <a:r>
              <a:rPr lang="ru-RU" b="1" smtClean="0"/>
              <a:t>Формирование коммуникативной </a:t>
            </a:r>
            <a:br>
              <a:rPr lang="ru-RU" b="1" smtClean="0"/>
            </a:br>
            <a:r>
              <a:rPr lang="ru-RU" b="1" smtClean="0"/>
              <a:t>компетенции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573016"/>
            <a:ext cx="6408712" cy="1512168"/>
          </a:xfrm>
        </p:spPr>
        <p:txBody>
          <a:bodyPr>
            <a:normAutofit lnSpcReduction="10000"/>
          </a:bodyPr>
          <a:lstStyle/>
          <a:p>
            <a:r>
              <a:rPr lang="ru-RU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ru-RU" b="1" smtClean="0">
                <a:solidFill>
                  <a:schemeClr val="tx1"/>
                </a:solidFill>
              </a:rPr>
              <a:t>учащихся  в контексте их подготовки к написанию сочинения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9" y="5517232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Подготовила-</a:t>
            </a:r>
            <a:r>
              <a:rPr lang="ru-RU" b="1" dirty="0" err="1" smtClean="0"/>
              <a:t>Вышенская</a:t>
            </a:r>
            <a:r>
              <a:rPr lang="ru-RU" b="1" dirty="0" smtClean="0"/>
              <a:t> Евгения Александровна,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                  учитель начальных классов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                  КОГОАУ «Вятский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                    </a:t>
            </a:r>
            <a:r>
              <a:rPr lang="ru-RU" b="1" dirty="0" err="1" smtClean="0"/>
              <a:t>многопрфильный</a:t>
            </a:r>
            <a:r>
              <a:rPr lang="ru-RU" b="1" dirty="0" smtClean="0"/>
              <a:t> лицей»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442261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5688632" cy="36004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Определение термина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0" y="764704"/>
            <a:ext cx="6275040" cy="5760640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Сочинение</a:t>
            </a:r>
            <a:r>
              <a:rPr lang="ru-RU" dirty="0">
                <a:solidFill>
                  <a:srgbClr val="7030A0"/>
                </a:solidFill>
              </a:rPr>
              <a:t> — это составление своего текста.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Сочинение</a:t>
            </a:r>
            <a:r>
              <a:rPr lang="ru-RU" dirty="0">
                <a:solidFill>
                  <a:srgbClr val="7030A0"/>
                </a:solidFill>
              </a:rPr>
              <a:t> – творческая работа; оно требует наивысшей самостоятельности школьников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>
                <a:solidFill>
                  <a:srgbClr val="7030A0"/>
                </a:solidFill>
              </a:rPr>
              <a:t>активности, </a:t>
            </a:r>
            <a:r>
              <a:rPr lang="ru-RU" dirty="0" smtClean="0">
                <a:solidFill>
                  <a:srgbClr val="7030A0"/>
                </a:solidFill>
              </a:rPr>
              <a:t>увлеченности, </a:t>
            </a:r>
            <a:r>
              <a:rPr lang="ru-RU" dirty="0">
                <a:solidFill>
                  <a:srgbClr val="7030A0"/>
                </a:solidFill>
              </a:rPr>
              <a:t>внесения </a:t>
            </a:r>
            <a:r>
              <a:rPr lang="ru-RU" dirty="0" smtClean="0">
                <a:solidFill>
                  <a:srgbClr val="7030A0"/>
                </a:solidFill>
              </a:rPr>
              <a:t>чего-то своего</a:t>
            </a:r>
            <a:r>
              <a:rPr lang="ru-RU" dirty="0">
                <a:solidFill>
                  <a:srgbClr val="7030A0"/>
                </a:solidFill>
              </a:rPr>
              <a:t>, личного в </a:t>
            </a:r>
            <a:r>
              <a:rPr lang="ru-RU" dirty="0" smtClean="0">
                <a:solidFill>
                  <a:srgbClr val="7030A0"/>
                </a:solidFill>
              </a:rPr>
              <a:t>текст</a:t>
            </a:r>
            <a:endParaRPr lang="ru-RU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Детское </a:t>
            </a:r>
            <a:r>
              <a:rPr lang="ru-RU" dirty="0">
                <a:solidFill>
                  <a:srgbClr val="C00000"/>
                </a:solidFill>
              </a:rPr>
              <a:t>сочинение </a:t>
            </a:r>
            <a:r>
              <a:rPr lang="ru-RU" dirty="0">
                <a:solidFill>
                  <a:srgbClr val="7030A0"/>
                </a:solidFill>
              </a:rPr>
              <a:t>— это своеобраз­ная </a:t>
            </a:r>
            <a:r>
              <a:rPr lang="ru-RU" dirty="0" smtClean="0">
                <a:solidFill>
                  <a:srgbClr val="7030A0"/>
                </a:solidFill>
              </a:rPr>
              <a:t>форма </a:t>
            </a:r>
            <a:r>
              <a:rPr lang="ru-RU" dirty="0">
                <a:solidFill>
                  <a:srgbClr val="7030A0"/>
                </a:solidFill>
              </a:rPr>
              <a:t>самовыражения, 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err="1" smtClean="0">
                <a:solidFill>
                  <a:srgbClr val="7030A0"/>
                </a:solidFill>
              </a:rPr>
              <a:t>самоосознания</a:t>
            </a:r>
            <a:r>
              <a:rPr lang="ru-RU" dirty="0" smtClean="0">
                <a:solidFill>
                  <a:srgbClr val="7030A0"/>
                </a:solidFill>
              </a:rPr>
              <a:t>  ребенка</a:t>
            </a:r>
            <a:r>
              <a:rPr lang="ru-RU" dirty="0">
                <a:solidFill>
                  <a:srgbClr val="7030A0"/>
                </a:solidFill>
              </a:rPr>
              <a:t>, это 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возможность </a:t>
            </a:r>
            <a:r>
              <a:rPr lang="ru-RU" dirty="0">
                <a:solidFill>
                  <a:srgbClr val="7030A0"/>
                </a:solidFill>
              </a:rPr>
              <a:t>поде­литься впечатлениями, переживаниями с учителем, классом.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949207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488832" cy="43204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Методика работы с сочинением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692696"/>
            <a:ext cx="6203032" cy="597666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b="1" dirty="0" err="1">
                <a:solidFill>
                  <a:srgbClr val="00B050"/>
                </a:solidFill>
              </a:rPr>
              <a:t>Рамзаева</a:t>
            </a:r>
            <a:r>
              <a:rPr lang="ru-RU" sz="3600" b="1" dirty="0">
                <a:solidFill>
                  <a:srgbClr val="00B050"/>
                </a:solidFill>
              </a:rPr>
              <a:t> Т.Г., Львов М.Р.</a:t>
            </a:r>
            <a:endParaRPr lang="ru-RU" sz="3600" dirty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ru-RU" dirty="0">
                <a:solidFill>
                  <a:srgbClr val="7030A0"/>
                </a:solidFill>
              </a:rPr>
              <a:t>На уроке письма сочинения обычно соблюдаются следующие этапы:</a:t>
            </a:r>
          </a:p>
          <a:p>
            <a:pPr algn="just">
              <a:buNone/>
            </a:pPr>
            <a:r>
              <a:rPr lang="ru-RU" dirty="0">
                <a:solidFill>
                  <a:srgbClr val="7030A0"/>
                </a:solidFill>
              </a:rPr>
              <a:t> -сообщение (или восстановление в памяти) темы и задач предстоящего сочинения и обсуждение их с учащимися;</a:t>
            </a:r>
          </a:p>
          <a:p>
            <a:pPr algn="just">
              <a:buNone/>
            </a:pPr>
            <a:r>
              <a:rPr lang="ru-RU" dirty="0">
                <a:solidFill>
                  <a:srgbClr val="7030A0"/>
                </a:solidFill>
              </a:rPr>
              <a:t> -беседа с целью упорядочения материала, если он накоплен заранее — в ходе наблюдений, или для его накопления (например, рассматривание картин);</a:t>
            </a:r>
          </a:p>
          <a:p>
            <a:pPr algn="just">
              <a:buNone/>
            </a:pPr>
            <a:r>
              <a:rPr lang="ru-RU" dirty="0">
                <a:solidFill>
                  <a:srgbClr val="7030A0"/>
                </a:solidFill>
              </a:rPr>
              <a:t> -составление плана или его уточнение, если план был составлен ранее;</a:t>
            </a:r>
          </a:p>
          <a:p>
            <a:pPr algn="just">
              <a:buNone/>
            </a:pPr>
            <a:r>
              <a:rPr lang="ru-RU" dirty="0">
                <a:solidFill>
                  <a:srgbClr val="7030A0"/>
                </a:solidFill>
              </a:rPr>
              <a:t> -речевая подготовка текста: запись слов, если нужно; составление отдельных словосочетаний, предложений или фрагментов связного текста;</a:t>
            </a:r>
          </a:p>
          <a:p>
            <a:pPr algn="just">
              <a:buNone/>
            </a:pPr>
            <a:r>
              <a:rPr lang="ru-RU" dirty="0">
                <a:solidFill>
                  <a:srgbClr val="7030A0"/>
                </a:solidFill>
              </a:rPr>
              <a:t> -орфографическая подготовка к написанию трудных слов; </a:t>
            </a:r>
          </a:p>
          <a:p>
            <a:pPr algn="just">
              <a:buNone/>
            </a:pPr>
            <a:r>
              <a:rPr lang="ru-RU" dirty="0">
                <a:solidFill>
                  <a:srgbClr val="7030A0"/>
                </a:solidFill>
              </a:rPr>
              <a:t> -основная часть урока, наиболее продолжительная и важная: письмо сочинения всеми учащимися, наблюдение учителя за каждым пишущим, оказание индивидуальной помощи;</a:t>
            </a:r>
          </a:p>
          <a:p>
            <a:pPr algn="just">
              <a:buNone/>
            </a:pPr>
            <a:r>
              <a:rPr lang="ru-RU" dirty="0">
                <a:solidFill>
                  <a:srgbClr val="7030A0"/>
                </a:solidFill>
              </a:rPr>
              <a:t>-самопроверка, совершенствование написанного текста, исправление замеченных недочетов и ошибок.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734808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686800" cy="64807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Классификация видов </a:t>
            </a:r>
            <a:r>
              <a:rPr lang="ru-RU" dirty="0" smtClean="0">
                <a:solidFill>
                  <a:srgbClr val="FF0000"/>
                </a:solidFill>
              </a:rPr>
              <a:t>сочинений      в начальной </a:t>
            </a:r>
            <a:r>
              <a:rPr lang="ru-RU" dirty="0">
                <a:solidFill>
                  <a:srgbClr val="FF0000"/>
                </a:solidFill>
              </a:rPr>
              <a:t>школе.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0" y="1600200"/>
            <a:ext cx="6275040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>
                <a:solidFill>
                  <a:srgbClr val="00B050"/>
                </a:solidFill>
              </a:rPr>
              <a:t>Львов М.Р.</a:t>
            </a:r>
            <a:endParaRPr lang="ru-RU" dirty="0">
              <a:solidFill>
                <a:srgbClr val="00B050"/>
              </a:solidFill>
            </a:endParaRPr>
          </a:p>
          <a:p>
            <a:r>
              <a:rPr lang="ru-RU" dirty="0">
                <a:solidFill>
                  <a:srgbClr val="7030A0"/>
                </a:solidFill>
              </a:rPr>
              <a:t>Сочинения, как устные, так и письменные, классифицируются :</a:t>
            </a:r>
          </a:p>
          <a:p>
            <a:r>
              <a:rPr lang="ru-RU" dirty="0">
                <a:solidFill>
                  <a:srgbClr val="7030A0"/>
                </a:solidFill>
              </a:rPr>
              <a:t>по источникам материала, </a:t>
            </a:r>
          </a:p>
          <a:p>
            <a:r>
              <a:rPr lang="ru-RU" dirty="0">
                <a:solidFill>
                  <a:srgbClr val="7030A0"/>
                </a:solidFill>
              </a:rPr>
              <a:t>по форме проведения, </a:t>
            </a:r>
          </a:p>
          <a:p>
            <a:r>
              <a:rPr lang="ru-RU" dirty="0">
                <a:solidFill>
                  <a:srgbClr val="7030A0"/>
                </a:solidFill>
              </a:rPr>
              <a:t>по типу речи, </a:t>
            </a:r>
          </a:p>
          <a:p>
            <a:r>
              <a:rPr lang="ru-RU" dirty="0">
                <a:solidFill>
                  <a:srgbClr val="7030A0"/>
                </a:solidFill>
              </a:rPr>
              <a:t>по стилю,</a:t>
            </a:r>
          </a:p>
          <a:p>
            <a:r>
              <a:rPr lang="ru-RU" dirty="0">
                <a:solidFill>
                  <a:srgbClr val="7030A0"/>
                </a:solidFill>
              </a:rPr>
              <a:t> по условию выполнения ,</a:t>
            </a:r>
          </a:p>
          <a:p>
            <a:r>
              <a:rPr lang="ru-RU" dirty="0">
                <a:solidFill>
                  <a:srgbClr val="7030A0"/>
                </a:solidFill>
              </a:rPr>
              <a:t> по цели проведения,</a:t>
            </a:r>
          </a:p>
          <a:p>
            <a:r>
              <a:rPr lang="ru-RU" dirty="0">
                <a:solidFill>
                  <a:srgbClr val="7030A0"/>
                </a:solidFill>
              </a:rPr>
              <a:t> по степени самостоятельности,</a:t>
            </a:r>
          </a:p>
          <a:p>
            <a:r>
              <a:rPr lang="ru-RU" dirty="0">
                <a:solidFill>
                  <a:srgbClr val="7030A0"/>
                </a:solidFill>
              </a:rPr>
              <a:t> по жанру.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35933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ТЕКСТ-ОПИСАНИЕ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0" y="1600200"/>
            <a:ext cx="6275040" cy="51411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Определи </a:t>
            </a:r>
            <a:r>
              <a:rPr lang="ru-RU" dirty="0"/>
              <a:t>свое отношение к предмету, который бу­дешь описывать. Что ты хочешь показать в своем тексте?</a:t>
            </a:r>
          </a:p>
          <a:p>
            <a:pPr lvl="0"/>
            <a:r>
              <a:rPr lang="ru-RU" dirty="0"/>
              <a:t>Выдели признаки предмета.</a:t>
            </a:r>
          </a:p>
          <a:p>
            <a:pPr lvl="0"/>
            <a:r>
              <a:rPr lang="ru-RU" dirty="0"/>
              <a:t>Подумай, какие слова и </a:t>
            </a:r>
            <a:r>
              <a:rPr lang="ru-RU" dirty="0" smtClean="0"/>
              <a:t>словосочетания  </a:t>
            </a:r>
            <a:r>
              <a:rPr lang="ru-RU" dirty="0"/>
              <a:t>можно употребить, чтобы описание было точным и ярким, какие сравнения использовать.</a:t>
            </a:r>
          </a:p>
          <a:p>
            <a:pPr lvl="0"/>
            <a:r>
              <a:rPr lang="ru-RU" dirty="0"/>
              <a:t>Озаглавь текст и напиши его.</a:t>
            </a:r>
          </a:p>
          <a:p>
            <a:pPr lvl="0"/>
            <a:r>
              <a:rPr lang="ru-RU" dirty="0"/>
              <a:t>Проверь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95598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5328592" cy="778098"/>
          </a:xfrm>
        </p:spPr>
        <p:txBody>
          <a:bodyPr/>
          <a:lstStyle/>
          <a:p>
            <a:r>
              <a:rPr lang="ru-RU" dirty="0" smtClean="0"/>
              <a:t>Текст-рассуждение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1340768"/>
            <a:ext cx="6203032" cy="525658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Тезис</a:t>
            </a:r>
            <a:r>
              <a:rPr lang="ru-RU" dirty="0"/>
              <a:t>, краткое сообщение о том, что ты будешь до­казывать.</a:t>
            </a:r>
          </a:p>
          <a:p>
            <a:pPr lvl="0"/>
            <a:r>
              <a:rPr lang="ru-RU" dirty="0"/>
              <a:t>Доказательство, рассуждение. Его можно начать так: «Происходит это потому, что...», «Объясняется это тем, что...» и т. п.</a:t>
            </a:r>
          </a:p>
          <a:p>
            <a:pPr lvl="0"/>
            <a:r>
              <a:rPr lang="ru-RU" dirty="0"/>
              <a:t>Вывод.</a:t>
            </a:r>
          </a:p>
          <a:p>
            <a:pPr lvl="0"/>
            <a:r>
              <a:rPr lang="ru-RU" dirty="0"/>
              <a:t>Озаглавь текст и напиши его.</a:t>
            </a:r>
          </a:p>
          <a:p>
            <a:pPr lvl="0"/>
            <a:r>
              <a:rPr lang="ru-RU" dirty="0"/>
              <a:t>Проверь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331148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4824536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/>
              <a:t>Т</a:t>
            </a:r>
            <a:r>
              <a:rPr lang="ru-RU" dirty="0" smtClean="0"/>
              <a:t>екст-описание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764704"/>
            <a:ext cx="6552728" cy="58326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Определи</a:t>
            </a:r>
            <a:r>
              <a:rPr lang="ru-RU" dirty="0"/>
              <a:t>, о чем будешь рассказывать (какова </a:t>
            </a:r>
            <a:r>
              <a:rPr lang="ru-RU" i="1" dirty="0"/>
              <a:t>тема </a:t>
            </a:r>
            <a:r>
              <a:rPr lang="ru-RU" dirty="0"/>
              <a:t>текста)?</a:t>
            </a:r>
          </a:p>
          <a:p>
            <a:pPr lvl="0"/>
            <a:r>
              <a:rPr lang="ru-RU" dirty="0"/>
              <a:t>Какая мысль в рассказе будет </a:t>
            </a:r>
            <a:r>
              <a:rPr lang="ru-RU" i="1" dirty="0"/>
              <a:t>основной?</a:t>
            </a:r>
            <a:endParaRPr lang="ru-RU" dirty="0"/>
          </a:p>
          <a:p>
            <a:pPr lvl="0"/>
            <a:r>
              <a:rPr lang="ru-RU" dirty="0"/>
              <a:t>Как лучше озаглавить текст?</a:t>
            </a:r>
          </a:p>
          <a:p>
            <a:pPr lvl="0"/>
            <a:r>
              <a:rPr lang="ru-RU" dirty="0"/>
              <a:t>С чего можно начать рассказ (о чем будет говорить­ся во </a:t>
            </a:r>
            <a:r>
              <a:rPr lang="ru-RU" i="1" dirty="0"/>
              <a:t>вводной </a:t>
            </a:r>
            <a:r>
              <a:rPr lang="ru-RU" dirty="0"/>
              <a:t>части)?</a:t>
            </a:r>
          </a:p>
          <a:p>
            <a:pPr lvl="0"/>
            <a:r>
              <a:rPr lang="ru-RU" dirty="0"/>
              <a:t>О чем ты расскажешь в основной части (как раз­вивалось действие, какой момент был                     самым напряжен­ным, чем все завершилось)?</a:t>
            </a:r>
          </a:p>
          <a:p>
            <a:pPr lvl="0"/>
            <a:r>
              <a:rPr lang="ru-RU" dirty="0"/>
              <a:t>Как можно закончить рассказ (какой будет заклю­чительная часть)?</a:t>
            </a:r>
          </a:p>
          <a:p>
            <a:pPr lvl="0"/>
            <a:r>
              <a:rPr lang="ru-RU" dirty="0"/>
              <a:t>Озаглавь текст и напиши его.</a:t>
            </a:r>
          </a:p>
          <a:p>
            <a:pPr lvl="0"/>
            <a:r>
              <a:rPr lang="ru-RU" dirty="0"/>
              <a:t>Проверь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176720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778098"/>
          </a:xfrm>
        </p:spPr>
        <p:txBody>
          <a:bodyPr/>
          <a:lstStyle/>
          <a:p>
            <a:r>
              <a:rPr lang="ru-RU" dirty="0" smtClean="0"/>
              <a:t>Речевой режим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1196752"/>
            <a:ext cx="6203032" cy="4929411"/>
          </a:xfrm>
        </p:spPr>
        <p:txBody>
          <a:bodyPr/>
          <a:lstStyle/>
          <a:p>
            <a:r>
              <a:rPr lang="ru-RU" dirty="0" smtClean="0"/>
              <a:t>1 класс:</a:t>
            </a:r>
          </a:p>
          <a:p>
            <a:r>
              <a:rPr lang="ru-RU" dirty="0" smtClean="0"/>
              <a:t>Оживи предметы</a:t>
            </a:r>
          </a:p>
          <a:p>
            <a:r>
              <a:rPr lang="ru-RU" dirty="0" smtClean="0"/>
              <a:t>Сочини сказку</a:t>
            </a:r>
          </a:p>
          <a:p>
            <a:r>
              <a:rPr lang="ru-RU" dirty="0" smtClean="0"/>
              <a:t>«Снежный ком»</a:t>
            </a:r>
          </a:p>
          <a:p>
            <a:r>
              <a:rPr lang="ru-RU" dirty="0" smtClean="0"/>
              <a:t>Речевые клише</a:t>
            </a:r>
          </a:p>
          <a:p>
            <a:r>
              <a:rPr lang="ru-RU" dirty="0"/>
              <a:t>Н</a:t>
            </a:r>
            <a:r>
              <a:rPr lang="ru-RU" dirty="0" smtClean="0"/>
              <a:t>аблюдение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873845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850106"/>
          </a:xfrm>
        </p:spPr>
        <p:txBody>
          <a:bodyPr/>
          <a:lstStyle/>
          <a:p>
            <a:r>
              <a:rPr lang="ru-RU" dirty="0" smtClean="0"/>
              <a:t>2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0" y="1052736"/>
            <a:ext cx="6534472" cy="53597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582341"/>
            <a:ext cx="66784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  Введение </a:t>
            </a:r>
            <a:r>
              <a:rPr lang="ru-RU" sz="2400" dirty="0"/>
              <a:t>в устные рассказы и в сочинения детей новых слов, только что объясненных на уроках чтения </a:t>
            </a:r>
            <a:endParaRPr lang="ru-RU" sz="2400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ru-RU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   Подбор </a:t>
            </a:r>
            <a:r>
              <a:rPr lang="ru-RU" sz="2400" dirty="0"/>
              <a:t>синонимов или выбор из синонимического ряда слов, наиболее подходящих для выражения данного содержания </a:t>
            </a:r>
            <a:r>
              <a:rPr lang="ru-RU" sz="2400" dirty="0" smtClean="0"/>
              <a:t>     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Включение в рассказы и тексты сочинений фразеологических оборотов наряду со свободным сочетанием слов с тем же значением </a:t>
            </a:r>
          </a:p>
        </p:txBody>
      </p:sp>
    </p:spTree>
    <p:extLst>
      <p:ext uri="{BB962C8B-B14F-4D97-AF65-F5344CB8AC3E}">
        <p14:creationId xmlns:p14="http://schemas.microsoft.com/office/powerpoint/2010/main" val="2281368717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1196752"/>
            <a:ext cx="6491064" cy="554461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писать небольшие рассказы с элементами описания и рассуждения об экскурсиях, работе, наблюдениях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Написать рассказы о случаях из своей жизни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Писать рассказы по одной картине и по отдельным эпизодам кинофильма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Самостоятельно составлять план сочинения в форме вопросительных, повествовательных и восклицательных предложений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Правильно строить простые предложения различных типов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Умению отбирать слова и употреблять их в </a:t>
            </a:r>
            <a:r>
              <a:rPr lang="ru-RU" dirty="0" smtClean="0"/>
              <a:t>речи</a:t>
            </a:r>
          </a:p>
          <a:p>
            <a:pPr lvl="0"/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 </a:t>
            </a:r>
            <a:r>
              <a:rPr lang="ru-RU" dirty="0"/>
              <a:t>Сочинения с элементами рассуждения – новый вид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446268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0" y="1600200"/>
            <a:ext cx="6275040" cy="4853136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Школьное сочинение представляет собой результат продуктивной речевой деятельности и является, с одной стороны, предметом обучения, с другой - средством достижения конечной цели - формирования коммуникативно-речевых умений учащихся. Оно позволяет одновременно решать задачи обучения, развития и воспитания школьников</a:t>
            </a:r>
            <a:r>
              <a:rPr lang="ru-RU" dirty="0"/>
              <a:t>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755460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15212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К</a:t>
            </a:r>
            <a:r>
              <a:rPr lang="ru-RU" sz="3200" b="1" dirty="0" smtClean="0">
                <a:solidFill>
                  <a:srgbClr val="FF0000"/>
                </a:solidFill>
              </a:rPr>
              <a:t>омпетенция </a:t>
            </a:r>
            <a:r>
              <a:rPr lang="ru-RU" sz="3200" b="1" dirty="0">
                <a:solidFill>
                  <a:srgbClr val="FF0000"/>
                </a:solidFill>
              </a:rPr>
              <a:t>для ученика – это образ его будущего, ориентир для освоения.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1556792"/>
            <a:ext cx="6192688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endParaRPr lang="ru-RU" b="1" dirty="0">
              <a:latin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</a:rPr>
              <a:t>Компетенция</a:t>
            </a:r>
            <a:r>
              <a:rPr lang="ru-RU" dirty="0" smtClean="0">
                <a:latin typeface="Times New Roman" pitchFamily="18" charset="0"/>
              </a:rPr>
              <a:t> –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  уровень </a:t>
            </a:r>
            <a:r>
              <a:rPr lang="ru-RU" dirty="0">
                <a:latin typeface="Times New Roman" pitchFamily="18" charset="0"/>
              </a:rPr>
              <a:t>развития личности учащегося, связанный с качественным освоением содержания образования.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714233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6840760" cy="9361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Компетенция в обучении русскому языку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5776" y="1340768"/>
            <a:ext cx="5904656" cy="4896544"/>
          </a:xfrm>
        </p:spPr>
        <p:txBody>
          <a:bodyPr>
            <a:noAutofit/>
          </a:bodyPr>
          <a:lstStyle/>
          <a:p>
            <a:endParaRPr lang="ru-RU" b="1" dirty="0" smtClean="0"/>
          </a:p>
          <a:p>
            <a:r>
              <a:rPr lang="ru-RU" b="1" dirty="0" smtClean="0"/>
              <a:t>включает </a:t>
            </a:r>
            <a:r>
              <a:rPr lang="ru-RU" b="1" dirty="0"/>
              <a:t>способность к речевому </a:t>
            </a:r>
            <a:r>
              <a:rPr lang="ru-RU" b="1" dirty="0" smtClean="0"/>
              <a:t>общению,</a:t>
            </a:r>
          </a:p>
          <a:p>
            <a:endParaRPr lang="ru-RU" b="1" dirty="0" smtClean="0"/>
          </a:p>
          <a:p>
            <a:r>
              <a:rPr lang="ru-RU" b="1" dirty="0" smtClean="0"/>
              <a:t>усвоение </a:t>
            </a:r>
            <a:r>
              <a:rPr lang="ru-RU" b="1" dirty="0"/>
              <a:t>совокупности знаний о русском языке, </a:t>
            </a:r>
            <a:r>
              <a:rPr lang="ru-RU" b="1" dirty="0" smtClean="0"/>
              <a:t>формируемых </a:t>
            </a:r>
            <a:r>
              <a:rPr lang="ru-RU" b="1" dirty="0"/>
              <a:t>в процессе обучения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87032869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136904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Четыре основные компетенции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836712"/>
            <a:ext cx="6336704" cy="583264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 Лингвистическая </a:t>
            </a:r>
            <a:r>
              <a:rPr lang="ru-RU" b="1" dirty="0"/>
              <a:t>компетенция </a:t>
            </a:r>
            <a:r>
              <a:rPr lang="ru-RU" b="1" dirty="0" smtClean="0"/>
              <a:t>формирует     </a:t>
            </a:r>
            <a:r>
              <a:rPr lang="ru-RU" b="1" dirty="0" smtClean="0">
                <a:solidFill>
                  <a:srgbClr val="FF0000"/>
                </a:solidFill>
              </a:rPr>
              <a:t>познавательную </a:t>
            </a:r>
            <a:r>
              <a:rPr lang="ru-RU" b="1" dirty="0">
                <a:solidFill>
                  <a:srgbClr val="FF0000"/>
                </a:solidFill>
              </a:rPr>
              <a:t>культуру </a:t>
            </a:r>
            <a:r>
              <a:rPr lang="ru-RU" b="1" dirty="0"/>
              <a:t>личности школьника</a:t>
            </a:r>
            <a:r>
              <a:rPr lang="ru-RU" b="1" dirty="0" smtClean="0"/>
              <a:t>.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Коммуникативная </a:t>
            </a:r>
            <a:r>
              <a:rPr lang="ru-RU" b="1" dirty="0" smtClean="0"/>
              <a:t>и</a:t>
            </a:r>
          </a:p>
          <a:p>
            <a:r>
              <a:rPr lang="ru-RU" b="1" dirty="0" smtClean="0"/>
              <a:t> </a:t>
            </a:r>
            <a:r>
              <a:rPr lang="ru-RU" b="1" dirty="0">
                <a:solidFill>
                  <a:srgbClr val="0070C0"/>
                </a:solidFill>
              </a:rPr>
              <a:t>языковая</a:t>
            </a:r>
            <a:r>
              <a:rPr lang="ru-RU" b="1" dirty="0"/>
              <a:t> обеспечивают развитие </a:t>
            </a:r>
            <a:r>
              <a:rPr lang="ru-RU" b="1" dirty="0">
                <a:solidFill>
                  <a:srgbClr val="FF0000"/>
                </a:solidFill>
              </a:rPr>
              <a:t>коммуникативной культуры</a:t>
            </a:r>
            <a:r>
              <a:rPr lang="ru-RU" b="1" dirty="0" smtClean="0"/>
              <a:t>.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Культуроведческая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/>
              <a:t>компетенция </a:t>
            </a:r>
            <a:r>
              <a:rPr lang="ru-RU" b="1" dirty="0" smtClean="0"/>
              <a:t>ориентирована </a:t>
            </a:r>
            <a:r>
              <a:rPr lang="ru-RU" b="1" dirty="0"/>
              <a:t>на формирование </a:t>
            </a:r>
            <a:r>
              <a:rPr lang="ru-RU" b="1" dirty="0">
                <a:solidFill>
                  <a:srgbClr val="FF0000"/>
                </a:solidFill>
              </a:rPr>
              <a:t>ценностно-ориентационной культуры.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38627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44816" cy="93610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Коммуникация </a:t>
            </a:r>
            <a:r>
              <a:rPr lang="ru-RU" sz="3200" b="1" dirty="0">
                <a:solidFill>
                  <a:srgbClr val="FF0000"/>
                </a:solidFill>
              </a:rPr>
              <a:t>—</a:t>
            </a:r>
            <a:r>
              <a:rPr lang="ru-RU" sz="3200" b="1" i="1" dirty="0">
                <a:solidFill>
                  <a:srgbClr val="FF0000"/>
                </a:solidFill>
              </a:rPr>
              <a:t> лат</a:t>
            </a:r>
            <a:r>
              <a:rPr lang="ru-RU" sz="3200" b="1" i="1" dirty="0" smtClean="0">
                <a:solidFill>
                  <a:srgbClr val="FF0000"/>
                </a:solidFill>
              </a:rPr>
              <a:t>.                               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commu</a:t>
            </a:r>
            <a:r>
              <a:rPr lang="ru-RU" sz="3200" b="1" dirty="0">
                <a:solidFill>
                  <a:srgbClr val="FF0000"/>
                </a:solidFill>
              </a:rPr>
              <a:t>- </a:t>
            </a:r>
            <a:r>
              <a:rPr lang="en-US" sz="3200" b="1" dirty="0" err="1">
                <a:solidFill>
                  <a:srgbClr val="FF0000"/>
                </a:solidFill>
              </a:rPr>
              <a:t>nico</a:t>
            </a:r>
            <a:r>
              <a:rPr lang="ru-RU" sz="3200" b="1" dirty="0">
                <a:solidFill>
                  <a:srgbClr val="FF0000"/>
                </a:solidFill>
              </a:rPr>
              <a:t> — связываю, общаюсь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124744"/>
            <a:ext cx="6408711" cy="547260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Коммуникация </a:t>
            </a:r>
            <a:r>
              <a:rPr lang="ru-RU" dirty="0"/>
              <a:t>– акт общения, связь между двумя и больше индивидами, основанная на </a:t>
            </a:r>
            <a:r>
              <a:rPr lang="ru-RU" dirty="0" smtClean="0"/>
              <a:t>взаимопонимании; </a:t>
            </a:r>
            <a:r>
              <a:rPr lang="ru-RU" dirty="0"/>
              <a:t>сообщение информации одним лицом другому или ряду лиц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</a:t>
            </a:r>
            <a:r>
              <a:rPr lang="ru-RU" b="1" dirty="0" smtClean="0">
                <a:solidFill>
                  <a:srgbClr val="FF0000"/>
                </a:solidFill>
              </a:rPr>
              <a:t>Современную личность характеризует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  <a:r>
              <a:rPr lang="ru-RU" dirty="0" smtClean="0"/>
              <a:t>-  коммуникабельность,</a:t>
            </a:r>
          </a:p>
          <a:p>
            <a:pPr>
              <a:buNone/>
            </a:pPr>
            <a:r>
              <a:rPr lang="ru-RU" dirty="0" smtClean="0"/>
              <a:t>     -  способность к сотрудничеству и социальному речевому взаимодействию,</a:t>
            </a:r>
          </a:p>
          <a:p>
            <a:pPr>
              <a:buNone/>
            </a:pPr>
            <a:r>
              <a:rPr lang="ru-RU" dirty="0" smtClean="0"/>
              <a:t>     -  владение культурой слова, устной и письменной речью в различных сферах применения языка.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13413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15212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К</a:t>
            </a:r>
            <a:r>
              <a:rPr lang="ru-RU" sz="3200" b="1" dirty="0" smtClean="0">
                <a:solidFill>
                  <a:srgbClr val="FF0000"/>
                </a:solidFill>
              </a:rPr>
              <a:t>омпетенция </a:t>
            </a:r>
            <a:r>
              <a:rPr lang="ru-RU" sz="3200" b="1" dirty="0">
                <a:solidFill>
                  <a:srgbClr val="FF0000"/>
                </a:solidFill>
              </a:rPr>
              <a:t>для ученика – это образ его будущего, ориентир для освоения.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1556792"/>
            <a:ext cx="6192688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endParaRPr lang="ru-RU" b="1" dirty="0">
              <a:latin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</a:rPr>
              <a:t>Компетенция</a:t>
            </a:r>
            <a:r>
              <a:rPr lang="ru-RU" dirty="0" smtClean="0">
                <a:latin typeface="Times New Roman" pitchFamily="18" charset="0"/>
              </a:rPr>
              <a:t> –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  уровень </a:t>
            </a:r>
            <a:r>
              <a:rPr lang="ru-RU" dirty="0">
                <a:latin typeface="Times New Roman" pitchFamily="18" charset="0"/>
              </a:rPr>
              <a:t>развития личности учащегося, связанный с качественным освоением содержания образования.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207889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Коммуникативная компетенция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C:\Users\Admin\AppData\Local\Temp\FineReader10\media\image6.jpe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51520" y="2060848"/>
            <a:ext cx="8594665" cy="440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317878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40960" cy="1224136"/>
          </a:xfrm>
        </p:spPr>
        <p:txBody>
          <a:bodyPr>
            <a:noAutofit/>
          </a:bodyPr>
          <a:lstStyle/>
          <a:p>
            <a:pPr algn="r"/>
            <a:r>
              <a:rPr lang="ru-RU" sz="3200" b="1" dirty="0">
                <a:solidFill>
                  <a:srgbClr val="FF0000"/>
                </a:solidFill>
              </a:rPr>
              <a:t>Важная составляющая </a:t>
            </a:r>
            <a:r>
              <a:rPr lang="ru-RU" sz="3200" b="1" dirty="0" smtClean="0">
                <a:solidFill>
                  <a:srgbClr val="FF0000"/>
                </a:solidFill>
              </a:rPr>
              <a:t>коммуникативной </a:t>
            </a:r>
            <a:r>
              <a:rPr lang="ru-RU" sz="3200" b="1" dirty="0">
                <a:solidFill>
                  <a:srgbClr val="FF0000"/>
                </a:solidFill>
              </a:rPr>
              <a:t>компетенции — формирование и развитие навыков речевого общения на двух уровнях: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760" y="1988840"/>
            <a:ext cx="6246436" cy="460880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dirty="0"/>
              <a:t>на </a:t>
            </a:r>
            <a:r>
              <a:rPr lang="ru-RU" b="1" i="1" dirty="0">
                <a:solidFill>
                  <a:srgbClr val="0070C0"/>
                </a:solidFill>
              </a:rPr>
              <a:t>репродуктивном</a:t>
            </a:r>
            <a:r>
              <a:rPr lang="ru-RU" b="1" dirty="0"/>
              <a:t>: адекватно понимать </a:t>
            </a:r>
            <a:r>
              <a:rPr lang="ru-RU" b="1" dirty="0" smtClean="0"/>
              <a:t>информацию </a:t>
            </a:r>
            <a:r>
              <a:rPr lang="ru-RU" b="1" dirty="0"/>
              <a:t>устного и письменного сообщения, воспроизводить текст с заданной степенью </a:t>
            </a:r>
            <a:r>
              <a:rPr lang="ru-RU" b="1" dirty="0" smtClean="0"/>
              <a:t>свернутости и т</a:t>
            </a:r>
            <a:r>
              <a:rPr lang="ru-RU" b="1" dirty="0"/>
              <a:t>. д</a:t>
            </a:r>
            <a:r>
              <a:rPr lang="ru-RU" b="1" dirty="0" smtClean="0"/>
              <a:t>.;</a:t>
            </a:r>
          </a:p>
          <a:p>
            <a:pPr lvl="0"/>
            <a:endParaRPr lang="ru-RU" b="1" dirty="0"/>
          </a:p>
          <a:p>
            <a:pPr lvl="0"/>
            <a:r>
              <a:rPr lang="ru-RU" b="1" dirty="0"/>
              <a:t>на </a:t>
            </a:r>
            <a:r>
              <a:rPr lang="ru-RU" b="1" i="1" dirty="0">
                <a:solidFill>
                  <a:srgbClr val="0070C0"/>
                </a:solidFill>
              </a:rPr>
              <a:t>продуктивном</a:t>
            </a:r>
            <a:r>
              <a:rPr lang="ru-RU" b="1" dirty="0"/>
              <a:t>: создавать тексты различных </a:t>
            </a:r>
            <a:r>
              <a:rPr lang="ru-RU" b="1" dirty="0" smtClean="0"/>
              <a:t>стилей </a:t>
            </a:r>
            <a:r>
              <a:rPr lang="ru-RU" b="1" dirty="0"/>
              <a:t>и жанров, владеть различными видами монолога (</a:t>
            </a:r>
            <a:r>
              <a:rPr lang="ru-RU" b="1" dirty="0" smtClean="0"/>
              <a:t>повествование</a:t>
            </a:r>
            <a:r>
              <a:rPr lang="ru-RU" b="1" dirty="0"/>
              <a:t>, описание, рассуждение) и диалога и т. 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346268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48958" cy="93610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Коммуникативные умения и навыки: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1196752"/>
            <a:ext cx="6624736" cy="54726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умения выбрать </a:t>
            </a:r>
            <a:r>
              <a:rPr lang="ru-RU" b="1" dirty="0"/>
              <a:t>нужную языковую форму</a:t>
            </a:r>
            <a:r>
              <a:rPr lang="ru-RU" b="1" dirty="0" smtClean="0"/>
              <a:t>, способ </a:t>
            </a:r>
            <a:r>
              <a:rPr lang="ru-RU" b="1" dirty="0"/>
              <a:t>выражения </a:t>
            </a:r>
            <a:r>
              <a:rPr lang="ru-RU" b="1" dirty="0" smtClean="0"/>
              <a:t>в зависимости </a:t>
            </a:r>
            <a:r>
              <a:rPr lang="ru-RU" b="1" dirty="0"/>
              <a:t>от </a:t>
            </a:r>
            <a:r>
              <a:rPr lang="ru-RU" b="1" dirty="0" smtClean="0"/>
              <a:t>условий          коммуникативного </a:t>
            </a:r>
            <a:r>
              <a:rPr lang="ru-RU" b="1" dirty="0"/>
              <a:t>акта, т. е. умения и навыки речевого общения сообразно коммуникативной </a:t>
            </a:r>
            <a:r>
              <a:rPr lang="ru-RU" b="1" dirty="0" smtClean="0"/>
              <a:t>ситуации; </a:t>
            </a:r>
          </a:p>
          <a:p>
            <a:endParaRPr lang="ru-RU" b="1" dirty="0" smtClean="0"/>
          </a:p>
          <a:p>
            <a:r>
              <a:rPr lang="ru-RU" b="1" dirty="0" smtClean="0"/>
              <a:t>умения и навыки речевого общения с учетом того,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с кем мы говорим</a:t>
            </a:r>
            <a:r>
              <a:rPr lang="ru-RU" b="1" dirty="0" smtClean="0"/>
              <a:t>,   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где </a:t>
            </a:r>
            <a:r>
              <a:rPr lang="ru-RU" b="1" dirty="0" smtClean="0"/>
              <a:t>говорим и, наконец,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с какой целью </a:t>
            </a:r>
            <a:r>
              <a:rPr lang="ru-RU" b="1" dirty="0" smtClean="0"/>
              <a:t>это делаем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82476864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Другая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D9EAD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924</Words>
  <Application>Microsoft Office PowerPoint</Application>
  <PresentationFormat>Экран (4:3)</PresentationFormat>
  <Paragraphs>119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Формирование коммуникативной  компетенции</vt:lpstr>
      <vt:lpstr>Компетенция для ученика – это образ его будущего, ориентир для освоения.</vt:lpstr>
      <vt:lpstr>Компетенция в обучении русскому языку</vt:lpstr>
      <vt:lpstr>Четыре основные компетенции</vt:lpstr>
      <vt:lpstr>Коммуникация — лат.                                commu- nico — связываю, общаюсь</vt:lpstr>
      <vt:lpstr>Компетенция для ученика – это образ его будущего, ориентир для освоения.</vt:lpstr>
      <vt:lpstr>Коммуникативная компетенция</vt:lpstr>
      <vt:lpstr>Важная составляющая коммуникативной компетенции — формирование и развитие навыков речевого общения на двух уровнях:</vt:lpstr>
      <vt:lpstr>Коммуникативные умения и навыки:</vt:lpstr>
      <vt:lpstr>Определение термина </vt:lpstr>
      <vt:lpstr>Методика работы с сочинением </vt:lpstr>
      <vt:lpstr>Классификация видов сочинений      в начальной школе.</vt:lpstr>
      <vt:lpstr> ТЕКСТ-ОПИСАНИЕ</vt:lpstr>
      <vt:lpstr>Текст-рассуждение</vt:lpstr>
      <vt:lpstr> Текст-описание</vt:lpstr>
      <vt:lpstr>Речевой режим</vt:lpstr>
      <vt:lpstr>2 класс</vt:lpstr>
      <vt:lpstr>3 класс</vt:lpstr>
      <vt:lpstr>Вывод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22</cp:revision>
  <dcterms:created xsi:type="dcterms:W3CDTF">2015-11-29T17:34:56Z</dcterms:created>
  <dcterms:modified xsi:type="dcterms:W3CDTF">2016-02-06T03:22:17Z</dcterms:modified>
</cp:coreProperties>
</file>