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0377_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274638"/>
            <a:ext cx="6257940" cy="272573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Book Antiqua" pitchFamily="18" charset="0"/>
              </a:rPr>
              <a:t>«Особенности личностно-ориентированного урока»</a:t>
            </a:r>
            <a:endParaRPr lang="ru-RU" b="1" dirty="0">
              <a:solidFill>
                <a:srgbClr val="FFFF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Bookman Old Style" pitchFamily="18" charset="0"/>
              </a:rPr>
              <a:t>4. Проводит индивидуальные занятия с отстающими или наиболее подготовленными детьми</a:t>
            </a:r>
            <a:r>
              <a:rPr lang="ru-RU" sz="2400" dirty="0" smtClean="0">
                <a:solidFill>
                  <a:srgbClr val="0070C0"/>
                </a:solidFill>
                <a:latin typeface="Bookman Old Style" pitchFamily="18" charset="0"/>
              </a:rPr>
              <a:t>.</a:t>
            </a:r>
            <a:r>
              <a:rPr lang="ru-RU" sz="2400" dirty="0" smtClean="0">
                <a:solidFill>
                  <a:srgbClr val="FF0000"/>
                </a:solidFill>
                <a:latin typeface="Bookman Old Style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Bookman Old Style" pitchFamily="18" charset="0"/>
              </a:rPr>
              <a:t>     4</a:t>
            </a:r>
            <a:r>
              <a:rPr lang="ru-RU" sz="2400" dirty="0" smtClean="0">
                <a:solidFill>
                  <a:srgbClr val="FF0000"/>
                </a:solidFill>
                <a:latin typeface="Bookman Old Style" pitchFamily="18" charset="0"/>
              </a:rPr>
              <a:t>. Ведет индивидуальную работу с каждым учащимся. </a:t>
            </a:r>
            <a:endParaRPr lang="ru-RU" sz="24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4" name="Содержимое 3" descr="gallery_221_1572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428868"/>
            <a:ext cx="8358246" cy="4143404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Bookman Old Style" pitchFamily="18" charset="0"/>
              </a:rPr>
              <a:t>5. Планирует и направляет детскую деятельность. </a:t>
            </a:r>
            <a:br>
              <a:rPr lang="ru-RU" sz="2800" dirty="0" smtClean="0">
                <a:solidFill>
                  <a:srgbClr val="0070C0"/>
                </a:solidFill>
                <a:latin typeface="Bookman Old Style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Bookman Old Style" pitchFamily="18" charset="0"/>
              </a:rPr>
              <a:t>5</a:t>
            </a:r>
            <a:r>
              <a:rPr lang="ru-RU" sz="2800" dirty="0" smtClean="0">
                <a:solidFill>
                  <a:srgbClr val="FF0000"/>
                </a:solidFill>
                <a:latin typeface="Bookman Old Style" pitchFamily="18" charset="0"/>
              </a:rPr>
              <a:t>. Помогает детям самостоятельно спланировать свою деятельность. </a:t>
            </a:r>
            <a:endParaRPr lang="ru-RU" sz="28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4" name="Содержимое 3" descr="48be79b4-9574-4d5b-927e-72a5bcec2d8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2285992"/>
            <a:ext cx="7786742" cy="4214842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Bookman Old Style" pitchFamily="18" charset="0"/>
              </a:rPr>
              <a:t>6. Оценивает результаты работы детей, подмечая и исправляя допущенные </a:t>
            </a:r>
            <a:r>
              <a:rPr lang="ru-RU" sz="2400" dirty="0" smtClean="0">
                <a:solidFill>
                  <a:srgbClr val="0070C0"/>
                </a:solidFill>
                <a:latin typeface="Bookman Old Style" pitchFamily="18" charset="0"/>
              </a:rPr>
              <a:t>ошибки. </a:t>
            </a:r>
            <a:r>
              <a:rPr lang="ru-RU" sz="2400" dirty="0" smtClean="0">
                <a:latin typeface="Bookman Old Style" pitchFamily="18" charset="0"/>
              </a:rPr>
              <a:t/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/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Bookman Old Style" pitchFamily="18" charset="0"/>
              </a:rPr>
              <a:t>6</a:t>
            </a:r>
            <a:r>
              <a:rPr lang="ru-RU" sz="2400" dirty="0" smtClean="0">
                <a:solidFill>
                  <a:srgbClr val="FF0000"/>
                </a:solidFill>
                <a:latin typeface="Bookman Old Style" pitchFamily="18" charset="0"/>
              </a:rPr>
              <a:t>. Поощряет детей самостоятельно оценивать результаты их работы </a:t>
            </a:r>
            <a:r>
              <a:rPr lang="ru-RU" sz="2400" dirty="0" smtClean="0">
                <a:solidFill>
                  <a:srgbClr val="FF0000"/>
                </a:solidFill>
                <a:latin typeface="Bookman Old Style" pitchFamily="18" charset="0"/>
              </a:rPr>
              <a:t>и исправлять </a:t>
            </a:r>
            <a:r>
              <a:rPr lang="ru-RU" sz="2400" dirty="0" smtClean="0">
                <a:solidFill>
                  <a:srgbClr val="FF0000"/>
                </a:solidFill>
                <a:latin typeface="Bookman Old Style" pitchFamily="18" charset="0"/>
              </a:rPr>
              <a:t>допущенные ошибки. </a:t>
            </a:r>
            <a:endParaRPr lang="ru-RU" sz="24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4" name="Содержимое 3" descr="Школа-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2643182"/>
            <a:ext cx="7929617" cy="3857652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Bookman Old Style" pitchFamily="18" charset="0"/>
              </a:rPr>
              <a:t>7. Определяет правила поведения в классе и следит за их соблюдением </a:t>
            </a:r>
            <a:r>
              <a:rPr lang="ru-RU" sz="2400" dirty="0" smtClean="0">
                <a:solidFill>
                  <a:srgbClr val="0070C0"/>
                </a:solidFill>
                <a:latin typeface="Bookman Old Style" pitchFamily="18" charset="0"/>
              </a:rPr>
              <a:t>детьми. </a:t>
            </a:r>
            <a:r>
              <a:rPr lang="ru-RU" sz="2400" dirty="0" smtClean="0">
                <a:latin typeface="Bookman Old Style" pitchFamily="18" charset="0"/>
              </a:rPr>
              <a:t/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Bookman Old Style" pitchFamily="18" charset="0"/>
              </a:rPr>
              <a:t>7</a:t>
            </a:r>
            <a:r>
              <a:rPr lang="ru-RU" sz="2400" dirty="0" smtClean="0">
                <a:solidFill>
                  <a:srgbClr val="FF0000"/>
                </a:solidFill>
                <a:latin typeface="Bookman Old Style" pitchFamily="18" charset="0"/>
              </a:rPr>
              <a:t>. Учит детей самостоятельно вырабатывать правила поведения и контролировать их соблюдение. </a:t>
            </a:r>
            <a:endParaRPr lang="ru-RU" sz="24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4" name="Содержимое 3" descr="0_98a4f_db65b9c2_X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2571744"/>
            <a:ext cx="8001056" cy="4071966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Bookman Old Style" pitchFamily="18" charset="0"/>
              </a:rPr>
              <a:t>8. Разрешает возникающие конфликты между детьми: поощряет правых и наказывает виноватых. </a:t>
            </a:r>
            <a:r>
              <a:rPr lang="ru-RU" sz="2400" dirty="0" smtClean="0">
                <a:latin typeface="Bookman Old Style" pitchFamily="18" charset="0"/>
              </a:rPr>
              <a:t/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Bookman Old Style" pitchFamily="18" charset="0"/>
              </a:rPr>
              <a:t>8</a:t>
            </a:r>
            <a:r>
              <a:rPr lang="ru-RU" sz="2400" dirty="0" smtClean="0">
                <a:solidFill>
                  <a:srgbClr val="FF0000"/>
                </a:solidFill>
                <a:latin typeface="Bookman Old Style" pitchFamily="18" charset="0"/>
              </a:rPr>
              <a:t>. Побуждает детей обсуждать возникающие между ними конфликтные ситуации и самостоятельно искать пути их разрешения. </a:t>
            </a:r>
            <a:endParaRPr lang="ru-RU" sz="24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4" name="Содержимое 3" descr="49afd795424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857496"/>
            <a:ext cx="8143932" cy="3714776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0377_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344011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FF00"/>
                </a:solidFill>
                <a:latin typeface="Bookman Old Style" pitchFamily="18" charset="0"/>
              </a:rPr>
              <a:t>Личностно-ориентированный урок  - это  </a:t>
            </a:r>
            <a:r>
              <a:rPr lang="ru-RU" sz="2800" dirty="0" smtClean="0">
                <a:solidFill>
                  <a:srgbClr val="FFFF00"/>
                </a:solidFill>
                <a:latin typeface="Bookman Old Style" pitchFamily="18" charset="0"/>
              </a:rPr>
              <a:t>та учебная ситуация, та "сценическая" площадка, где не только излагаются знания, но и раскрываются, формируются и реализуются личностные особенности </a:t>
            </a:r>
            <a:r>
              <a:rPr lang="ru-RU" sz="2800" dirty="0" smtClean="0">
                <a:solidFill>
                  <a:srgbClr val="FFFF00"/>
                </a:solidFill>
                <a:latin typeface="Bookman Old Style" pitchFamily="18" charset="0"/>
              </a:rPr>
              <a:t>учащихся.</a:t>
            </a:r>
            <a:endParaRPr lang="ru-RU" sz="2800" dirty="0">
              <a:solidFill>
                <a:srgbClr val="FFFF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10_011_motivatsionnaja_gotovnos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027666">
            <a:off x="507490" y="3745998"/>
            <a:ext cx="8229600" cy="2322011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Спасибо за внимание!</a:t>
            </a:r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1573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9750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FF00"/>
                </a:solidFill>
                <a:latin typeface="Bookman Old Style" pitchFamily="18" charset="0"/>
              </a:rPr>
              <a:t>"Урок - это зеркало общей педагогической культуры учителя, - как писал В.А. Сухомлинский - мерило его интеллектуального богатства, показатель его кругозора, эрудиции".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Школа-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14818"/>
            <a:ext cx="8229600" cy="2643182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Bookman Old Style" pitchFamily="18" charset="0"/>
              </a:rPr>
              <a:t>Какой урок мы можем назвать личностно </a:t>
            </a:r>
            <a:r>
              <a:rPr lang="ru-RU" sz="3200" b="1" i="1" dirty="0" smtClean="0">
                <a:solidFill>
                  <a:srgbClr val="002060"/>
                </a:solidFill>
                <a:latin typeface="Bookman Old Style" pitchFamily="18" charset="0"/>
              </a:rPr>
              <a:t>ориентированным?</a:t>
            </a:r>
            <a:endParaRPr lang="ru-RU" sz="32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0377_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274638"/>
            <a:ext cx="6472254" cy="32258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Цель: создать условия для проявления познавательной активности </a:t>
            </a:r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ученика. </a:t>
            </a:r>
            <a:endParaRPr lang="ru-RU" b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risovalka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5857883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62" y="0"/>
            <a:ext cx="4643438" cy="6286520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latin typeface="Bookman Old Style" pitchFamily="18" charset="0"/>
              </a:rPr>
              <a:t>Средства достижения учителем этой цели: </a:t>
            </a:r>
            <a:r>
              <a:rPr lang="ru-RU" sz="2000" dirty="0" smtClean="0">
                <a:latin typeface="Bookman Old Style" pitchFamily="18" charset="0"/>
              </a:rPr>
              <a:t/>
            </a:r>
            <a:br>
              <a:rPr lang="ru-RU" sz="2000" dirty="0" smtClean="0">
                <a:latin typeface="Bookman Old Style" pitchFamily="18" charset="0"/>
              </a:rPr>
            </a:br>
            <a:r>
              <a:rPr lang="ru-RU" sz="2000" dirty="0" smtClean="0">
                <a:latin typeface="Bookman Old Style" pitchFamily="18" charset="0"/>
              </a:rPr>
              <a:t>1. Использование </a:t>
            </a:r>
            <a:r>
              <a:rPr lang="ru-RU" sz="2000" dirty="0" smtClean="0">
                <a:latin typeface="Bookman Old Style" pitchFamily="18" charset="0"/>
              </a:rPr>
              <a:t>разнообразных форм и методов организации учебной </a:t>
            </a:r>
            <a:r>
              <a:rPr lang="ru-RU" sz="2000" dirty="0" smtClean="0">
                <a:latin typeface="Bookman Old Style" pitchFamily="18" charset="0"/>
              </a:rPr>
              <a:t>деятельности.</a:t>
            </a:r>
            <a:br>
              <a:rPr lang="ru-RU" sz="2000" dirty="0" smtClean="0">
                <a:latin typeface="Bookman Old Style" pitchFamily="18" charset="0"/>
              </a:rPr>
            </a:br>
            <a:r>
              <a:rPr lang="ru-RU" sz="2000" dirty="0" smtClean="0">
                <a:latin typeface="Bookman Old Style" pitchFamily="18" charset="0"/>
              </a:rPr>
              <a:t>2.Создание </a:t>
            </a:r>
            <a:r>
              <a:rPr lang="ru-RU" sz="2000" dirty="0" smtClean="0">
                <a:latin typeface="Bookman Old Style" pitchFamily="18" charset="0"/>
              </a:rPr>
              <a:t>атмосферы заинтересованности каждого ученика в работе </a:t>
            </a:r>
            <a:r>
              <a:rPr lang="ru-RU" sz="2000" dirty="0" smtClean="0">
                <a:latin typeface="Bookman Old Style" pitchFamily="18" charset="0"/>
              </a:rPr>
              <a:t>класса.</a:t>
            </a:r>
            <a:br>
              <a:rPr lang="ru-RU" sz="2000" dirty="0" smtClean="0">
                <a:latin typeface="Bookman Old Style" pitchFamily="18" charset="0"/>
              </a:rPr>
            </a:br>
            <a:r>
              <a:rPr lang="ru-RU" sz="2000" dirty="0" smtClean="0">
                <a:latin typeface="Bookman Old Style" pitchFamily="18" charset="0"/>
              </a:rPr>
              <a:t>3.Стимулирование </a:t>
            </a:r>
            <a:r>
              <a:rPr lang="ru-RU" sz="2000" dirty="0" smtClean="0">
                <a:latin typeface="Bookman Old Style" pitchFamily="18" charset="0"/>
              </a:rPr>
              <a:t>учащихся к высказываниям, использованию различных способов выполнения заданий без боязни ошибиться, получить неправильный </a:t>
            </a:r>
            <a:r>
              <a:rPr lang="ru-RU" sz="2000" dirty="0" smtClean="0">
                <a:latin typeface="Bookman Old Style" pitchFamily="18" charset="0"/>
              </a:rPr>
              <a:t>ответ.</a:t>
            </a:r>
            <a:br>
              <a:rPr lang="ru-RU" sz="2000" dirty="0" smtClean="0">
                <a:latin typeface="Bookman Old Style" pitchFamily="18" charset="0"/>
              </a:rPr>
            </a:br>
            <a:r>
              <a:rPr lang="ru-RU" sz="2000" dirty="0" smtClean="0">
                <a:latin typeface="Bookman Old Style" pitchFamily="18" charset="0"/>
              </a:rPr>
              <a:t>4.Использование </a:t>
            </a:r>
            <a:r>
              <a:rPr lang="ru-RU" sz="2000" dirty="0" smtClean="0">
                <a:latin typeface="Bookman Old Style" pitchFamily="18" charset="0"/>
              </a:rPr>
              <a:t>дидактического материала, позволяющего ученику выбирать наиболее значимые для него вид и форму учебного </a:t>
            </a:r>
            <a:r>
              <a:rPr lang="ru-RU" sz="2000" dirty="0" smtClean="0">
                <a:latin typeface="Bookman Old Style" pitchFamily="18" charset="0"/>
              </a:rPr>
              <a:t>содержания. </a:t>
            </a:r>
            <a:endParaRPr lang="ru-RU" sz="200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1573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2254" cy="536894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 </a:t>
            </a:r>
            <a:r>
              <a:rPr lang="ru-RU" sz="3600" dirty="0" smtClean="0">
                <a:solidFill>
                  <a:srgbClr val="FFFF00"/>
                </a:solidFill>
                <a:latin typeface="Bookman Old Style" pitchFamily="18" charset="0"/>
              </a:rPr>
              <a:t>Сравним деятельность </a:t>
            </a:r>
            <a:r>
              <a:rPr lang="ru-RU" sz="3600" dirty="0" smtClean="0">
                <a:solidFill>
                  <a:srgbClr val="FFFF00"/>
                </a:solidFill>
                <a:latin typeface="Bookman Old Style" pitchFamily="18" charset="0"/>
              </a:rPr>
              <a:t>учителя при организации традиционного и личностно-ориентированного </a:t>
            </a:r>
            <a:r>
              <a:rPr lang="ru-RU" sz="3600" dirty="0" smtClean="0">
                <a:solidFill>
                  <a:srgbClr val="FFFF00"/>
                </a:solidFill>
                <a:latin typeface="Bookman Old Style" pitchFamily="18" charset="0"/>
              </a:rPr>
              <a:t>уроков </a:t>
            </a:r>
            <a:r>
              <a:rPr lang="ru-RU" sz="3600" dirty="0" smtClean="0">
                <a:solidFill>
                  <a:srgbClr val="FFFF00"/>
                </a:solidFill>
                <a:latin typeface="Bookman Old Style" pitchFamily="18" charset="0"/>
              </a:rPr>
              <a:t>(по С.В.Зайцеву) </a:t>
            </a:r>
            <a:endParaRPr lang="ru-RU" sz="3600" dirty="0">
              <a:solidFill>
                <a:srgbClr val="FFFF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B050"/>
                </a:solidFill>
                <a:latin typeface="Bookman Old Style" pitchFamily="18" charset="0"/>
              </a:rPr>
              <a:t>1. Обучает всех детей уставленной сумме </a:t>
            </a:r>
            <a:r>
              <a:rPr lang="ru-RU" sz="2000" dirty="0" err="1" smtClean="0">
                <a:solidFill>
                  <a:srgbClr val="00B050"/>
                </a:solidFill>
                <a:latin typeface="Bookman Old Style" pitchFamily="18" charset="0"/>
              </a:rPr>
              <a:t>ЗУНов</a:t>
            </a:r>
            <a:r>
              <a:rPr lang="ru-RU" sz="2000" dirty="0" smtClean="0">
                <a:solidFill>
                  <a:srgbClr val="00B050"/>
                </a:solidFill>
                <a:latin typeface="Bookman Old Style" pitchFamily="18" charset="0"/>
              </a:rPr>
              <a:t>. </a:t>
            </a:r>
            <a:r>
              <a:rPr lang="ru-RU" sz="2000" dirty="0" smtClean="0">
                <a:latin typeface="Bookman Old Style" pitchFamily="18" charset="0"/>
              </a:rPr>
              <a:t/>
            </a:r>
            <a:br>
              <a:rPr lang="ru-RU" sz="2000" dirty="0" smtClean="0">
                <a:latin typeface="Bookman Old Style" pitchFamily="18" charset="0"/>
              </a:rPr>
            </a:br>
            <a:r>
              <a:rPr lang="ru-RU" sz="2000" dirty="0" smtClean="0">
                <a:latin typeface="Bookman Old Style" pitchFamily="18" charset="0"/>
              </a:rPr>
              <a:t/>
            </a:r>
            <a:br>
              <a:rPr lang="ru-RU" sz="2000" dirty="0" smtClean="0">
                <a:latin typeface="Bookman Old Style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Bookman Old Style" pitchFamily="18" charset="0"/>
              </a:rPr>
              <a:t>       1</a:t>
            </a:r>
            <a:r>
              <a:rPr lang="ru-RU" sz="2000" dirty="0" smtClean="0">
                <a:solidFill>
                  <a:srgbClr val="FF0000"/>
                </a:solidFill>
                <a:latin typeface="Bookman Old Style" pitchFamily="18" charset="0"/>
              </a:rPr>
              <a:t>. Способствует эффективному накоплению каждым ребенком своего собственного личностного опыта. </a:t>
            </a:r>
            <a:endParaRPr lang="ru-RU" sz="20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4" name="Содержимое 3" descr="49afd795424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571744"/>
            <a:ext cx="9144000" cy="4286256"/>
          </a:xfr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Bookman Old Style" pitchFamily="18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Bookman Old Style" pitchFamily="18" charset="0"/>
              </a:rPr>
              <a:t>2. Определяет учебные задания, форму работы детей и демонстрирует им образец правильного выполнения заданий. </a:t>
            </a:r>
            <a:r>
              <a:rPr lang="ru-RU" sz="2000" dirty="0" smtClean="0">
                <a:latin typeface="Bookman Old Style" pitchFamily="18" charset="0"/>
              </a:rPr>
              <a:t/>
            </a:r>
            <a:br>
              <a:rPr lang="ru-RU" sz="2000" dirty="0" smtClean="0">
                <a:latin typeface="Bookman Old Style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Bookman Old Style" pitchFamily="18" charset="0"/>
              </a:rPr>
              <a:t>    2</a:t>
            </a:r>
            <a:r>
              <a:rPr lang="ru-RU" sz="2000" dirty="0" smtClean="0">
                <a:solidFill>
                  <a:srgbClr val="FF0000"/>
                </a:solidFill>
                <a:latin typeface="Bookman Old Style" pitchFamily="18" charset="0"/>
              </a:rPr>
              <a:t>. Предлагает детям на выбор различные учебные задания и формы работы, поощряет детей к самостоятельному поиску путей решения этих заданий. </a:t>
            </a:r>
            <a:endParaRPr lang="ru-RU" sz="20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4" name="Содержимое 3" descr="0010_011_motivatsionnaja_gotovnos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0116" y="2428868"/>
            <a:ext cx="7703767" cy="4214842"/>
          </a:xfr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Bookman Old Style" pitchFamily="18" charset="0"/>
              </a:rPr>
              <a:t>3</a:t>
            </a:r>
            <a:r>
              <a:rPr lang="ru-RU" sz="2400" dirty="0" smtClean="0">
                <a:solidFill>
                  <a:srgbClr val="0070C0"/>
                </a:solidFill>
                <a:latin typeface="Bookman Old Style" pitchFamily="18" charset="0"/>
              </a:rPr>
              <a:t>. Старается заинтересовать детей в том учебном материале, который предлагает сам. </a:t>
            </a:r>
            <a:r>
              <a:rPr lang="ru-RU" sz="2400" dirty="0" smtClean="0">
                <a:latin typeface="Bookman Old Style" pitchFamily="18" charset="0"/>
              </a:rPr>
              <a:t/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/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Bookman Old Style" pitchFamily="18" charset="0"/>
              </a:rPr>
              <a:t>3</a:t>
            </a:r>
            <a:r>
              <a:rPr lang="ru-RU" sz="2400" dirty="0" smtClean="0">
                <a:solidFill>
                  <a:srgbClr val="FF0000"/>
                </a:solidFill>
                <a:latin typeface="Bookman Old Style" pitchFamily="18" charset="0"/>
              </a:rPr>
              <a:t>. Стремиться выявить реальные интересы детей и согласовывать с ними подбор и организацию учебного материала. </a:t>
            </a:r>
            <a:endParaRPr lang="ru-RU" sz="24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4" name="Содержимое 3" descr="35-67445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3" y="3071810"/>
            <a:ext cx="6357983" cy="3571900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208</Words>
  <PresentationFormat>Экран (4:3)</PresentationFormat>
  <Paragraphs>16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«Особенности личностно-ориентированного урока»</vt:lpstr>
      <vt:lpstr>"Урок - это зеркало общей педагогической культуры учителя, - как писал В.А. Сухомлинский - мерило его интеллектуального богатства, показатель его кругозора, эрудиции". </vt:lpstr>
      <vt:lpstr>Какой урок мы можем назвать личностно ориентированным?</vt:lpstr>
      <vt:lpstr>Цель: создать условия для проявления познавательной активности ученика. </vt:lpstr>
      <vt:lpstr>Средства достижения учителем этой цели:  1. Использование разнообразных форм и методов организации учебной деятельности. 2.Создание атмосферы заинтересованности каждого ученика в работе класса. 3.Стимулирование учащихся к высказываниям, использованию различных способов выполнения заданий без боязни ошибиться, получить неправильный ответ. 4.Использование дидактического материала, позволяющего ученику выбирать наиболее значимые для него вид и форму учебного содержания. </vt:lpstr>
      <vt:lpstr> Сравним деятельность учителя при организации традиционного и личностно-ориентированного уроков (по С.В.Зайцеву) </vt:lpstr>
      <vt:lpstr>1. Обучает всех детей уставленной сумме ЗУНов.          1. Способствует эффективному накоплению каждым ребенком своего собственного личностного опыта. </vt:lpstr>
      <vt:lpstr> 2. Определяет учебные задания, форму работы детей и демонстрирует им образец правильного выполнения заданий.       2. Предлагает детям на выбор различные учебные задания и формы работы, поощряет детей к самостоятельному поиску путей решения этих заданий. </vt:lpstr>
      <vt:lpstr>3. Старается заинтересовать детей в том учебном материале, который предлагает сам.   3. Стремиться выявить реальные интересы детей и согласовывать с ними подбор и организацию учебного материала. </vt:lpstr>
      <vt:lpstr>4. Проводит индивидуальные занятия с отстающими или наиболее подготовленными детьми.      4. Ведет индивидуальную работу с каждым учащимся. </vt:lpstr>
      <vt:lpstr>5. Планирует и направляет детскую деятельность.  5. Помогает детям самостоятельно спланировать свою деятельность. </vt:lpstr>
      <vt:lpstr>6. Оценивает результаты работы детей, подмечая и исправляя допущенные ошибки.   6. Поощряет детей самостоятельно оценивать результаты их работы и исправлять допущенные ошибки. </vt:lpstr>
      <vt:lpstr>7. Определяет правила поведения в классе и следит за их соблюдением детьми.  7. Учит детей самостоятельно вырабатывать правила поведения и контролировать их соблюдение. </vt:lpstr>
      <vt:lpstr>8. Разрешает возникающие конфликты между детьми: поощряет правых и наказывает виноватых.  8. Побуждает детей обсуждать возникающие между ними конфликтные ситуации и самостоятельно искать пути их разрешения. </vt:lpstr>
      <vt:lpstr>Личностно-ориентированный урок  - это  та учебная ситуация, та "сценическая" площадка, где не только излагаются знания, но и раскрываются, формируются и реализуются личностные особенности учащихся.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«Особенности личностно-ориентированного урока»</dc:title>
  <cp:lastModifiedBy>Svetlana</cp:lastModifiedBy>
  <cp:revision>24</cp:revision>
  <dcterms:modified xsi:type="dcterms:W3CDTF">2015-03-23T18:51:25Z</dcterms:modified>
</cp:coreProperties>
</file>