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38" r:id="rId3"/>
    <p:sldId id="329" r:id="rId4"/>
    <p:sldId id="330" r:id="rId5"/>
    <p:sldId id="306" r:id="rId6"/>
    <p:sldId id="307" r:id="rId7"/>
    <p:sldId id="308" r:id="rId8"/>
    <p:sldId id="309" r:id="rId9"/>
    <p:sldId id="259" r:id="rId10"/>
    <p:sldId id="262" r:id="rId11"/>
    <p:sldId id="261" r:id="rId12"/>
    <p:sldId id="263" r:id="rId13"/>
    <p:sldId id="264" r:id="rId14"/>
    <p:sldId id="265" r:id="rId15"/>
    <p:sldId id="310" r:id="rId16"/>
    <p:sldId id="312" r:id="rId17"/>
    <p:sldId id="327" r:id="rId18"/>
    <p:sldId id="322" r:id="rId19"/>
    <p:sldId id="320" r:id="rId20"/>
    <p:sldId id="321" r:id="rId21"/>
    <p:sldId id="326" r:id="rId22"/>
    <p:sldId id="325" r:id="rId23"/>
    <p:sldId id="324" r:id="rId24"/>
    <p:sldId id="323" r:id="rId25"/>
    <p:sldId id="316" r:id="rId26"/>
    <p:sldId id="333" r:id="rId27"/>
    <p:sldId id="336" r:id="rId28"/>
    <p:sldId id="331" r:id="rId29"/>
    <p:sldId id="328" r:id="rId30"/>
    <p:sldId id="334" r:id="rId31"/>
    <p:sldId id="335" r:id="rId32"/>
    <p:sldId id="332" r:id="rId33"/>
    <p:sldId id="337" r:id="rId34"/>
    <p:sldId id="305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CC"/>
    <a:srgbClr val="D60093"/>
    <a:srgbClr val="FF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C1EA7-22A4-4291-9208-78352431D3AC}" type="datetimeFigureOut">
              <a:rPr lang="ru-RU"/>
              <a:pPr>
                <a:defRPr/>
              </a:pPr>
              <a:t>23.09.2013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F9A32-0CAE-4F10-8782-AF030DA72D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4356A-860C-4F2F-B08C-E07D6E26605B}" type="datetimeFigureOut">
              <a:rPr lang="ru-RU"/>
              <a:pPr>
                <a:defRPr/>
              </a:pPr>
              <a:t>23.09.2013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50F35-3CF0-4C36-BBE1-6C0C4DD85C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BBE09-A0A1-4D76-90D5-9E8081E3F218}" type="datetimeFigureOut">
              <a:rPr lang="ru-RU"/>
              <a:pPr>
                <a:defRPr/>
              </a:pPr>
              <a:t>23.09.2013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451B9-070B-41DB-AF5B-B3E39D38F5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D0962-8B8B-46E7-953E-2F8FBEC880DD}" type="datetimeFigureOut">
              <a:rPr lang="ru-RU"/>
              <a:pPr>
                <a:defRPr/>
              </a:pPr>
              <a:t>23.09.2013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B321D-96F0-4F42-A024-FDE62312F0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997D7-7DC3-43B9-83E5-B02542DA42AD}" type="datetimeFigureOut">
              <a:rPr lang="ru-RU"/>
              <a:pPr>
                <a:defRPr/>
              </a:pPr>
              <a:t>23.09.2013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887AB-6333-4714-A16B-15D4533359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6C867-D838-41EB-B831-0A12F3070AB5}" type="datetimeFigureOut">
              <a:rPr lang="ru-RU"/>
              <a:pPr>
                <a:defRPr/>
              </a:pPr>
              <a:t>23.09.2013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72A7D-5D31-4014-9FCE-E7EE2C8CFE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7F0A6-7EB5-44E0-BFA7-897ADB13BD82}" type="datetimeFigureOut">
              <a:rPr lang="ru-RU"/>
              <a:pPr>
                <a:defRPr/>
              </a:pPr>
              <a:t>23.09.2013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EBC98-B577-4DE0-BF17-020743D527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D952A-1CF5-4221-9BBE-1DAA1C8207B4}" type="datetimeFigureOut">
              <a:rPr lang="ru-RU"/>
              <a:pPr>
                <a:defRPr/>
              </a:pPr>
              <a:t>23.09.2013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9D992-7F4D-4738-A8F9-8401D1C3DA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330CE-8CCC-49F6-ADB0-20614B7E69FA}" type="datetimeFigureOut">
              <a:rPr lang="ru-RU"/>
              <a:pPr>
                <a:defRPr/>
              </a:pPr>
              <a:t>23.09.2013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7D8AF-76CF-46DF-BD41-478C4E7F2D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B01F1-2BF6-414C-83A4-84CC1988271E}" type="datetimeFigureOut">
              <a:rPr lang="ru-RU"/>
              <a:pPr>
                <a:defRPr/>
              </a:pPr>
              <a:t>23.09.2013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B0317-A694-4D89-8E3F-206FF65232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B7521-AE08-41C3-97B9-CBB55BAB974F}" type="datetimeFigureOut">
              <a:rPr lang="ru-RU"/>
              <a:pPr>
                <a:defRPr/>
              </a:pPr>
              <a:t>23.09.2013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314DA-9795-4308-AEAA-ADEE557502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0A2C86C-D771-4EC4-B0D4-531694330D5C}" type="datetimeFigureOut">
              <a:rPr lang="ru-RU"/>
              <a:pPr>
                <a:defRPr/>
              </a:pPr>
              <a:t>23.09.2013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25063F-431A-46A2-B326-6484E5945B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gif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slide" Target="slide4.xml"/><Relationship Id="rId5" Type="http://schemas.openxmlformats.org/officeDocument/2006/relationships/image" Target="../media/image3.png"/><Relationship Id="rId4" Type="http://schemas.openxmlformats.org/officeDocument/2006/relationships/image" Target="../media/image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slide" Target="slide4.xml"/><Relationship Id="rId5" Type="http://schemas.openxmlformats.org/officeDocument/2006/relationships/image" Target="../media/image3.pn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13" Type="http://schemas.openxmlformats.org/officeDocument/2006/relationships/image" Target="../media/image53.jpeg"/><Relationship Id="rId18" Type="http://schemas.openxmlformats.org/officeDocument/2006/relationships/image" Target="../media/image58.jpeg"/><Relationship Id="rId3" Type="http://schemas.openxmlformats.org/officeDocument/2006/relationships/audio" Target="../media/audio2.wav"/><Relationship Id="rId21" Type="http://schemas.openxmlformats.org/officeDocument/2006/relationships/image" Target="../media/image61.wmf"/><Relationship Id="rId7" Type="http://schemas.openxmlformats.org/officeDocument/2006/relationships/image" Target="../media/image47.jpeg"/><Relationship Id="rId12" Type="http://schemas.openxmlformats.org/officeDocument/2006/relationships/image" Target="../media/image52.jpeg"/><Relationship Id="rId17" Type="http://schemas.openxmlformats.org/officeDocument/2006/relationships/image" Target="../media/image57.emf"/><Relationship Id="rId2" Type="http://schemas.openxmlformats.org/officeDocument/2006/relationships/audio" Target="../media/audio1.wav"/><Relationship Id="rId16" Type="http://schemas.openxmlformats.org/officeDocument/2006/relationships/image" Target="../media/image56.jpeg"/><Relationship Id="rId20" Type="http://schemas.openxmlformats.org/officeDocument/2006/relationships/image" Target="../media/image60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11" Type="http://schemas.openxmlformats.org/officeDocument/2006/relationships/image" Target="../media/image51.jpeg"/><Relationship Id="rId5" Type="http://schemas.openxmlformats.org/officeDocument/2006/relationships/image" Target="../media/image45.png"/><Relationship Id="rId15" Type="http://schemas.openxmlformats.org/officeDocument/2006/relationships/image" Target="../media/image55.jpeg"/><Relationship Id="rId10" Type="http://schemas.openxmlformats.org/officeDocument/2006/relationships/image" Target="../media/image50.gif"/><Relationship Id="rId19" Type="http://schemas.openxmlformats.org/officeDocument/2006/relationships/image" Target="../media/image59.gif"/><Relationship Id="rId4" Type="http://schemas.openxmlformats.org/officeDocument/2006/relationships/image" Target="../media/image44.jpeg"/><Relationship Id="rId9" Type="http://schemas.openxmlformats.org/officeDocument/2006/relationships/image" Target="../media/image49.jpeg"/><Relationship Id="rId14" Type="http://schemas.openxmlformats.org/officeDocument/2006/relationships/image" Target="../media/image54.jpeg"/><Relationship Id="rId22" Type="http://schemas.openxmlformats.org/officeDocument/2006/relationships/slide" Target="slide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jpeg"/><Relationship Id="rId4" Type="http://schemas.openxmlformats.org/officeDocument/2006/relationships/slide" Target="slide3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jpeg"/><Relationship Id="rId4" Type="http://schemas.openxmlformats.org/officeDocument/2006/relationships/slide" Target="slide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multworld.ru/besplatnye-prikolnye-kartinki-po-pozharnoj-bezopasnosti-dlya-detej.html" TargetMode="External"/><Relationship Id="rId13" Type="http://schemas.openxmlformats.org/officeDocument/2006/relationships/hyperlink" Target="http://content.foto.mail.ru/bk/yuliya_buslova/_blogs/i-3666.jpg" TargetMode="External"/><Relationship Id="rId18" Type="http://schemas.openxmlformats.org/officeDocument/2006/relationships/hyperlink" Target="http://i036.radikal.ru/0908/6b/c53c2e9e73b5.jpg" TargetMode="External"/><Relationship Id="rId26" Type="http://schemas.openxmlformats.org/officeDocument/2006/relationships/hyperlink" Target="http://www.libex.ru/dimg/139d9.jpg" TargetMode="External"/><Relationship Id="rId3" Type="http://schemas.openxmlformats.org/officeDocument/2006/relationships/hyperlink" Target="http://viki.rdf.ru/item/2586/download/" TargetMode="External"/><Relationship Id="rId21" Type="http://schemas.openxmlformats.org/officeDocument/2006/relationships/hyperlink" Target="http://static.ozone.ru/multimedia/books_covers/1003282052.jpg" TargetMode="External"/><Relationship Id="rId7" Type="http://schemas.openxmlformats.org/officeDocument/2006/relationships/hyperlink" Target="http://www.pojarnayabezopasnost.ru/vospitatel/zagadki.html" TargetMode="External"/><Relationship Id="rId12" Type="http://schemas.openxmlformats.org/officeDocument/2006/relationships/hyperlink" Target="http://files.hasici-markvartovice.webnode.com/200000312-ec31aed2bb/fireman22.gif" TargetMode="External"/><Relationship Id="rId17" Type="http://schemas.openxmlformats.org/officeDocument/2006/relationships/hyperlink" Target="http://www.yarskonline.ru/upload_files/news/470_1.jpg" TargetMode="External"/><Relationship Id="rId25" Type="http://schemas.openxmlformats.org/officeDocument/2006/relationships/hyperlink" Target="http://bukinist.su/books_imgs/2720_3773_04.jpg" TargetMode="External"/><Relationship Id="rId33" Type="http://schemas.openxmlformats.org/officeDocument/2006/relationships/image" Target="../media/image68.png"/><Relationship Id="rId2" Type="http://schemas.openxmlformats.org/officeDocument/2006/relationships/image" Target="../media/image1.png"/><Relationship Id="rId16" Type="http://schemas.openxmlformats.org/officeDocument/2006/relationships/hyperlink" Target="http://s3-eu-west-1.amazonaws.com/idei74/upload/stuff/big/2S9m5O3ax0ZxneweQ1.jpg" TargetMode="External"/><Relationship Id="rId20" Type="http://schemas.openxmlformats.org/officeDocument/2006/relationships/hyperlink" Target="http://www.bezformata.ru/content/Images/000/004/266/image4266699.jpg" TargetMode="External"/><Relationship Id="rId29" Type="http://schemas.openxmlformats.org/officeDocument/2006/relationships/hyperlink" Target="http://vozmimp3.com/?string=%C3%E8%EC%ED+%CA%C2%CD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nsportal.ru/nachalnaya-shkola/vospitatelnaya-rabota/kvn-po-pravilam-pozharnoi-bezopasnosti" TargetMode="External"/><Relationship Id="rId11" Type="http://schemas.openxmlformats.org/officeDocument/2006/relationships/hyperlink" Target="http://www.pravmir.ru/uploads/fire-460.jpg" TargetMode="External"/><Relationship Id="rId24" Type="http://schemas.openxmlformats.org/officeDocument/2006/relationships/hyperlink" Target="http://www.mp3-kniga.ru/bibliofil/img/marshak-geroy1971.jpg" TargetMode="External"/><Relationship Id="rId32" Type="http://schemas.openxmlformats.org/officeDocument/2006/relationships/hyperlink" Target="http://www.audiopoisk.com/track/no/mp3/pesni-pojarnih---esli-vdrug/" TargetMode="External"/><Relationship Id="rId5" Type="http://schemas.openxmlformats.org/officeDocument/2006/relationships/hyperlink" Target="http://pedsovet.su/load/243-1-0-11308" TargetMode="External"/><Relationship Id="rId15" Type="http://schemas.openxmlformats.org/officeDocument/2006/relationships/hyperlink" Target="http://img0.liveinternet.ru/images/attach/c/6/89/521/89521002_large_04.jpg" TargetMode="External"/><Relationship Id="rId23" Type="http://schemas.openxmlformats.org/officeDocument/2006/relationships/hyperlink" Target="http://detizdat.ucoz.org/_ph/26/2/597205215.jpg" TargetMode="External"/><Relationship Id="rId28" Type="http://schemas.openxmlformats.org/officeDocument/2006/relationships/hyperlink" Target="http://primarytuition.webs.com/ChildrenDrawing.jpg" TargetMode="External"/><Relationship Id="rId10" Type="http://schemas.openxmlformats.org/officeDocument/2006/relationships/hyperlink" Target="http://img12.nnm.ru/7/1/2/d/f/d1cf56395fe5acef0b3382fcfb1.jpg" TargetMode="External"/><Relationship Id="rId19" Type="http://schemas.openxmlformats.org/officeDocument/2006/relationships/hyperlink" Target="http://0.tqn.com/d/chemistry/1/0/D/2/1/Gasmask_nva.jpg" TargetMode="External"/><Relationship Id="rId31" Type="http://schemas.openxmlformats.org/officeDocument/2006/relationships/hyperlink" Target="http://draste.ru/music/view/10794?q" TargetMode="External"/><Relationship Id="rId4" Type="http://schemas.openxmlformats.org/officeDocument/2006/relationships/hyperlink" Target="http://viki.rdf.ru/item/1891/" TargetMode="External"/><Relationship Id="rId9" Type="http://schemas.openxmlformats.org/officeDocument/2006/relationships/hyperlink" Target="http://cs11453.userapi.com/u8620368/-14/x_47381aa7.jpg" TargetMode="External"/><Relationship Id="rId14" Type="http://schemas.openxmlformats.org/officeDocument/2006/relationships/hyperlink" Target="http://img0.liveinternet.ru/images/attach/c/3/75/180/75180432_hotflame.jpg" TargetMode="External"/><Relationship Id="rId22" Type="http://schemas.openxmlformats.org/officeDocument/2006/relationships/hyperlink" Target="http://s-marshak.ru/books/k/k18/k18_01.jpg" TargetMode="External"/><Relationship Id="rId27" Type="http://schemas.openxmlformats.org/officeDocument/2006/relationships/hyperlink" Target="http://www.dialcon.ru/uploads/Image/item/size/vk101-43.gif" TargetMode="External"/><Relationship Id="rId30" Type="http://schemas.openxmlformats.org/officeDocument/2006/relationships/hyperlink" Target="http://poiskm.ru/song/16854040-KVN-Kapitani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32.xml"/><Relationship Id="rId3" Type="http://schemas.openxmlformats.org/officeDocument/2006/relationships/slide" Target="slide6.xml"/><Relationship Id="rId7" Type="http://schemas.openxmlformats.org/officeDocument/2006/relationships/slide" Target="slide19.xml"/><Relationship Id="rId12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11" Type="http://schemas.openxmlformats.org/officeDocument/2006/relationships/slide" Target="slide25.xml"/><Relationship Id="rId5" Type="http://schemas.openxmlformats.org/officeDocument/2006/relationships/slide" Target="slide15.xml"/><Relationship Id="rId10" Type="http://schemas.openxmlformats.org/officeDocument/2006/relationships/image" Target="../media/image4.gif"/><Relationship Id="rId4" Type="http://schemas.openxmlformats.org/officeDocument/2006/relationships/slide" Target="slide27.xml"/><Relationship Id="rId9" Type="http://schemas.openxmlformats.org/officeDocument/2006/relationships/slide" Target="slide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-222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043608" y="404664"/>
            <a:ext cx="7200800" cy="3002565"/>
          </a:xfrm>
          <a:prstGeom prst="rect">
            <a:avLst/>
          </a:prstGeom>
        </p:spPr>
        <p:txBody>
          <a:bodyPr wrap="none">
            <a:prstTxWarp prst="textCanUp">
              <a:avLst>
                <a:gd name="adj" fmla="val 66667"/>
              </a:avLst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+mn-lt"/>
              </a:rPr>
              <a:t> </a:t>
            </a:r>
            <a:r>
              <a:rPr lang="ru-RU" sz="6600" b="1" dirty="0">
                <a:ln w="19050">
                  <a:solidFill>
                    <a:srgbClr val="D60093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Century" pitchFamily="18" charset="0"/>
              </a:rPr>
              <a:t>КВН по пожарной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9050">
                  <a:solidFill>
                    <a:srgbClr val="D60093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Century" pitchFamily="18" charset="0"/>
              </a:rPr>
              <a:t>безопасности</a:t>
            </a:r>
          </a:p>
        </p:txBody>
      </p:sp>
      <p:sp>
        <p:nvSpPr>
          <p:cNvPr id="13315" name="TextBox 1"/>
          <p:cNvSpPr txBox="1">
            <a:spLocks noChangeArrowheads="1"/>
          </p:cNvSpPr>
          <p:nvPr/>
        </p:nvSpPr>
        <p:spPr bwMode="auto">
          <a:xfrm>
            <a:off x="3635375" y="2992438"/>
            <a:ext cx="39338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Внеклассное мероприятие 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для начальных классов</a:t>
            </a:r>
          </a:p>
        </p:txBody>
      </p:sp>
      <p:sp>
        <p:nvSpPr>
          <p:cNvPr id="5" name="Прямоугольник 7"/>
          <p:cNvSpPr>
            <a:spLocks noChangeArrowheads="1"/>
          </p:cNvSpPr>
          <p:nvPr/>
        </p:nvSpPr>
        <p:spPr bwMode="auto">
          <a:xfrm>
            <a:off x="4067175" y="5300663"/>
            <a:ext cx="48974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 Правдинска СОШ №1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классов: Артемова Е.Н.</a:t>
            </a:r>
            <a:endParaRPr lang="ru-RU" sz="2400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7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3019425"/>
            <a:ext cx="24511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WordArt 2"/>
          <p:cNvSpPr>
            <a:spLocks noChangeArrowheads="1" noChangeShapeType="1" noTextEdit="1"/>
          </p:cNvSpPr>
          <p:nvPr/>
        </p:nvSpPr>
        <p:spPr bwMode="auto">
          <a:xfrm>
            <a:off x="1143000" y="4221163"/>
            <a:ext cx="1557338" cy="2036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О</a:t>
            </a:r>
          </a:p>
        </p:txBody>
      </p:sp>
      <p:pic>
        <p:nvPicPr>
          <p:cNvPr id="10" name="Рисунок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8638" y="731838"/>
            <a:ext cx="235743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63" y="3716338"/>
            <a:ext cx="2740025" cy="292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Прямоугольник 11"/>
          <p:cNvSpPr>
            <a:spLocks noChangeArrowheads="1"/>
          </p:cNvSpPr>
          <p:nvPr/>
        </p:nvSpPr>
        <p:spPr bwMode="auto">
          <a:xfrm>
            <a:off x="6786563" y="4286250"/>
            <a:ext cx="16383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>
                <a:solidFill>
                  <a:srgbClr val="3333FF"/>
                </a:solidFill>
                <a:latin typeface="Calibri" pitchFamily="34" charset="0"/>
              </a:rPr>
              <a:t> К=Г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657350" y="1487488"/>
            <a:ext cx="170021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>
                <a:solidFill>
                  <a:srgbClr val="3333FF"/>
                </a:solidFill>
                <a:latin typeface="Calibri" pitchFamily="34" charset="0"/>
              </a:rPr>
              <a:t> 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ОГОНЬ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5838" y="395288"/>
            <a:ext cx="240982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РЕБУСЫ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-3333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Прямоугольник 1"/>
          <p:cNvSpPr>
            <a:spLocks noChangeArrowheads="1"/>
          </p:cNvSpPr>
          <p:nvPr/>
        </p:nvSpPr>
        <p:spPr bwMode="auto">
          <a:xfrm>
            <a:off x="1857375" y="3214688"/>
            <a:ext cx="299561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>
                <a:solidFill>
                  <a:srgbClr val="3333FF"/>
                </a:solidFill>
                <a:latin typeface="Calibri" pitchFamily="34" charset="0"/>
              </a:rPr>
              <a:t> ОМ=ВЕ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5775" y="3706813"/>
            <a:ext cx="2871788" cy="2870200"/>
          </a:xfrm>
          <a:prstGeom prst="rect">
            <a:avLst/>
          </a:prstGeom>
          <a:noFill/>
        </p:spPr>
      </p:pic>
      <p:sp>
        <p:nvSpPr>
          <p:cNvPr id="23556" name="Прямоугольник 4"/>
          <p:cNvSpPr>
            <a:spLocks noChangeArrowheads="1"/>
          </p:cNvSpPr>
          <p:nvPr/>
        </p:nvSpPr>
        <p:spPr bwMode="auto">
          <a:xfrm>
            <a:off x="8286750" y="2000250"/>
            <a:ext cx="60642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>
                <a:solidFill>
                  <a:srgbClr val="FF0000"/>
                </a:solidFill>
                <a:latin typeface="Gabriola"/>
              </a:rPr>
              <a:t>,</a:t>
            </a:r>
          </a:p>
        </p:txBody>
      </p:sp>
      <p:sp>
        <p:nvSpPr>
          <p:cNvPr id="23557" name="Прямоугольник 5"/>
          <p:cNvSpPr>
            <a:spLocks noChangeArrowheads="1"/>
          </p:cNvSpPr>
          <p:nvPr/>
        </p:nvSpPr>
        <p:spPr bwMode="auto">
          <a:xfrm>
            <a:off x="7929563" y="2000250"/>
            <a:ext cx="60642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>
                <a:solidFill>
                  <a:srgbClr val="FF0000"/>
                </a:solidFill>
                <a:latin typeface="Gabriola"/>
              </a:rPr>
              <a:t>,</a:t>
            </a: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7525" y="3992563"/>
            <a:ext cx="5243513" cy="2243137"/>
          </a:xfrm>
          <a:prstGeom prst="rect">
            <a:avLst/>
          </a:prstGeom>
          <a:noFill/>
        </p:spPr>
      </p:pic>
      <p:pic>
        <p:nvPicPr>
          <p:cNvPr id="10" name="Picture 10" descr="newy6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187325"/>
            <a:ext cx="157162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936616" y="1600169"/>
            <a:ext cx="163538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solidFill>
                  <a:srgbClr val="3333FF"/>
                </a:solidFill>
                <a:latin typeface="+mn-lt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СВЕЧА</a:t>
            </a:r>
            <a:endParaRPr lang="ru-RU" sz="2800" b="1" dirty="0">
              <a:ln>
                <a:solidFill>
                  <a:srgbClr val="FFFF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5838" y="395288"/>
            <a:ext cx="240982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РЕБУСЫ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WordArt 2"/>
          <p:cNvSpPr>
            <a:spLocks noChangeArrowheads="1" noChangeShapeType="1" noTextEdit="1"/>
          </p:cNvSpPr>
          <p:nvPr/>
        </p:nvSpPr>
        <p:spPr bwMode="auto">
          <a:xfrm>
            <a:off x="4356100" y="4214813"/>
            <a:ext cx="2073275" cy="2022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Ж</a:t>
            </a:r>
          </a:p>
        </p:txBody>
      </p:sp>
      <p:sp>
        <p:nvSpPr>
          <p:cNvPr id="24579" name="Прямоугольник 2"/>
          <p:cNvSpPr>
            <a:spLocks noChangeArrowheads="1"/>
          </p:cNvSpPr>
          <p:nvPr/>
        </p:nvSpPr>
        <p:spPr bwMode="auto">
          <a:xfrm>
            <a:off x="3357563" y="1571625"/>
            <a:ext cx="60642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>
                <a:solidFill>
                  <a:srgbClr val="FF0000"/>
                </a:solidFill>
                <a:latin typeface="Gabriola"/>
              </a:rPr>
              <a:t>,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013" y="4065588"/>
            <a:ext cx="3163887" cy="2511425"/>
          </a:xfrm>
          <a:prstGeom prst="rect">
            <a:avLst/>
          </a:prstGeom>
          <a:noFill/>
        </p:spPr>
      </p:pic>
      <p:sp>
        <p:nvSpPr>
          <p:cNvPr id="24581" name="Прямоугольник 5"/>
          <p:cNvSpPr>
            <a:spLocks noChangeArrowheads="1"/>
          </p:cNvSpPr>
          <p:nvPr/>
        </p:nvSpPr>
        <p:spPr bwMode="auto">
          <a:xfrm>
            <a:off x="3643313" y="1571625"/>
            <a:ext cx="60642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>
                <a:solidFill>
                  <a:srgbClr val="FF0000"/>
                </a:solidFill>
                <a:latin typeface="Gabriola"/>
              </a:rPr>
              <a:t>,</a:t>
            </a:r>
          </a:p>
        </p:txBody>
      </p:sp>
      <p:sp>
        <p:nvSpPr>
          <p:cNvPr id="24582" name="Прямоугольник 6"/>
          <p:cNvSpPr>
            <a:spLocks noChangeArrowheads="1"/>
          </p:cNvSpPr>
          <p:nvPr/>
        </p:nvSpPr>
        <p:spPr bwMode="auto">
          <a:xfrm>
            <a:off x="8286750" y="1785938"/>
            <a:ext cx="606425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>
                <a:solidFill>
                  <a:srgbClr val="FF0000"/>
                </a:solidFill>
                <a:latin typeface="Gabriola"/>
              </a:rPr>
              <a:t>,</a:t>
            </a:r>
          </a:p>
        </p:txBody>
      </p:sp>
      <p:pic>
        <p:nvPicPr>
          <p:cNvPr id="24583" name="Рисунок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688" y="3929063"/>
            <a:ext cx="178593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Прямоугольник 8"/>
          <p:cNvSpPr>
            <a:spLocks noChangeArrowheads="1"/>
          </p:cNvSpPr>
          <p:nvPr/>
        </p:nvSpPr>
        <p:spPr bwMode="auto">
          <a:xfrm>
            <a:off x="6929438" y="3214688"/>
            <a:ext cx="14255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>
                <a:solidFill>
                  <a:srgbClr val="3333FF"/>
                </a:solidFill>
                <a:latin typeface="Calibri" pitchFamily="34" charset="0"/>
              </a:rPr>
              <a:t> 2 1</a:t>
            </a:r>
          </a:p>
        </p:txBody>
      </p:sp>
      <p:pic>
        <p:nvPicPr>
          <p:cNvPr id="11" name="Рисунок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5" y="285750"/>
            <a:ext cx="3929063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311275" y="1762125"/>
            <a:ext cx="17589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>
                <a:solidFill>
                  <a:srgbClr val="3333FF"/>
                </a:solidFill>
                <a:latin typeface="Calibri" pitchFamily="34" charset="0"/>
              </a:rPr>
              <a:t> 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ПОЖАР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85838" y="395288"/>
            <a:ext cx="240982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РЕБУСЫ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Прямоугольник 11"/>
          <p:cNvSpPr>
            <a:spLocks noChangeArrowheads="1"/>
          </p:cNvSpPr>
          <p:nvPr/>
        </p:nvSpPr>
        <p:spPr bwMode="auto">
          <a:xfrm>
            <a:off x="6786563" y="4286250"/>
            <a:ext cx="56673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>
                <a:solidFill>
                  <a:srgbClr val="3333FF"/>
                </a:solidFill>
                <a:latin typeface="Calibri" pitchFamily="34" charset="0"/>
              </a:rPr>
              <a:t>  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357313" y="1571625"/>
            <a:ext cx="131286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>
                <a:solidFill>
                  <a:srgbClr val="3333FF"/>
                </a:solidFill>
                <a:latin typeface="Calibri" pitchFamily="34" charset="0"/>
              </a:rPr>
              <a:t> 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ДЫМ</a:t>
            </a:r>
          </a:p>
        </p:txBody>
      </p:sp>
      <p:pic>
        <p:nvPicPr>
          <p:cNvPr id="25604" name="Рисунок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3643313"/>
            <a:ext cx="328612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Прямоугольник 8"/>
          <p:cNvSpPr>
            <a:spLocks noChangeArrowheads="1"/>
          </p:cNvSpPr>
          <p:nvPr/>
        </p:nvSpPr>
        <p:spPr bwMode="auto">
          <a:xfrm>
            <a:off x="3214688" y="1428750"/>
            <a:ext cx="60642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>
                <a:solidFill>
                  <a:srgbClr val="0000CC"/>
                </a:solidFill>
                <a:latin typeface="Gabriola"/>
              </a:rPr>
              <a:t>,</a:t>
            </a:r>
          </a:p>
        </p:txBody>
      </p:sp>
      <p:sp>
        <p:nvSpPr>
          <p:cNvPr id="25606" name="Прямоугольник 13"/>
          <p:cNvSpPr>
            <a:spLocks noChangeArrowheads="1"/>
          </p:cNvSpPr>
          <p:nvPr/>
        </p:nvSpPr>
        <p:spPr bwMode="auto">
          <a:xfrm>
            <a:off x="2928938" y="1428750"/>
            <a:ext cx="60642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>
                <a:solidFill>
                  <a:srgbClr val="0000CC"/>
                </a:solidFill>
                <a:latin typeface="Gabriola"/>
              </a:rPr>
              <a:t>,</a:t>
            </a:r>
          </a:p>
        </p:txBody>
      </p:sp>
      <p:pic>
        <p:nvPicPr>
          <p:cNvPr id="256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8" y="4429125"/>
            <a:ext cx="214312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Прямоугольник 14"/>
          <p:cNvSpPr>
            <a:spLocks noChangeArrowheads="1"/>
          </p:cNvSpPr>
          <p:nvPr/>
        </p:nvSpPr>
        <p:spPr bwMode="auto">
          <a:xfrm>
            <a:off x="4214813" y="2286000"/>
            <a:ext cx="60642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>
                <a:solidFill>
                  <a:srgbClr val="0000CC"/>
                </a:solidFill>
                <a:latin typeface="Gabriola"/>
              </a:rPr>
              <a:t>,</a:t>
            </a:r>
          </a:p>
        </p:txBody>
      </p:sp>
      <p:sp>
        <p:nvSpPr>
          <p:cNvPr id="25609" name="Прямоугольник 15"/>
          <p:cNvSpPr>
            <a:spLocks noChangeArrowheads="1"/>
          </p:cNvSpPr>
          <p:nvPr/>
        </p:nvSpPr>
        <p:spPr bwMode="auto">
          <a:xfrm>
            <a:off x="6000750" y="2286000"/>
            <a:ext cx="60642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>
                <a:solidFill>
                  <a:srgbClr val="0000CC"/>
                </a:solidFill>
                <a:latin typeface="Gabriola"/>
              </a:rPr>
              <a:t>,</a:t>
            </a:r>
          </a:p>
        </p:txBody>
      </p:sp>
      <p:pic>
        <p:nvPicPr>
          <p:cNvPr id="25610" name="Рисунок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688" y="3571875"/>
            <a:ext cx="2009775" cy="294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1" name="Прямоугольник 17"/>
          <p:cNvSpPr>
            <a:spLocks noChangeArrowheads="1"/>
          </p:cNvSpPr>
          <p:nvPr/>
        </p:nvSpPr>
        <p:spPr bwMode="auto">
          <a:xfrm>
            <a:off x="8358188" y="1285875"/>
            <a:ext cx="60642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>
                <a:solidFill>
                  <a:srgbClr val="0000CC"/>
                </a:solidFill>
                <a:latin typeface="Gabriola"/>
              </a:rPr>
              <a:t>,</a:t>
            </a:r>
          </a:p>
        </p:txBody>
      </p:sp>
      <p:sp>
        <p:nvSpPr>
          <p:cNvPr id="25612" name="Прямоугольник 18"/>
          <p:cNvSpPr>
            <a:spLocks noChangeArrowheads="1"/>
          </p:cNvSpPr>
          <p:nvPr/>
        </p:nvSpPr>
        <p:spPr bwMode="auto">
          <a:xfrm>
            <a:off x="8072438" y="1285875"/>
            <a:ext cx="60642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>
                <a:solidFill>
                  <a:srgbClr val="0000CC"/>
                </a:solidFill>
                <a:latin typeface="Gabriola"/>
              </a:rPr>
              <a:t>,</a:t>
            </a:r>
          </a:p>
        </p:txBody>
      </p:sp>
      <p:pic>
        <p:nvPicPr>
          <p:cNvPr id="21" name="Picture 4" descr="{EA3C0CAB-28EE-4233-B433-80D48347ED33}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1700" y="512763"/>
            <a:ext cx="2597150" cy="2779712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985838" y="395288"/>
            <a:ext cx="240982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РЕБУСЫ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13"/>
          <p:cNvPicPr>
            <a:picLocks noChangeAspect="1" noChangeArrowheads="1"/>
          </p:cNvPicPr>
          <p:nvPr/>
        </p:nvPicPr>
        <p:blipFill>
          <a:blip r:embed="rId3" cstate="print"/>
          <a:srcRect l="16730"/>
          <a:stretch>
            <a:fillRect/>
          </a:stretch>
        </p:blipFill>
        <p:spPr bwMode="auto">
          <a:xfrm>
            <a:off x="2000250" y="3786188"/>
            <a:ext cx="1785938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WordArt 2"/>
          <p:cNvSpPr>
            <a:spLocks noChangeArrowheads="1" noChangeShapeType="1" noTextEdit="1"/>
          </p:cNvSpPr>
          <p:nvPr/>
        </p:nvSpPr>
        <p:spPr bwMode="auto">
          <a:xfrm>
            <a:off x="611188" y="3929063"/>
            <a:ext cx="1531937" cy="21796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С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781175" y="1844675"/>
            <a:ext cx="19939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>
                <a:solidFill>
                  <a:srgbClr val="3333FF"/>
                </a:solidFill>
                <a:latin typeface="Calibri" pitchFamily="34" charset="0"/>
              </a:rPr>
              <a:t> 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СПИЧКИ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78500" y="4138613"/>
            <a:ext cx="2012950" cy="2298700"/>
          </a:xfrm>
          <a:prstGeom prst="rect">
            <a:avLst/>
          </a:prstGeom>
          <a:noFill/>
        </p:spPr>
      </p:pic>
      <p:sp>
        <p:nvSpPr>
          <p:cNvPr id="26630" name="Прямоугольник 11"/>
          <p:cNvSpPr>
            <a:spLocks noChangeArrowheads="1"/>
          </p:cNvSpPr>
          <p:nvPr/>
        </p:nvSpPr>
        <p:spPr bwMode="auto">
          <a:xfrm>
            <a:off x="7281863" y="4357688"/>
            <a:ext cx="186213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>
                <a:solidFill>
                  <a:srgbClr val="3333FF"/>
                </a:solidFill>
                <a:latin typeface="Calibri" pitchFamily="34" charset="0"/>
              </a:rPr>
              <a:t> А=И</a:t>
            </a:r>
          </a:p>
        </p:txBody>
      </p:sp>
      <p:sp>
        <p:nvSpPr>
          <p:cNvPr id="26631" name="Прямоугольник 13"/>
          <p:cNvSpPr>
            <a:spLocks noChangeArrowheads="1"/>
          </p:cNvSpPr>
          <p:nvPr/>
        </p:nvSpPr>
        <p:spPr bwMode="auto">
          <a:xfrm>
            <a:off x="5214938" y="1643063"/>
            <a:ext cx="606425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>
                <a:solidFill>
                  <a:srgbClr val="0000CC"/>
                </a:solidFill>
                <a:latin typeface="Gabriola"/>
              </a:rPr>
              <a:t>,</a:t>
            </a:r>
          </a:p>
        </p:txBody>
      </p:sp>
      <p:sp>
        <p:nvSpPr>
          <p:cNvPr id="26632" name="Прямоугольник 8"/>
          <p:cNvSpPr>
            <a:spLocks noChangeArrowheads="1"/>
          </p:cNvSpPr>
          <p:nvPr/>
        </p:nvSpPr>
        <p:spPr bwMode="auto">
          <a:xfrm>
            <a:off x="5500688" y="1643063"/>
            <a:ext cx="606425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>
                <a:solidFill>
                  <a:srgbClr val="0000CC"/>
                </a:solidFill>
                <a:latin typeface="Gabriola"/>
              </a:rPr>
              <a:t>,</a:t>
            </a:r>
          </a:p>
        </p:txBody>
      </p:sp>
      <p:sp>
        <p:nvSpPr>
          <p:cNvPr id="26633" name="Прямоугольник 16"/>
          <p:cNvSpPr>
            <a:spLocks noChangeArrowheads="1"/>
          </p:cNvSpPr>
          <p:nvPr/>
        </p:nvSpPr>
        <p:spPr bwMode="auto">
          <a:xfrm>
            <a:off x="3857625" y="1643063"/>
            <a:ext cx="606425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>
                <a:solidFill>
                  <a:srgbClr val="0000CC"/>
                </a:solidFill>
                <a:latin typeface="Gabriola"/>
              </a:rPr>
              <a:t>,</a:t>
            </a:r>
          </a:p>
        </p:txBody>
      </p:sp>
      <p:sp>
        <p:nvSpPr>
          <p:cNvPr id="26634" name="Прямоугольник 17"/>
          <p:cNvSpPr>
            <a:spLocks noChangeArrowheads="1"/>
          </p:cNvSpPr>
          <p:nvPr/>
        </p:nvSpPr>
        <p:spPr bwMode="auto">
          <a:xfrm>
            <a:off x="3500438" y="1643063"/>
            <a:ext cx="606425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>
                <a:solidFill>
                  <a:srgbClr val="0000CC"/>
                </a:solidFill>
                <a:latin typeface="Gabriola"/>
              </a:rPr>
              <a:t>,</a:t>
            </a:r>
          </a:p>
        </p:txBody>
      </p:sp>
      <p:sp>
        <p:nvSpPr>
          <p:cNvPr id="26635" name="Прямоугольник 18"/>
          <p:cNvSpPr>
            <a:spLocks noChangeArrowheads="1"/>
          </p:cNvSpPr>
          <p:nvPr/>
        </p:nvSpPr>
        <p:spPr bwMode="auto">
          <a:xfrm>
            <a:off x="3357563" y="5000625"/>
            <a:ext cx="17621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>
                <a:solidFill>
                  <a:srgbClr val="3333FF"/>
                </a:solidFill>
                <a:latin typeface="Calibri" pitchFamily="34" charset="0"/>
              </a:rPr>
              <a:t> Е=И</a:t>
            </a:r>
          </a:p>
        </p:txBody>
      </p:sp>
      <p:pic>
        <p:nvPicPr>
          <p:cNvPr id="1026" name="Рисунок 1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78438" y="854075"/>
            <a:ext cx="2944812" cy="2401888"/>
          </a:xfrm>
          <a:prstGeom prst="rect">
            <a:avLst/>
          </a:prstGeom>
          <a:noFill/>
        </p:spPr>
      </p:pic>
      <p:sp>
        <p:nvSpPr>
          <p:cNvPr id="2" name="Стрелка вправо 1">
            <a:hlinkClick r:id="rId6" action="ppaction://hlinksldjump"/>
          </p:cNvPr>
          <p:cNvSpPr/>
          <p:nvPr/>
        </p:nvSpPr>
        <p:spPr>
          <a:xfrm>
            <a:off x="8043863" y="5994400"/>
            <a:ext cx="977900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985838" y="395288"/>
            <a:ext cx="240982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РЕБУСЫ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-15875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7338" y="1376363"/>
          <a:ext cx="8569325" cy="4810125"/>
        </p:xfrm>
        <a:graphic>
          <a:graphicData uri="http://schemas.openxmlformats.org/drawingml/2006/table">
            <a:tbl>
              <a:tblPr/>
              <a:tblGrid>
                <a:gridCol w="4537075"/>
                <a:gridCol w="4032250"/>
              </a:tblGrid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Вода и огонь – хорошие слуги…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…беду отводи до удара.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Огонь маслом заливать…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…большой пожар бывает.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Искру туши до пожара…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…охватит – не выплывешь.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Кто огня не бережётся…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…но и страшные господа.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маленькой искры…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…тот скоро обожжётся.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Огонь – не вода…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…лишь огня добавлять.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71763" y="400050"/>
            <a:ext cx="3770312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ПОСЛОВИЦЫ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-15875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8313" y="1773238"/>
          <a:ext cx="8207375" cy="4389437"/>
        </p:xfrm>
        <a:graphic>
          <a:graphicData uri="http://schemas.openxmlformats.org/drawingml/2006/table">
            <a:tbl>
              <a:tblPr/>
              <a:tblGrid>
                <a:gridCol w="8207375"/>
              </a:tblGrid>
              <a:tr h="18002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Вода и огонь – хорошие слуги, но и страшные господа.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2) Огонь маслом заливать, лишь огня добавлять.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3) Искру туши до пожара, беду отводи до удара.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4) Кто огня не бережётся, тот скоро обожжётся.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5) От маленькой искры большой пожар бывает.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6) Огонь – не вода, охватит – не выплывешь.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Стрелка вправо 2">
            <a:hlinkClick r:id="rId3" action="ppaction://hlinksldjump"/>
          </p:cNvPr>
          <p:cNvSpPr/>
          <p:nvPr/>
        </p:nvSpPr>
        <p:spPr>
          <a:xfrm>
            <a:off x="7702550" y="6210300"/>
            <a:ext cx="979488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671763" y="400050"/>
            <a:ext cx="3770312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ПОСЛОВИЦЫ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1270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63713" y="260350"/>
            <a:ext cx="6121400" cy="1323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ПРОТИВОПОЖАРНЫЕ </a:t>
            </a:r>
          </a:p>
          <a:p>
            <a:r>
              <a:rPr lang="ru-RU" sz="4000" b="1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ЧАСТУШКИ</a:t>
            </a:r>
          </a:p>
        </p:txBody>
      </p:sp>
      <p:pic>
        <p:nvPicPr>
          <p:cNvPr id="29699" name="Рисунок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1844675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80313" y="448786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право 4">
            <a:hlinkClick r:id="rId6" action="ppaction://hlinksldjump"/>
          </p:cNvPr>
          <p:cNvSpPr/>
          <p:nvPr/>
        </p:nvSpPr>
        <p:spPr>
          <a:xfrm>
            <a:off x="7500938" y="6000750"/>
            <a:ext cx="977900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6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12700" y="-190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935288" y="404813"/>
            <a:ext cx="3300412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КАПИТАНЫ</a:t>
            </a:r>
          </a:p>
        </p:txBody>
      </p:sp>
      <p:pic>
        <p:nvPicPr>
          <p:cNvPr id="30723" name="Picture 2" descr="IMG_00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1250" y="1412875"/>
            <a:ext cx="6948488" cy="4292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3888" y="465296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трелка вправо 3">
            <a:hlinkClick r:id="rId6" action="ppaction://hlinksldjump"/>
          </p:cNvPr>
          <p:cNvSpPr/>
          <p:nvPr/>
        </p:nvSpPr>
        <p:spPr>
          <a:xfrm>
            <a:off x="7874000" y="5975350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8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270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987675" y="260350"/>
            <a:ext cx="2738438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ЗНАТОКИ</a:t>
            </a:r>
            <a:r>
              <a:rPr lang="ru-RU" dirty="0">
                <a:latin typeface="+mn-lt"/>
              </a:rPr>
              <a:t> </a:t>
            </a:r>
          </a:p>
        </p:txBody>
      </p:sp>
      <p:sp>
        <p:nvSpPr>
          <p:cNvPr id="31747" name="Прямоугольник 2"/>
          <p:cNvSpPr>
            <a:spLocks noChangeArrowheads="1"/>
          </p:cNvSpPr>
          <p:nvPr/>
        </p:nvSpPr>
        <p:spPr bwMode="auto">
          <a:xfrm>
            <a:off x="611188" y="2565400"/>
            <a:ext cx="365442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Море пламенем горит, 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Выбежал из моря кит.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«Эй, пожарные, бегите!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Помогите, помогите!»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1535113"/>
            <a:ext cx="2908300" cy="380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2700" y="-190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4"/>
          <p:cNvSpPr txBox="1">
            <a:spLocks noChangeArrowheads="1"/>
          </p:cNvSpPr>
          <p:nvPr/>
        </p:nvSpPr>
        <p:spPr bwMode="auto">
          <a:xfrm flipH="1">
            <a:off x="319088" y="836613"/>
            <a:ext cx="822960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600" b="1">
                <a:latin typeface="Times New Roman" pitchFamily="18" charset="0"/>
                <a:cs typeface="Times New Roman" pitchFamily="18" charset="0"/>
              </a:rPr>
              <a:t>Знают все – человек без огня</a:t>
            </a:r>
            <a:br>
              <a:rPr lang="ru-RU" sz="3600" b="1">
                <a:latin typeface="Times New Roman" pitchFamily="18" charset="0"/>
                <a:cs typeface="Times New Roman" pitchFamily="18" charset="0"/>
              </a:rPr>
            </a:br>
            <a:r>
              <a:rPr lang="ru-RU" sz="3600" b="1">
                <a:latin typeface="Times New Roman" pitchFamily="18" charset="0"/>
                <a:cs typeface="Times New Roman" pitchFamily="18" charset="0"/>
              </a:rPr>
              <a:t>Не живёт ни единого дня.</a:t>
            </a:r>
            <a:br>
              <a:rPr lang="ru-RU" sz="3600" b="1">
                <a:latin typeface="Times New Roman" pitchFamily="18" charset="0"/>
                <a:cs typeface="Times New Roman" pitchFamily="18" charset="0"/>
              </a:rPr>
            </a:br>
            <a:r>
              <a:rPr lang="ru-RU" sz="3600" b="1">
                <a:latin typeface="Times New Roman" pitchFamily="18" charset="0"/>
                <a:cs typeface="Times New Roman" pitchFamily="18" charset="0"/>
              </a:rPr>
              <a:t>При огне, как при солнце светло,</a:t>
            </a:r>
            <a:br>
              <a:rPr lang="ru-RU" sz="3600" b="1">
                <a:latin typeface="Times New Roman" pitchFamily="18" charset="0"/>
                <a:cs typeface="Times New Roman" pitchFamily="18" charset="0"/>
              </a:rPr>
            </a:br>
            <a:r>
              <a:rPr lang="ru-RU" sz="3600" b="1">
                <a:latin typeface="Times New Roman" pitchFamily="18" charset="0"/>
                <a:cs typeface="Times New Roman" pitchFamily="18" charset="0"/>
              </a:rPr>
              <a:t>При огне и зимою тепло.</a:t>
            </a:r>
            <a:br>
              <a:rPr lang="ru-RU" sz="3600" b="1">
                <a:latin typeface="Times New Roman" pitchFamily="18" charset="0"/>
                <a:cs typeface="Times New Roman" pitchFamily="18" charset="0"/>
              </a:rPr>
            </a:br>
            <a:r>
              <a:rPr lang="ru-RU" sz="3600" b="1">
                <a:latin typeface="Times New Roman" pitchFamily="18" charset="0"/>
                <a:cs typeface="Times New Roman" pitchFamily="18" charset="0"/>
              </a:rPr>
              <a:t>Посмотрите ребята вокруг:</a:t>
            </a:r>
            <a:br>
              <a:rPr lang="ru-RU" sz="3600" b="1">
                <a:latin typeface="Times New Roman" pitchFamily="18" charset="0"/>
                <a:cs typeface="Times New Roman" pitchFamily="18" charset="0"/>
              </a:rPr>
            </a:br>
            <a:r>
              <a:rPr lang="ru-RU" sz="3600" b="1">
                <a:latin typeface="Times New Roman" pitchFamily="18" charset="0"/>
                <a:cs typeface="Times New Roman" pitchFamily="18" charset="0"/>
              </a:rPr>
              <a:t>Нам огонь – повседневный наш друг.</a:t>
            </a:r>
            <a:br>
              <a:rPr lang="ru-RU" sz="3600" b="1">
                <a:latin typeface="Times New Roman" pitchFamily="18" charset="0"/>
                <a:cs typeface="Times New Roman" pitchFamily="18" charset="0"/>
              </a:rPr>
            </a:br>
            <a:r>
              <a:rPr lang="ru-RU" sz="3600" b="1">
                <a:latin typeface="Times New Roman" pitchFamily="18" charset="0"/>
                <a:cs typeface="Times New Roman" pitchFamily="18" charset="0"/>
              </a:rPr>
              <a:t>Но когда мы небрежны с огнём,</a:t>
            </a:r>
            <a:br>
              <a:rPr lang="ru-RU" sz="3600" b="1">
                <a:latin typeface="Times New Roman" pitchFamily="18" charset="0"/>
                <a:cs typeface="Times New Roman" pitchFamily="18" charset="0"/>
              </a:rPr>
            </a:br>
            <a:r>
              <a:rPr lang="ru-RU" sz="3600" b="1">
                <a:latin typeface="Times New Roman" pitchFamily="18" charset="0"/>
                <a:cs typeface="Times New Roman" pitchFamily="18" charset="0"/>
              </a:rPr>
              <a:t>Он становится нашим врагом.</a:t>
            </a:r>
            <a:br>
              <a:rPr lang="ru-RU" sz="3600" b="1">
                <a:latin typeface="Times New Roman" pitchFamily="18" charset="0"/>
                <a:cs typeface="Times New Roman" pitchFamily="18" charset="0"/>
              </a:rPr>
            </a:br>
            <a:r>
              <a:rPr lang="ru-RU" sz="3600" b="1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>
                <a:latin typeface="Times New Roman" pitchFamily="18" charset="0"/>
                <a:cs typeface="Times New Roman" pitchFamily="18" charset="0"/>
              </a:rPr>
            </a:br>
            <a:endParaRPr lang="ru-RU" sz="36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270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987675" y="260350"/>
            <a:ext cx="2738438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ЗНАТОКИ</a:t>
            </a:r>
            <a:r>
              <a:rPr lang="ru-RU" dirty="0">
                <a:latin typeface="+mn-lt"/>
              </a:rPr>
              <a:t> </a:t>
            </a:r>
          </a:p>
        </p:txBody>
      </p:sp>
      <p:sp>
        <p:nvSpPr>
          <p:cNvPr id="32771" name="Прямоугольник 1"/>
          <p:cNvSpPr>
            <a:spLocks noChangeArrowheads="1"/>
          </p:cNvSpPr>
          <p:nvPr/>
        </p:nvSpPr>
        <p:spPr bwMode="auto">
          <a:xfrm>
            <a:off x="323850" y="2185988"/>
            <a:ext cx="487838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И вдруг заголосил: «Пожар! Горим! Горим!»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С треском,  щёлканьем и громом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Встал огонь над новым домом.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Озирается кругом, машет красным рукавом.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2238" y="1295400"/>
            <a:ext cx="33528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270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987675" y="260350"/>
            <a:ext cx="2738438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ЗНАТОКИ</a:t>
            </a:r>
            <a:r>
              <a:rPr lang="ru-RU" dirty="0">
                <a:latin typeface="+mn-lt"/>
              </a:rPr>
              <a:t> </a:t>
            </a:r>
          </a:p>
        </p:txBody>
      </p:sp>
      <p:sp>
        <p:nvSpPr>
          <p:cNvPr id="33795" name="Прямоугольник 1"/>
          <p:cNvSpPr>
            <a:spLocks noChangeArrowheads="1"/>
          </p:cNvSpPr>
          <p:nvPr/>
        </p:nvSpPr>
        <p:spPr bwMode="auto">
          <a:xfrm>
            <a:off x="701675" y="2205038"/>
            <a:ext cx="4572000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Что за дым над головой?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Что за гром над мостовой?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Дом пылает за углом.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Что за мрак стоит кругом?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Ставит лестницы команда,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От огня спасает дом.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4700" y="1268413"/>
            <a:ext cx="3459163" cy="455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270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987675" y="260350"/>
            <a:ext cx="2738438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ЗНАТОКИ</a:t>
            </a:r>
            <a:r>
              <a:rPr lang="ru-RU" dirty="0">
                <a:latin typeface="+mn-lt"/>
              </a:rPr>
              <a:t> </a:t>
            </a:r>
          </a:p>
        </p:txBody>
      </p:sp>
      <p:sp>
        <p:nvSpPr>
          <p:cNvPr id="34819" name="Прямоугольник 1"/>
          <p:cNvSpPr>
            <a:spLocks noChangeArrowheads="1"/>
          </p:cNvSpPr>
          <p:nvPr/>
        </p:nvSpPr>
        <p:spPr bwMode="auto">
          <a:xfrm>
            <a:off x="468313" y="2349500"/>
            <a:ext cx="4805362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С дымом мешается облако пыли.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Мчатся пожарные автомобили,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Щёлкают звонко, тревожно свистят,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Медные каски рядами блестят.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3675" y="1484313"/>
            <a:ext cx="3281363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270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987675" y="260350"/>
            <a:ext cx="2738438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ЗНАТОКИ</a:t>
            </a:r>
            <a:r>
              <a:rPr lang="ru-RU" dirty="0">
                <a:latin typeface="+mn-lt"/>
              </a:rPr>
              <a:t> </a:t>
            </a:r>
          </a:p>
        </p:txBody>
      </p:sp>
      <p:sp>
        <p:nvSpPr>
          <p:cNvPr id="35843" name="Прямоугольник 1"/>
          <p:cNvSpPr>
            <a:spLocks noChangeArrowheads="1"/>
          </p:cNvSpPr>
          <p:nvPr/>
        </p:nvSpPr>
        <p:spPr bwMode="auto">
          <a:xfrm>
            <a:off x="395288" y="2252663"/>
            <a:ext cx="460851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Мать на рынок уходила,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Дочке Лене говорила: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- Печку, Леночка, не тронь.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Жжётся, Леночка, огонь.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Только мать сошла с крылечка,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Лена села перед печкой,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В щёлку красную глядит,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А в печи огонь гудит.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0" y="1206500"/>
            <a:ext cx="3429000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270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987675" y="260350"/>
            <a:ext cx="2738438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ЗНАТОКИ</a:t>
            </a:r>
            <a:r>
              <a:rPr lang="ru-RU" dirty="0">
                <a:latin typeface="+mn-lt"/>
              </a:rPr>
              <a:t> </a:t>
            </a:r>
          </a:p>
        </p:txBody>
      </p:sp>
      <p:sp>
        <p:nvSpPr>
          <p:cNvPr id="36867" name="Прямоугольник 1"/>
          <p:cNvSpPr>
            <a:spLocks noChangeArrowheads="1"/>
          </p:cNvSpPr>
          <p:nvPr/>
        </p:nvSpPr>
        <p:spPr bwMode="auto">
          <a:xfrm>
            <a:off x="539750" y="1773238"/>
            <a:ext cx="4572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Один пароход шёл в море с грузом угля. Ещё дня три надо было пароходу идти до места. Вдруг к капитану прибежал механик из машинного отделения и сказал: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- Нам попался очень плохой уголь, он сам загорелся у нас в трюме.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1487488"/>
            <a:ext cx="2616200" cy="398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>
            <a:off x="7812088" y="6040438"/>
            <a:ext cx="977900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44583">
              <a:srgbClr val="FFC000"/>
            </a:gs>
            <a:gs pos="70000">
              <a:srgbClr val="FFC000"/>
            </a:gs>
            <a:gs pos="88750">
              <a:srgbClr val="7A0706"/>
            </a:gs>
            <a:gs pos="94951">
              <a:srgbClr val="FFFF00"/>
            </a:gs>
            <a:gs pos="94902">
              <a:srgbClr val="4E0808"/>
            </a:gs>
            <a:gs pos="94804">
              <a:srgbClr val="4F0808"/>
            </a:gs>
            <a:gs pos="94609">
              <a:srgbClr val="500808"/>
            </a:gs>
            <a:gs pos="94218">
              <a:srgbClr val="530808"/>
            </a:gs>
            <a:gs pos="100000">
              <a:srgbClr val="FF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Светлана\Documents\Мои результаты сканирования\сканирование00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4000500"/>
            <a:ext cx="1357313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41988" y="4973638"/>
            <a:ext cx="1639887" cy="1268412"/>
          </a:xfrm>
          <a:prstGeom prst="rect">
            <a:avLst/>
          </a:prstGeom>
          <a:noFill/>
        </p:spPr>
      </p:pic>
      <p:pic>
        <p:nvPicPr>
          <p:cNvPr id="8" name="Рисунок 7" descr="55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50" y="2000250"/>
            <a:ext cx="1500188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Shovel_4926f3aabfec8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32688" y="231457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утю.jpe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71688" y="1428750"/>
            <a:ext cx="11049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topor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43375" y="1643063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andle-animation.gif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99400" y="711200"/>
            <a:ext cx="9525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plita5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57625" y="4857750"/>
            <a:ext cx="1214438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2163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7188" y="730250"/>
            <a:ext cx="135731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8-1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999163" y="3692525"/>
            <a:ext cx="9271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5096-51_298x248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786063" y="2643188"/>
            <a:ext cx="1071562" cy="123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163-1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964238" y="1428750"/>
            <a:ext cx="85725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Чайник_эмалированный_на_газовой_плите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286250" y="3143250"/>
            <a:ext cx="128587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2" descr="MCj02329000000[1]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358063" y="3429000"/>
            <a:ext cx="1285875" cy="1030288"/>
          </a:xfrm>
          <a:prstGeom prst="rect">
            <a:avLst/>
          </a:prstGeom>
          <a:solidFill>
            <a:srgbClr val="92D050"/>
          </a:solidFill>
          <a:ln w="952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21" name="Рисунок 20" descr="36248841_1.jpg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000250" y="5718175"/>
            <a:ext cx="13335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E:\документЫЫ\документы\документы\Гиф-парк\природные\3.gif"/>
          <p:cNvPicPr>
            <a:picLocks noChangeAspect="1" noChangeArrowheads="1" noCrop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212975" y="4127500"/>
            <a:ext cx="1147763" cy="1258888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</p:pic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7964488" y="5386388"/>
            <a:ext cx="981075" cy="723900"/>
            <a:chOff x="0" y="0"/>
            <a:chExt cx="1248" cy="1101"/>
          </a:xfrm>
        </p:grpSpPr>
        <p:sp>
          <p:nvSpPr>
            <p:cNvPr id="37912" name="Text Box 15"/>
            <p:cNvSpPr txBox="1">
              <a:spLocks noChangeArrowheads="1"/>
            </p:cNvSpPr>
            <p:nvPr/>
          </p:nvSpPr>
          <p:spPr bwMode="auto">
            <a:xfrm>
              <a:off x="272" y="0"/>
              <a:ext cx="976" cy="249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3366FF"/>
              </a:solidFill>
              <a:miter lim="800000"/>
              <a:headEnd/>
              <a:tailEnd/>
            </a:ln>
          </p:spPr>
          <p:txBody>
            <a:bodyPr lIns="36000" tIns="0" rIns="36000" bIns="36000"/>
            <a:lstStyle/>
            <a:p>
              <a:pPr rtl="1"/>
              <a:r>
                <a:rPr lang="ru-RU" sz="800">
                  <a:solidFill>
                    <a:srgbClr val="0000FF"/>
                  </a:solidFill>
                  <a:latin typeface="Comic Sans MS" pitchFamily="66" charset="0"/>
                </a:rPr>
                <a:t>ПРАВИЛЬНО!</a:t>
              </a:r>
            </a:p>
            <a:p>
              <a:pPr rtl="1"/>
              <a:endParaRPr lang="ru-RU" sz="800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pic>
          <p:nvPicPr>
            <p:cNvPr id="37913" name="Picture 16" descr="MCj04298290000[1]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0" y="45"/>
              <a:ext cx="1162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285750" y="5929313"/>
            <a:ext cx="1362075" cy="628650"/>
            <a:chOff x="0" y="0"/>
            <a:chExt cx="2359" cy="1228"/>
          </a:xfrm>
        </p:grpSpPr>
        <p:pic>
          <p:nvPicPr>
            <p:cNvPr id="37910" name="Picture 18" descr="MCj04244440000[1]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0" y="0"/>
              <a:ext cx="998" cy="1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911" name="AutoShape 19"/>
            <p:cNvSpPr>
              <a:spLocks noChangeArrowheads="1"/>
            </p:cNvSpPr>
            <p:nvPr/>
          </p:nvSpPr>
          <p:spPr bwMode="auto">
            <a:xfrm>
              <a:off x="817" y="136"/>
              <a:ext cx="1542" cy="429"/>
            </a:xfrm>
            <a:prstGeom prst="wedgeEllipseCallout">
              <a:avLst>
                <a:gd name="adj1" fmla="val -47667"/>
                <a:gd name="adj2" fmla="val 68181"/>
              </a:avLst>
            </a:prstGeom>
            <a:solidFill>
              <a:srgbClr val="FFFF99"/>
            </a:solidFill>
            <a:ln w="9525">
              <a:solidFill>
                <a:srgbClr val="3366FF"/>
              </a:solidFill>
              <a:miter lim="800000"/>
              <a:headEnd/>
              <a:tailEnd/>
            </a:ln>
          </p:spPr>
          <p:txBody>
            <a:bodyPr lIns="18000" tIns="0" rIns="18000" bIns="10800"/>
            <a:lstStyle/>
            <a:p>
              <a:pPr rtl="1"/>
              <a:r>
                <a:rPr lang="ru-RU" sz="800">
                  <a:solidFill>
                    <a:srgbClr val="000000"/>
                  </a:solidFill>
                  <a:latin typeface="Comic Sans MS" pitchFamily="66" charset="0"/>
                </a:rPr>
                <a:t>ПОДУМА</a:t>
              </a:r>
              <a:r>
                <a:rPr lang="ru-RU" sz="1000">
                  <a:solidFill>
                    <a:srgbClr val="000000"/>
                  </a:solidFill>
                  <a:latin typeface="Comic Sans MS" pitchFamily="66" charset="0"/>
                </a:rPr>
                <a:t>…</a:t>
              </a:r>
            </a:p>
            <a:p>
              <a:pPr rtl="1"/>
              <a:endParaRPr lang="ru-RU" sz="10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2" name="Стрелка вправо 1">
            <a:hlinkClick r:id="rId22" action="ppaction://hlinksldjump"/>
          </p:cNvPr>
          <p:cNvSpPr/>
          <p:nvPr/>
        </p:nvSpPr>
        <p:spPr>
          <a:xfrm>
            <a:off x="7899400" y="6257925"/>
            <a:ext cx="979488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60425" y="3175"/>
            <a:ext cx="761365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ОГНЕОПАСНЫЕ ПРЕДМЕТЫ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1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 nodeType="clickPar">
                      <p:stCondLst>
                        <p:cond delay="0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4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 nodeType="clickPar">
                      <p:stCondLst>
                        <p:cond delay="0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 nodeType="clickPar">
                      <p:stCondLst>
                        <p:cond delay="0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 nodeType="clickPar">
                      <p:stCondLst>
                        <p:cond delay="0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7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 nodeType="clickPar">
                      <p:stCondLst>
                        <p:cond delay="0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 nodeType="clickPar">
                      <p:stCondLst>
                        <p:cond delay="0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5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 nodeType="clickPar">
                      <p:stCondLst>
                        <p:cond delay="0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5" presetID="1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7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 nodeType="clickPar">
                      <p:stCondLst>
                        <p:cond delay="0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7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 nodeType="clickPar">
                      <p:stCondLst>
                        <p:cond delay="0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7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 nodeType="clickPar">
                      <p:stCondLst>
                        <p:cond delay="0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9" presetID="21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 nodeType="clickPar">
                      <p:stCondLst>
                        <p:cond delay="0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9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270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994025" y="260350"/>
            <a:ext cx="3594100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СИТУАЦИИ</a:t>
            </a:r>
          </a:p>
        </p:txBody>
      </p:sp>
      <p:sp>
        <p:nvSpPr>
          <p:cNvPr id="38915" name="TextBox 1"/>
          <p:cNvSpPr txBox="1">
            <a:spLocks noChangeArrowheads="1"/>
          </p:cNvSpPr>
          <p:nvPr/>
        </p:nvSpPr>
        <p:spPr bwMode="auto">
          <a:xfrm>
            <a:off x="1046163" y="968375"/>
            <a:ext cx="75914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Если у вас мелкое возгорание…</a:t>
            </a: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392113" y="2133600"/>
            <a:ext cx="4775200" cy="460375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Надо спрятаться под кровать.</a:t>
            </a:r>
          </a:p>
        </p:txBody>
      </p:sp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404813" y="2940050"/>
            <a:ext cx="4343400" cy="1570038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Надо потушить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подручными средствами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(водой, мокрым покрывалом).</a:t>
            </a:r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404813" y="4902200"/>
            <a:ext cx="3600450" cy="461963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Надо убегать из дома.</a:t>
            </a:r>
          </a:p>
        </p:txBody>
      </p:sp>
      <p:pic>
        <p:nvPicPr>
          <p:cNvPr id="9" name="Picture 5" descr="гшещ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163" y="1854200"/>
            <a:ext cx="3097212" cy="374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270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994025" y="260350"/>
            <a:ext cx="3883025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СИТУАЦИИ</a:t>
            </a:r>
          </a:p>
        </p:txBody>
      </p:sp>
      <p:sp>
        <p:nvSpPr>
          <p:cNvPr id="39939" name="TextBox 1"/>
          <p:cNvSpPr txBox="1">
            <a:spLocks noChangeArrowheads="1"/>
          </p:cNvSpPr>
          <p:nvPr/>
        </p:nvSpPr>
        <p:spPr bwMode="auto">
          <a:xfrm>
            <a:off x="827088" y="968375"/>
            <a:ext cx="79454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Если в помещении много дыма…</a:t>
            </a:r>
          </a:p>
        </p:txBody>
      </p:sp>
      <p:pic>
        <p:nvPicPr>
          <p:cNvPr id="5" name="Picture 5" descr="егн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1916113"/>
            <a:ext cx="2935288" cy="375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38150" y="2492375"/>
            <a:ext cx="4729163" cy="461963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Необходимо  быстро убегать.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8150" y="3689350"/>
            <a:ext cx="5045075" cy="523875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Необходимо  двигаться ползком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270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994025" y="260350"/>
            <a:ext cx="3594100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СИТУАЦИИ</a:t>
            </a:r>
          </a:p>
        </p:txBody>
      </p:sp>
      <p:pic>
        <p:nvPicPr>
          <p:cNvPr id="9" name="Picture 5" descr="лоьб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8925" y="1844675"/>
            <a:ext cx="3008313" cy="384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TextBox 3"/>
          <p:cNvSpPr txBox="1">
            <a:spLocks noChangeArrowheads="1"/>
          </p:cNvSpPr>
          <p:nvPr/>
        </p:nvSpPr>
        <p:spPr bwMode="auto">
          <a:xfrm>
            <a:off x="250825" y="895350"/>
            <a:ext cx="6781800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Если невозможно потушить </a:t>
            </a:r>
          </a:p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возгорание…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9750" y="2708275"/>
            <a:ext cx="4438650" cy="461963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Надо покинуть помещение.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9750" y="4111625"/>
            <a:ext cx="3114675" cy="831850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Надо спрятаться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другую комнату.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270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994025" y="260350"/>
            <a:ext cx="3665538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СИТУАЦИИ</a:t>
            </a:r>
          </a:p>
        </p:txBody>
      </p:sp>
      <p:sp>
        <p:nvSpPr>
          <p:cNvPr id="41987" name="TextBox 2"/>
          <p:cNvSpPr txBox="1">
            <a:spLocks noChangeArrowheads="1"/>
          </p:cNvSpPr>
          <p:nvPr/>
        </p:nvSpPr>
        <p:spPr bwMode="auto">
          <a:xfrm>
            <a:off x="1641475" y="968375"/>
            <a:ext cx="6219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Если загорелась одежда…</a:t>
            </a: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373063" y="2420938"/>
            <a:ext cx="4262437" cy="830262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Бегать в горящей одежде,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чтобы  загасить пламя.</a:t>
            </a:r>
          </a:p>
        </p:txBody>
      </p:sp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396875" y="3933825"/>
            <a:ext cx="4176713" cy="460375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Падать на пол и кататься.</a:t>
            </a:r>
          </a:p>
        </p:txBody>
      </p:sp>
      <p:pic>
        <p:nvPicPr>
          <p:cNvPr id="8" name="Picture 5" descr="епк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363" y="1989138"/>
            <a:ext cx="3598862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1270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763713" y="333375"/>
            <a:ext cx="6105525" cy="7064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ВИЗИТНАЯ КАРТОЧКА</a:t>
            </a:r>
          </a:p>
        </p:txBody>
      </p:sp>
      <p:sp>
        <p:nvSpPr>
          <p:cNvPr id="6" name="Овал 5"/>
          <p:cNvSpPr/>
          <p:nvPr/>
        </p:nvSpPr>
        <p:spPr>
          <a:xfrm>
            <a:off x="1116013" y="1431925"/>
            <a:ext cx="2592387" cy="6985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«Огоньки»</a:t>
            </a:r>
          </a:p>
        </p:txBody>
      </p:sp>
      <p:sp>
        <p:nvSpPr>
          <p:cNvPr id="8" name="Овал 7"/>
          <p:cNvSpPr/>
          <p:nvPr/>
        </p:nvSpPr>
        <p:spPr>
          <a:xfrm>
            <a:off x="3390900" y="5229225"/>
            <a:ext cx="2851150" cy="6985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«Спасатели»</a:t>
            </a:r>
          </a:p>
        </p:txBody>
      </p:sp>
      <p:sp>
        <p:nvSpPr>
          <p:cNvPr id="9" name="Овал 8"/>
          <p:cNvSpPr/>
          <p:nvPr/>
        </p:nvSpPr>
        <p:spPr>
          <a:xfrm>
            <a:off x="2916238" y="2768600"/>
            <a:ext cx="3630612" cy="6985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«Огнетушители»</a:t>
            </a:r>
          </a:p>
        </p:txBody>
      </p:sp>
      <p:sp>
        <p:nvSpPr>
          <p:cNvPr id="10" name="Овал 9"/>
          <p:cNvSpPr/>
          <p:nvPr/>
        </p:nvSpPr>
        <p:spPr>
          <a:xfrm>
            <a:off x="5856288" y="4019550"/>
            <a:ext cx="2592387" cy="6985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«Угольки»</a:t>
            </a:r>
          </a:p>
        </p:txBody>
      </p:sp>
      <p:sp>
        <p:nvSpPr>
          <p:cNvPr id="11" name="Овал 10"/>
          <p:cNvSpPr/>
          <p:nvPr/>
        </p:nvSpPr>
        <p:spPr>
          <a:xfrm>
            <a:off x="681038" y="4076700"/>
            <a:ext cx="2592387" cy="6985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«Искорки»</a:t>
            </a:r>
          </a:p>
        </p:txBody>
      </p:sp>
      <p:sp>
        <p:nvSpPr>
          <p:cNvPr id="12" name="Овал 11"/>
          <p:cNvSpPr/>
          <p:nvPr/>
        </p:nvSpPr>
        <p:spPr>
          <a:xfrm>
            <a:off x="5292725" y="1403350"/>
            <a:ext cx="2789238" cy="6985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«Пожарные»</a:t>
            </a:r>
          </a:p>
        </p:txBody>
      </p:sp>
      <p:pic>
        <p:nvPicPr>
          <p:cNvPr id="3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39075" y="537368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270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994025" y="260350"/>
            <a:ext cx="3594100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СИТУАЦИИ</a:t>
            </a:r>
          </a:p>
        </p:txBody>
      </p:sp>
      <p:sp>
        <p:nvSpPr>
          <p:cNvPr id="43011" name="TextBox 1"/>
          <p:cNvSpPr txBox="1">
            <a:spLocks noChangeArrowheads="1"/>
          </p:cNvSpPr>
          <p:nvPr/>
        </p:nvSpPr>
        <p:spPr bwMode="auto">
          <a:xfrm>
            <a:off x="723900" y="911225"/>
            <a:ext cx="82343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Пожарных вызвать по телефону…</a:t>
            </a:r>
          </a:p>
        </p:txBody>
      </p:sp>
      <p:pic>
        <p:nvPicPr>
          <p:cNvPr id="5" name="Picture 5" descr="павп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1916113"/>
            <a:ext cx="3441700" cy="371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28688" y="2538413"/>
            <a:ext cx="1500187" cy="923925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solidFill>
                  <a:srgbClr val="0000CC"/>
                </a:solidFill>
                <a:cs typeface="FrankRuehl" pitchFamily="34" charset="-79"/>
              </a:rPr>
              <a:t> </a:t>
            </a:r>
            <a:r>
              <a: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76600" y="2538413"/>
            <a:ext cx="1428750" cy="923925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51050" y="4221163"/>
            <a:ext cx="1571625" cy="923925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0000CC"/>
                </a:solidFill>
                <a:cs typeface="FrankRuehl" pitchFamily="34" charset="-79"/>
              </a:rPr>
              <a:t> </a:t>
            </a:r>
            <a:r>
              <a: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270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994025" y="260350"/>
            <a:ext cx="3738563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СИТУАЦИИ</a:t>
            </a:r>
          </a:p>
        </p:txBody>
      </p:sp>
      <p:pic>
        <p:nvPicPr>
          <p:cNvPr id="4" name="Picture 5" descr="павп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1916113"/>
            <a:ext cx="3535363" cy="393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TextBox 1"/>
          <p:cNvSpPr txBox="1">
            <a:spLocks noChangeArrowheads="1"/>
          </p:cNvSpPr>
          <p:nvPr/>
        </p:nvSpPr>
        <p:spPr bwMode="auto">
          <a:xfrm>
            <a:off x="746125" y="928688"/>
            <a:ext cx="84518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Пожарным необходимо сообщить…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8325" y="2420938"/>
            <a:ext cx="4537075" cy="892175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0000CC"/>
                </a:solidFill>
                <a:cs typeface="FrankRuehl" pitchFamily="34" charset="-79"/>
              </a:rPr>
              <a:t> 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Фамилию, адрес, возраст,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ваш рост, цвет глаз.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8325" y="4117975"/>
            <a:ext cx="4219575" cy="892175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0000CC"/>
                </a:solidFill>
                <a:cs typeface="FrankRuehl" pitchFamily="34" charset="-79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Фамилию,  адрес, подъезд,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этаж, объект возгорания.</a:t>
            </a:r>
          </a:p>
        </p:txBody>
      </p:sp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>
            <a:off x="7956550" y="6138863"/>
            <a:ext cx="97790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270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971550" y="1785938"/>
            <a:ext cx="6985000" cy="30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 i="1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ru-RU" sz="3600" b="1">
                <a:latin typeface="Times New Roman" pitchFamily="18" charset="0"/>
                <a:cs typeface="Times New Roman" pitchFamily="18" charset="0"/>
              </a:rPr>
              <a:t>Самое главное правило </a:t>
            </a:r>
          </a:p>
          <a:p>
            <a:pPr algn="ctr">
              <a:lnSpc>
                <a:spcPct val="90000"/>
              </a:lnSpc>
            </a:pPr>
            <a:r>
              <a:rPr lang="ru-RU" sz="3600" b="1">
                <a:latin typeface="Times New Roman" pitchFamily="18" charset="0"/>
                <a:cs typeface="Times New Roman" pitchFamily="18" charset="0"/>
              </a:rPr>
              <a:t>не только при пожаре, </a:t>
            </a:r>
          </a:p>
          <a:p>
            <a:pPr algn="ctr">
              <a:lnSpc>
                <a:spcPct val="90000"/>
              </a:lnSpc>
            </a:pPr>
            <a:r>
              <a:rPr lang="ru-RU" sz="3600" b="1">
                <a:latin typeface="Times New Roman" pitchFamily="18" charset="0"/>
                <a:cs typeface="Times New Roman" pitchFamily="18" charset="0"/>
              </a:rPr>
              <a:t>но и при любой другой опасности: </a:t>
            </a:r>
          </a:p>
          <a:p>
            <a:pPr algn="ctr">
              <a:lnSpc>
                <a:spcPct val="90000"/>
              </a:lnSpc>
            </a:pPr>
            <a:r>
              <a:rPr lang="ru-RU" sz="3600" b="1">
                <a:latin typeface="Times New Roman" pitchFamily="18" charset="0"/>
                <a:cs typeface="Times New Roman" pitchFamily="18" charset="0"/>
              </a:rPr>
              <a:t>Не поддавайтесь панике и не теряйте самообладания!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70188" y="441325"/>
            <a:ext cx="3748087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ЗАПОМНИТЕ!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6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8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1270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476250"/>
            <a:ext cx="9144000" cy="1939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Пусть огонь </a:t>
            </a:r>
          </a:p>
          <a:p>
            <a:pPr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в сердцах пылает, </a:t>
            </a:r>
          </a:p>
          <a:p>
            <a:pPr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а пожаров не бывает!!!</a:t>
            </a:r>
          </a:p>
        </p:txBody>
      </p:sp>
      <p:pic>
        <p:nvPicPr>
          <p:cNvPr id="46083" name="Рисунок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2500" y="2924175"/>
            <a:ext cx="24511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5825" y="508476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243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Прямоугольник 1"/>
          <p:cNvSpPr>
            <a:spLocks noGrp="1" noChangeArrowheads="1"/>
          </p:cNvSpPr>
          <p:nvPr>
            <p:ph idx="4294967295"/>
          </p:nvPr>
        </p:nvSpPr>
        <p:spPr>
          <a:xfrm>
            <a:off x="395288" y="333375"/>
            <a:ext cx="8640762" cy="7413625"/>
          </a:xfrm>
        </p:spPr>
        <p:txBody>
          <a:bodyPr>
            <a:spAutoFit/>
          </a:bodyPr>
          <a:lstStyle/>
          <a:p>
            <a:pPr>
              <a:buFont typeface="Arial" charset="0"/>
              <a:buAutoNum type="arabicParenR"/>
            </a:pP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Презентация «Юные пожарные» - </a:t>
            </a:r>
            <a:r>
              <a:rPr lang="ru-RU" sz="1100" u="sng" smtClean="0">
                <a:latin typeface="Times New Roman" pitchFamily="18" charset="0"/>
                <a:cs typeface="Times New Roman" pitchFamily="18" charset="0"/>
                <a:hlinkClick r:id="rId3"/>
              </a:rPr>
              <a:t>http://viki.rdf.ru/item/2586/download/</a:t>
            </a: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AutoNum type="arabicParenR"/>
            </a:pP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Презентация «Огонь – опасная игра» - </a:t>
            </a:r>
            <a:r>
              <a:rPr lang="ru-RU" sz="1100" u="sng" smtClean="0">
                <a:latin typeface="Times New Roman" pitchFamily="18" charset="0"/>
                <a:cs typeface="Times New Roman" pitchFamily="18" charset="0"/>
                <a:hlinkClick r:id="rId4"/>
              </a:rPr>
              <a:t>http://viki.rdf.ru/item/1891/</a:t>
            </a:r>
            <a:endParaRPr lang="ru-RU" sz="11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AutoNum type="arabicParenR"/>
            </a:pP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КВН по пожарной безопасности - </a:t>
            </a:r>
            <a:r>
              <a:rPr lang="ru-RU" sz="1100" smtClean="0">
                <a:solidFill>
                  <a:srgbClr val="365F9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http://pedsovet.su/load/243-1-0-11308</a:t>
            </a:r>
            <a:r>
              <a:rPr lang="ru-RU" sz="1100" smtClean="0">
                <a:solidFill>
                  <a:srgbClr val="365F9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AutoNum type="arabicParenR"/>
            </a:pP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КВН по правилам пожарной безопасности - </a:t>
            </a:r>
            <a:r>
              <a:rPr lang="ru-RU" sz="1100" u="sng" smtClean="0">
                <a:latin typeface="Times New Roman" pitchFamily="18" charset="0"/>
                <a:cs typeface="Times New Roman" pitchFamily="18" charset="0"/>
                <a:hlinkClick r:id="rId6"/>
              </a:rPr>
              <a:t>http://nsportal.ru/nachalnaya-shkola/vospitatelnaya-rabota/kvn-po-pravilam-pozharnoi-bezopasnosti</a:t>
            </a: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100" b="1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AutoNum type="arabicParenR"/>
            </a:pP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Загадки по пожарной безопасности - </a:t>
            </a:r>
            <a:r>
              <a:rPr lang="ru-RU" sz="1100" u="sng" smtClean="0">
                <a:latin typeface="Times New Roman" pitchFamily="18" charset="0"/>
                <a:cs typeface="Times New Roman" pitchFamily="18" charset="0"/>
                <a:hlinkClick r:id="rId7"/>
              </a:rPr>
              <a:t>http://www.pojarnayabezopasnost.ru/vospitatel/zagadki.html</a:t>
            </a: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AutoNum type="arabicParenR"/>
            </a:pP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Изображение пожарного с детьми - </a:t>
            </a:r>
            <a:r>
              <a:rPr lang="en-US" sz="1100" smtClean="0">
                <a:latin typeface="Times New Roman" pitchFamily="18" charset="0"/>
                <a:cs typeface="Times New Roman" pitchFamily="18" charset="0"/>
                <a:hlinkClick r:id="rId8"/>
              </a:rPr>
              <a:t>http://multworld.ru/besplatnye-prikolnye-kartinki-po-pozharnoj-bezopasnosti-dlya-detej.html</a:t>
            </a: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AutoNum type="arabicParenR"/>
            </a:pP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Изображение спичечного коробка - </a:t>
            </a:r>
            <a:r>
              <a:rPr lang="en-US" sz="1100" smtClean="0">
                <a:latin typeface="Times New Roman" pitchFamily="18" charset="0"/>
                <a:cs typeface="Times New Roman" pitchFamily="18" charset="0"/>
                <a:hlinkClick r:id="rId9"/>
              </a:rPr>
              <a:t>http://cs11453.userapi.com/u8620368/-14/x_47381aa7.jpg</a:t>
            </a: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AutoNum type="arabicParenR"/>
            </a:pP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Изображение огня - </a:t>
            </a:r>
            <a:r>
              <a:rPr lang="en-US" sz="1100" smtClean="0">
                <a:latin typeface="Times New Roman" pitchFamily="18" charset="0"/>
                <a:cs typeface="Times New Roman" pitchFamily="18" charset="0"/>
                <a:hlinkClick r:id="rId10"/>
              </a:rPr>
              <a:t>http://img12.nnm.ru/7/1/2/d/f/d1cf56395fe5acef0b3382fcfb1.jpg</a:t>
            </a: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AutoNum type="arabicParenR"/>
            </a:pP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Изображение пожара- </a:t>
            </a:r>
            <a:r>
              <a:rPr lang="en-US" sz="1100" smtClean="0">
                <a:latin typeface="Times New Roman" pitchFamily="18" charset="0"/>
                <a:cs typeface="Times New Roman" pitchFamily="18" charset="0"/>
                <a:hlinkClick r:id="rId11"/>
              </a:rPr>
              <a:t>http://www.pravmir.ru/uploads/fire-460.jpg</a:t>
            </a: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AutoNum type="arabicParenR"/>
            </a:pP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Изображение пожарного - </a:t>
            </a:r>
            <a:r>
              <a:rPr lang="en-US" sz="1100" smtClean="0">
                <a:latin typeface="Times New Roman" pitchFamily="18" charset="0"/>
                <a:cs typeface="Times New Roman" pitchFamily="18" charset="0"/>
                <a:hlinkClick r:id="rId12"/>
              </a:rPr>
              <a:t>http://files.hasici-markvartovice.webnode.com/200000312-ec31aed2bb/fireman22.gif</a:t>
            </a:r>
            <a:endParaRPr lang="ru-RU" sz="11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AutoNum type="arabicParenR"/>
            </a:pP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Изображение молнии - </a:t>
            </a:r>
            <a:r>
              <a:rPr lang="en-US" sz="1100" smtClean="0">
                <a:latin typeface="Times New Roman" pitchFamily="18" charset="0"/>
                <a:cs typeface="Times New Roman" pitchFamily="18" charset="0"/>
                <a:hlinkClick r:id="rId13"/>
              </a:rPr>
              <a:t>http://content.foto.mail.ru/bk/yuliya_buslova/_blogs/i-3666.jpg</a:t>
            </a: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AutoNum type="arabicParenR"/>
            </a:pP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Изображение спички - </a:t>
            </a:r>
            <a:r>
              <a:rPr lang="en-US" sz="1100" smtClean="0">
                <a:latin typeface="Times New Roman" pitchFamily="18" charset="0"/>
                <a:cs typeface="Times New Roman" pitchFamily="18" charset="0"/>
                <a:hlinkClick r:id="rId14"/>
              </a:rPr>
              <a:t>http://img0.liveinternet.ru/images/attach/c/3/75/180/75180432_hotflame.jpg</a:t>
            </a: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AutoNum type="arabicParenR"/>
            </a:pP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Изображение грозы - </a:t>
            </a:r>
            <a:r>
              <a:rPr lang="en-US" sz="1100" smtClean="0">
                <a:latin typeface="Times New Roman" pitchFamily="18" charset="0"/>
                <a:cs typeface="Times New Roman" pitchFamily="18" charset="0"/>
                <a:hlinkClick r:id="rId15"/>
              </a:rPr>
              <a:t>http://img0.liveinternet.ru/images/attach/c/6/89/521/89521002_large_04.jpg</a:t>
            </a: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AutoNum type="arabicParenR"/>
            </a:pP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Изображение утюга - </a:t>
            </a:r>
            <a:r>
              <a:rPr lang="en-US" sz="1100" smtClean="0">
                <a:latin typeface="Times New Roman" pitchFamily="18" charset="0"/>
                <a:cs typeface="Times New Roman" pitchFamily="18" charset="0"/>
                <a:hlinkClick r:id="rId16"/>
              </a:rPr>
              <a:t>http://s3-eu-west-1.amazonaws.com/idei74/upload/stuff/big/2S9m5O3ax0ZxneweQ1.jpg</a:t>
            </a: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AutoNum type="arabicParenR"/>
            </a:pP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Изображение дыма - </a:t>
            </a:r>
            <a:r>
              <a:rPr lang="en-US" sz="1100" smtClean="0">
                <a:latin typeface="Times New Roman" pitchFamily="18" charset="0"/>
                <a:cs typeface="Times New Roman" pitchFamily="18" charset="0"/>
                <a:hlinkClick r:id="rId17"/>
              </a:rPr>
              <a:t>http://www.yarskonline.ru/upload_files/news/470_1.jpg</a:t>
            </a: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AutoNum type="arabicParenR"/>
            </a:pP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Изображение свечи - </a:t>
            </a:r>
            <a:r>
              <a:rPr lang="en-US" sz="1100" smtClean="0">
                <a:latin typeface="Times New Roman" pitchFamily="18" charset="0"/>
                <a:cs typeface="Times New Roman" pitchFamily="18" charset="0"/>
                <a:hlinkClick r:id="rId18"/>
              </a:rPr>
              <a:t>http://i036.radikal.ru/0908/6b/c53c2e9e73b5.jpg</a:t>
            </a: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AutoNum type="arabicParenR"/>
            </a:pP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Изображение противогаза - </a:t>
            </a:r>
            <a:r>
              <a:rPr lang="en-US" sz="1100" smtClean="0">
                <a:latin typeface="Times New Roman" pitchFamily="18" charset="0"/>
                <a:cs typeface="Times New Roman" pitchFamily="18" charset="0"/>
                <a:hlinkClick r:id="rId19"/>
              </a:rPr>
              <a:t>http://0.tqn.com/d/chemistry/1/0/D/2/1/Gasmask_nva.jpg</a:t>
            </a: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AutoNum type="arabicParenR"/>
            </a:pP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Изображение пожарной машины - </a:t>
            </a:r>
            <a:r>
              <a:rPr lang="en-US" sz="1100" smtClean="0">
                <a:latin typeface="Times New Roman" pitchFamily="18" charset="0"/>
                <a:cs typeface="Times New Roman" pitchFamily="18" charset="0"/>
                <a:hlinkClick r:id="rId20"/>
              </a:rPr>
              <a:t>http://www.bezformata.ru/content/Images/000/004/266/image4266699.jpg</a:t>
            </a:r>
            <a:endParaRPr lang="ru-RU" sz="11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AutoNum type="arabicParenR"/>
            </a:pP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Изображение обложки книги К. И. Чуковского «Путаница» -  </a:t>
            </a:r>
            <a:r>
              <a:rPr lang="en-US" sz="1100" smtClean="0">
                <a:latin typeface="Times New Roman" pitchFamily="18" charset="0"/>
                <a:cs typeface="Times New Roman" pitchFamily="18" charset="0"/>
                <a:hlinkClick r:id="rId21"/>
              </a:rPr>
              <a:t>http://static.ozone.ru/multimedia/books_covers/1003282052.jpg</a:t>
            </a: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AutoNum type="arabicParenR"/>
            </a:pP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Изображение обложки книги С. Я. Маршака «Кошкин дом» - </a:t>
            </a:r>
            <a:r>
              <a:rPr lang="en-US" sz="1100" smtClean="0">
                <a:latin typeface="Times New Roman" pitchFamily="18" charset="0"/>
                <a:cs typeface="Times New Roman" pitchFamily="18" charset="0"/>
                <a:hlinkClick r:id="rId22"/>
              </a:rPr>
              <a:t>http://s-marshak.ru/books/k/k18/k18_01.jpg</a:t>
            </a: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AutoNum type="arabicParenR"/>
            </a:pP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Изображение обложки книги  С. Михалкова «Дядя Стёпа» -  </a:t>
            </a:r>
            <a:r>
              <a:rPr lang="en-US" sz="1100" smtClean="0">
                <a:latin typeface="Times New Roman" pitchFamily="18" charset="0"/>
                <a:cs typeface="Times New Roman" pitchFamily="18" charset="0"/>
                <a:hlinkClick r:id="rId23"/>
              </a:rPr>
              <a:t>http://detizdat.ucoz.org/_ph/26/2/597205215.jpg</a:t>
            </a: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AutoNum type="arabicParenR"/>
            </a:pP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Изображение обложки книги С. Я. Маршака «Рассказ о неизвестном герое» -  </a:t>
            </a:r>
            <a:r>
              <a:rPr lang="en-US" sz="1100" smtClean="0">
                <a:latin typeface="Times New Roman" pitchFamily="18" charset="0"/>
                <a:cs typeface="Times New Roman" pitchFamily="18" charset="0"/>
                <a:hlinkClick r:id="rId24"/>
              </a:rPr>
              <a:t>http://www.mp3-kniga.ru/bibliofil/img/marshak-geroy1971.jpg</a:t>
            </a: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AutoNum type="arabicParenR"/>
            </a:pP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Изображение обложки книги С. Я. Маршака «Пожар» - </a:t>
            </a:r>
            <a:r>
              <a:rPr lang="en-US" sz="1100" smtClean="0">
                <a:latin typeface="Times New Roman" pitchFamily="18" charset="0"/>
                <a:cs typeface="Times New Roman" pitchFamily="18" charset="0"/>
                <a:hlinkClick r:id="rId25"/>
              </a:rPr>
              <a:t>http://bukinist.su/books_imgs/2720_3773_04.jpg</a:t>
            </a: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AutoNum type="arabicParenR"/>
            </a:pP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Изображение обложки книги  Б. Житкова «Пожар в море» - </a:t>
            </a:r>
            <a:r>
              <a:rPr lang="en-US" sz="1100" smtClean="0">
                <a:latin typeface="Times New Roman" pitchFamily="18" charset="0"/>
                <a:cs typeface="Times New Roman" pitchFamily="18" charset="0"/>
                <a:hlinkClick r:id="rId26"/>
              </a:rPr>
              <a:t>http://www.libex.ru/dimg/139d9.jpg</a:t>
            </a: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AutoNum type="arabicParenR"/>
            </a:pP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Изображение скрипичного ключа - </a:t>
            </a:r>
            <a:r>
              <a:rPr lang="en-US" sz="1100" smtClean="0">
                <a:latin typeface="Times New Roman" pitchFamily="18" charset="0"/>
                <a:cs typeface="Times New Roman" pitchFamily="18" charset="0"/>
                <a:hlinkClick r:id="rId27"/>
              </a:rPr>
              <a:t>http://www.dialcon.ru/uploads/Image/item/size/vk101-43.gif</a:t>
            </a: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AutoNum type="arabicParenR"/>
            </a:pP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Изображение детей - </a:t>
            </a:r>
            <a:r>
              <a:rPr lang="en-US" sz="1100" smtClean="0">
                <a:latin typeface="Times New Roman" pitchFamily="18" charset="0"/>
                <a:cs typeface="Times New Roman" pitchFamily="18" charset="0"/>
                <a:hlinkClick r:id="rId28"/>
              </a:rPr>
              <a:t>http://primarytuition.webs.com/ChildrenDrawing.jpg</a:t>
            </a: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AutoNum type="arabicParenR"/>
            </a:pP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Гимн КВН. Выход команд - </a:t>
            </a:r>
            <a:r>
              <a:rPr lang="ru-RU" sz="1100" u="sng" smtClean="0">
                <a:latin typeface="Times New Roman" pitchFamily="18" charset="0"/>
                <a:cs typeface="Times New Roman" pitchFamily="18" charset="0"/>
                <a:hlinkClick r:id="rId29"/>
              </a:rPr>
              <a:t>http://vozmimp3.com/?string=%C3%E8%EC%ED+%CA%C2%CD</a:t>
            </a:r>
            <a:endParaRPr lang="ru-RU" sz="1100" u="sng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AutoNum type="arabicParenR"/>
            </a:pP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КВН. Капитаны - </a:t>
            </a:r>
            <a:r>
              <a:rPr lang="ru-RU" sz="1100" u="sng" smtClean="0">
                <a:latin typeface="Times New Roman" pitchFamily="18" charset="0"/>
                <a:cs typeface="Times New Roman" pitchFamily="18" charset="0"/>
                <a:hlinkClick r:id="rId30"/>
              </a:rPr>
              <a:t>http://poiskm.ru/song/16854040-KVN-Kapitani</a:t>
            </a: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Font typeface="Arial" charset="0"/>
              <a:buAutoNum type="arabicParenR"/>
            </a:pP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Частушки. Минус- </a:t>
            </a:r>
            <a:r>
              <a:rPr lang="ru-RU" sz="1100" u="sng" smtClean="0">
                <a:latin typeface="Times New Roman" pitchFamily="18" charset="0"/>
                <a:cs typeface="Times New Roman" pitchFamily="18" charset="0"/>
                <a:hlinkClick r:id="rId31"/>
              </a:rPr>
              <a:t>http://draste.ru/music/view/10794?q</a:t>
            </a:r>
            <a:r>
              <a:rPr lang="ru-RU" sz="1100" u="sng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AutoNum type="arabicParenR"/>
            </a:pP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Песни пожарных. Если вдруг - </a:t>
            </a:r>
            <a:r>
              <a:rPr lang="ru-RU" sz="1100" u="sng" smtClean="0">
                <a:latin typeface="Times New Roman" pitchFamily="18" charset="0"/>
                <a:cs typeface="Times New Roman" pitchFamily="18" charset="0"/>
                <a:hlinkClick r:id="rId32"/>
              </a:rPr>
              <a:t>http://www.audiopoisk.com/track/no/mp3/pesni-pojarnih---esli-vdrug/</a:t>
            </a:r>
            <a:endParaRPr lang="ru-RU" sz="11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AutoNum type="arabicParenR"/>
            </a:pPr>
            <a:endParaRPr lang="ru-RU" sz="10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AutoNum type="arabicParenR"/>
            </a:pPr>
            <a:endParaRPr lang="ru-RU" sz="1200" smtClean="0">
              <a:solidFill>
                <a:srgbClr val="365F9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AutoNum type="arabicParenR"/>
            </a:pPr>
            <a:endParaRPr lang="ru-RU" sz="12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ru-RU" sz="16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6" name="Прямоугольник 3"/>
          <p:cNvSpPr>
            <a:spLocks noChangeArrowheads="1"/>
          </p:cNvSpPr>
          <p:nvPr/>
        </p:nvSpPr>
        <p:spPr bwMode="auto">
          <a:xfrm>
            <a:off x="996950" y="14288"/>
            <a:ext cx="7215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Список использованных источников</a:t>
            </a:r>
          </a:p>
        </p:txBody>
      </p:sp>
      <p:pic>
        <p:nvPicPr>
          <p:cNvPr id="47108" name="Рисунок 1" descr="Описание: http://pedsovet.su/img/post-img/author.png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457200" y="4176713"/>
            <a:ext cx="85725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974975" y="336550"/>
            <a:ext cx="327342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КОНКУРСЫ</a:t>
            </a:r>
          </a:p>
        </p:txBody>
      </p:sp>
      <p:sp>
        <p:nvSpPr>
          <p:cNvPr id="6" name="Овал 5"/>
          <p:cNvSpPr/>
          <p:nvPr/>
        </p:nvSpPr>
        <p:spPr>
          <a:xfrm>
            <a:off x="1403350" y="1454150"/>
            <a:ext cx="2592388" cy="69691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Загадки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8" name="Овал 7"/>
          <p:cNvSpPr/>
          <p:nvPr/>
        </p:nvSpPr>
        <p:spPr>
          <a:xfrm>
            <a:off x="3390900" y="5229225"/>
            <a:ext cx="2851150" cy="6985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Ситуации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9" name="Овал 8"/>
          <p:cNvSpPr/>
          <p:nvPr/>
        </p:nvSpPr>
        <p:spPr>
          <a:xfrm>
            <a:off x="2916238" y="2768600"/>
            <a:ext cx="3630612" cy="6985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Пословицы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10" name="Овал 9"/>
          <p:cNvSpPr/>
          <p:nvPr/>
        </p:nvSpPr>
        <p:spPr>
          <a:xfrm>
            <a:off x="652463" y="4076700"/>
            <a:ext cx="2736850" cy="6985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Капитаны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11" name="Овал 10"/>
          <p:cNvSpPr/>
          <p:nvPr/>
        </p:nvSpPr>
        <p:spPr>
          <a:xfrm>
            <a:off x="5843588" y="4044950"/>
            <a:ext cx="2592387" cy="6985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Знатоки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12" name="Овал 11"/>
          <p:cNvSpPr/>
          <p:nvPr/>
        </p:nvSpPr>
        <p:spPr>
          <a:xfrm>
            <a:off x="5080000" y="1468438"/>
            <a:ext cx="2789238" cy="6985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Ребусы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16393" name="Рисунок 3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2463" y="2500313"/>
            <a:ext cx="925512" cy="123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Рисунок 4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445375" y="2689225"/>
            <a:ext cx="1168400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Управляющая кнопка: домой 2">
            <a:hlinkClick r:id="rId13" action="ppaction://hlinksldjump" highlightClick="1"/>
          </p:cNvPr>
          <p:cNvSpPr/>
          <p:nvPr/>
        </p:nvSpPr>
        <p:spPr>
          <a:xfrm>
            <a:off x="8020050" y="5732463"/>
            <a:ext cx="817563" cy="68738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2700" y="-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23850" y="1450975"/>
            <a:ext cx="31464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В маленьком амбаре 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Держат 100 пожаров.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711575" y="1695450"/>
            <a:ext cx="3036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Спичечный коробок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23850" y="2757488"/>
            <a:ext cx="322103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Шипит и злится, 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Воды боится.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С языком, а не лает.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Без зубов, а кусает.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030663" y="3287713"/>
            <a:ext cx="10509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Огонь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23850" y="5011738"/>
            <a:ext cx="41290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Где с огнём беспечны люди,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Обязательно он будет.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4594225" y="5195888"/>
            <a:ext cx="1117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Пожар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7063" y="1112838"/>
            <a:ext cx="1870075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1325" y="2760663"/>
            <a:ext cx="2047875" cy="138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96025" y="4464050"/>
            <a:ext cx="1431925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241675" y="404813"/>
            <a:ext cx="259080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ЗАГАДКИ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270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595313" y="3022600"/>
            <a:ext cx="31686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Раскалённая стрела 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Дуб свалила у села.  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140200" y="1628775"/>
            <a:ext cx="172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Пожарные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08000" y="1382713"/>
            <a:ext cx="33432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Дым увидел, не зевай,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Нас скорее вызывай.  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927475" y="3273425"/>
            <a:ext cx="1584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Молния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4000500" y="4913313"/>
            <a:ext cx="12636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Спичка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595313" y="4359275"/>
            <a:ext cx="26289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Летела мошка, 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Осиновая ножка.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На стог села, 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Всё сено съела.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8663" y="2708275"/>
            <a:ext cx="1838325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08663" y="4508500"/>
            <a:ext cx="18383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65850" y="1052513"/>
            <a:ext cx="1984375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171825" y="260350"/>
            <a:ext cx="259080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ЗАГАДКИ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22225" y="2381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73063" y="1255713"/>
            <a:ext cx="331311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Нашумела, нагремела,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Всё промыла и ушла.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И сады, и огороды 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Всей округе полила.  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083050" y="1993900"/>
            <a:ext cx="9636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Гроза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125913" y="3667125"/>
            <a:ext cx="936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Утюг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479925" y="5281613"/>
            <a:ext cx="846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Дым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434975" y="4741863"/>
            <a:ext cx="4064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Я мохнатый, я кудлатый,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Я зимой над каждой хатой,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Над пожаром, пароходом. 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Не бываю без огня.  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504825" y="3068638"/>
            <a:ext cx="34194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То назад, то вперёд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Ходит, бродит пароход.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Остановишь – горе,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Продырявит море.  </a:t>
            </a:r>
            <a:endParaRPr lang="ru-RU" sz="2400">
              <a:latin typeface="Calibri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4375" y="1274763"/>
            <a:ext cx="1916113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3550" y="3068638"/>
            <a:ext cx="2208213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325" y="4741863"/>
            <a:ext cx="2135188" cy="14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203575" y="260350"/>
            <a:ext cx="259080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ЗАГАДКИ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270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414338" y="1116013"/>
            <a:ext cx="368776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Таять может, да не лёд, 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Не фонарь, а свет дает. 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449763" y="1335088"/>
            <a:ext cx="10302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Свеча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289425" y="2963863"/>
            <a:ext cx="18081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Противогаз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419600" y="4565650"/>
            <a:ext cx="28241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Пожарная машина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428625" y="4149725"/>
            <a:ext cx="4392613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Я мчусь с сиреной на пожар,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Везу я воду с пеной.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Потушим вмиг огонь и жар.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Мы быстры, словно стрелы.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395288" y="2311400"/>
            <a:ext cx="388461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Заклубился дым угарный,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Гарью комната полна.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Что пожарный надевает? 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Без чего никак нельзя? </a:t>
            </a:r>
            <a:endParaRPr lang="ru-RU" sz="2400">
              <a:latin typeface="Calibri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3338" y="809625"/>
            <a:ext cx="11366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763" y="2852738"/>
            <a:ext cx="1843087" cy="155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27713" y="4962525"/>
            <a:ext cx="2076450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трелка вправо 12">
            <a:hlinkClick r:id="rId6" action="ppaction://hlinksldjump"/>
          </p:cNvPr>
          <p:cNvSpPr/>
          <p:nvPr/>
        </p:nvSpPr>
        <p:spPr>
          <a:xfrm>
            <a:off x="7904163" y="6022975"/>
            <a:ext cx="977900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241675" y="333375"/>
            <a:ext cx="2590800" cy="7064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ЗАГАДКИ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WordArt 2"/>
          <p:cNvSpPr>
            <a:spLocks noChangeArrowheads="1" noChangeShapeType="1" noTextEdit="1"/>
          </p:cNvSpPr>
          <p:nvPr/>
        </p:nvSpPr>
        <p:spPr bwMode="auto">
          <a:xfrm>
            <a:off x="4356100" y="3770313"/>
            <a:ext cx="1292225" cy="1971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Т</a:t>
            </a:r>
          </a:p>
        </p:txBody>
      </p:sp>
      <p:sp>
        <p:nvSpPr>
          <p:cNvPr id="21507" name="WordArt 2"/>
          <p:cNvSpPr>
            <a:spLocks noChangeArrowheads="1" noChangeShapeType="1" noTextEdit="1"/>
          </p:cNvSpPr>
          <p:nvPr/>
        </p:nvSpPr>
        <p:spPr bwMode="auto">
          <a:xfrm>
            <a:off x="788988" y="3778250"/>
            <a:ext cx="1766887" cy="2043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К</a:t>
            </a:r>
          </a:p>
        </p:txBody>
      </p:sp>
      <p:pic>
        <p:nvPicPr>
          <p:cNvPr id="21508" name="Picture 10" descr="jiv232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9498240">
            <a:off x="2184400" y="3646488"/>
            <a:ext cx="1652588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Прямоугольник 4"/>
          <p:cNvSpPr>
            <a:spLocks noChangeArrowheads="1"/>
          </p:cNvSpPr>
          <p:nvPr/>
        </p:nvSpPr>
        <p:spPr bwMode="auto">
          <a:xfrm>
            <a:off x="3576638" y="1643063"/>
            <a:ext cx="606425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>
                <a:solidFill>
                  <a:srgbClr val="FF0000"/>
                </a:solidFill>
                <a:latin typeface="Gabriola"/>
              </a:rPr>
              <a:t>,</a:t>
            </a:r>
          </a:p>
        </p:txBody>
      </p:sp>
      <p:pic>
        <p:nvPicPr>
          <p:cNvPr id="2151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3857625"/>
            <a:ext cx="271145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Прямоугольник 7"/>
          <p:cNvSpPr>
            <a:spLocks noChangeArrowheads="1"/>
          </p:cNvSpPr>
          <p:nvPr/>
        </p:nvSpPr>
        <p:spPr bwMode="auto">
          <a:xfrm>
            <a:off x="8286750" y="1714500"/>
            <a:ext cx="60642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>
                <a:solidFill>
                  <a:srgbClr val="FF0000"/>
                </a:solidFill>
                <a:latin typeface="Gabriola"/>
              </a:rPr>
              <a:t>,</a:t>
            </a:r>
          </a:p>
        </p:txBody>
      </p:sp>
      <p:pic>
        <p:nvPicPr>
          <p:cNvPr id="9" name="Рисунок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0" y="765175"/>
            <a:ext cx="2738438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709738" y="1557338"/>
            <a:ext cx="18669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>
                <a:solidFill>
                  <a:srgbClr val="3333FF"/>
                </a:solidFill>
                <a:latin typeface="Calibri" pitchFamily="34" charset="0"/>
              </a:rPr>
              <a:t> 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КОСТЁР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85838" y="395288"/>
            <a:ext cx="240982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РЕБУСЫ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1061</TotalTime>
  <Words>1055</Words>
  <Application>Microsoft Office PowerPoint</Application>
  <PresentationFormat>Экран (4:3)</PresentationFormat>
  <Paragraphs>244</Paragraphs>
  <Slides>34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сашкин</dc:creator>
  <cp:lastModifiedBy>Татьяна</cp:lastModifiedBy>
  <cp:revision>117</cp:revision>
  <dcterms:created xsi:type="dcterms:W3CDTF">2011-06-11T07:59:27Z</dcterms:created>
  <dcterms:modified xsi:type="dcterms:W3CDTF">2013-09-23T11:35:28Z</dcterms:modified>
</cp:coreProperties>
</file>