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98" r:id="rId3"/>
    <p:sldId id="258" r:id="rId4"/>
    <p:sldId id="304" r:id="rId5"/>
    <p:sldId id="308" r:id="rId6"/>
    <p:sldId id="301" r:id="rId7"/>
    <p:sldId id="302" r:id="rId8"/>
    <p:sldId id="299" r:id="rId9"/>
    <p:sldId id="303" r:id="rId10"/>
    <p:sldId id="31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072" y="-11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1C2BB-CBF4-4A58-90C0-3BDB1C9D3B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6A941-8B6A-47B8-BE90-D00A354B3C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4297A-3DEA-4004-B26D-3F0505A4AD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4631C-D1AC-48E7-9FBA-BC5A75CD09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8834D-EADE-4996-88FD-14A116B210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A1587-FBC9-445F-B5E2-9C73B304BB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5630D-E2C1-4958-A687-D1532897D7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4E744-1498-4B82-883E-F2068CB011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F352F-4368-4A1D-838B-5B43AF565A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73DCC-E2DD-48F1-9B3F-1D12C02234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A3491-4B32-4485-BA8B-C560E2BC44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35FCF-8563-44E6-9DC5-5C607D7509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D4D67E92-BA37-4A4B-9844-CB0395E8BF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133600"/>
            <a:ext cx="8054975" cy="136842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0066"/>
                </a:solidFill>
              </a:rPr>
              <a:t>"Звуки [д], [д'] и буква д"</a:t>
            </a:r>
            <a:endParaRPr lang="ru-RU" smtClean="0">
              <a:solidFill>
                <a:srgbClr val="000066"/>
              </a:solidFill>
            </a:endParaRPr>
          </a:p>
        </p:txBody>
      </p:sp>
      <p:pic>
        <p:nvPicPr>
          <p:cNvPr id="2052" name="Picture 6" descr="IM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716338"/>
            <a:ext cx="1931988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Текст 5"/>
          <p:cNvSpPr>
            <a:spLocks noGrp="1"/>
          </p:cNvSpPr>
          <p:nvPr>
            <p:ph type="body" sz="half" idx="2"/>
          </p:nvPr>
        </p:nvSpPr>
        <p:spPr>
          <a:xfrm>
            <a:off x="5929313" y="214313"/>
            <a:ext cx="1071562" cy="6286500"/>
          </a:xfrm>
        </p:spPr>
        <p:txBody>
          <a:bodyPr/>
          <a:lstStyle/>
          <a:p>
            <a:pPr eaLnBrk="1" hangingPunct="1"/>
            <a:r>
              <a:rPr lang="ru-RU" sz="7200" smtClean="0"/>
              <a:t>А</a:t>
            </a:r>
          </a:p>
          <a:p>
            <a:pPr eaLnBrk="1" hangingPunct="1"/>
            <a:r>
              <a:rPr lang="ru-RU" sz="7200" smtClean="0"/>
              <a:t>О</a:t>
            </a:r>
          </a:p>
          <a:p>
            <a:pPr eaLnBrk="1" hangingPunct="1"/>
            <a:r>
              <a:rPr lang="ru-RU" sz="7200" smtClean="0"/>
              <a:t>У</a:t>
            </a:r>
          </a:p>
          <a:p>
            <a:pPr eaLnBrk="1" hangingPunct="1"/>
            <a:r>
              <a:rPr lang="ru-RU" sz="7200" smtClean="0"/>
              <a:t>И</a:t>
            </a:r>
          </a:p>
          <a:p>
            <a:pPr eaLnBrk="1" hangingPunct="1"/>
            <a:r>
              <a:rPr lang="ru-RU" sz="7200" smtClean="0"/>
              <a:t>Ы</a:t>
            </a:r>
          </a:p>
          <a:p>
            <a:pPr eaLnBrk="1" hangingPunct="1"/>
            <a:endParaRPr lang="ru-RU" sz="5400" smtClean="0"/>
          </a:p>
        </p:txBody>
      </p:sp>
      <p:sp>
        <p:nvSpPr>
          <p:cNvPr id="7" name="Текст 5"/>
          <p:cNvSpPr txBox="1">
            <a:spLocks/>
          </p:cNvSpPr>
          <p:nvPr/>
        </p:nvSpPr>
        <p:spPr bwMode="auto">
          <a:xfrm>
            <a:off x="1857375" y="285750"/>
            <a:ext cx="1071563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ru-RU" sz="7200" kern="0" dirty="0">
              <a:latin typeface="+mn-lt"/>
            </a:endParaRPr>
          </a:p>
          <a:p>
            <a:pPr>
              <a:spcBef>
                <a:spcPct val="20000"/>
              </a:spcBef>
              <a:defRPr/>
            </a:pPr>
            <a:endParaRPr lang="ru-RU" sz="7200" kern="0" dirty="0">
              <a:latin typeface="+mn-lt"/>
            </a:endParaRPr>
          </a:p>
          <a:p>
            <a:pPr>
              <a:spcBef>
                <a:spcPct val="20000"/>
              </a:spcBef>
              <a:defRPr/>
            </a:pPr>
            <a:r>
              <a:rPr lang="ru-RU" sz="7200" kern="0" dirty="0">
                <a:latin typeface="+mn-lt"/>
              </a:rPr>
              <a:t>Д</a:t>
            </a:r>
          </a:p>
          <a:p>
            <a:pPr>
              <a:spcBef>
                <a:spcPct val="20000"/>
              </a:spcBef>
              <a:defRPr/>
            </a:pPr>
            <a:endParaRPr lang="ru-RU" sz="7200" kern="0" dirty="0">
              <a:latin typeface="+mn-lt"/>
            </a:endParaRPr>
          </a:p>
          <a:p>
            <a:pPr>
              <a:spcBef>
                <a:spcPct val="20000"/>
              </a:spcBef>
              <a:defRPr/>
            </a:pPr>
            <a:endParaRPr lang="ru-RU" sz="7200" kern="0" dirty="0">
              <a:latin typeface="+mn-lt"/>
            </a:endParaRPr>
          </a:p>
          <a:p>
            <a:pPr>
              <a:spcBef>
                <a:spcPct val="20000"/>
              </a:spcBef>
              <a:defRPr/>
            </a:pPr>
            <a:endParaRPr lang="ru-RU" sz="5400" kern="0" dirty="0">
              <a:latin typeface="+mn-lt"/>
            </a:endParaRPr>
          </a:p>
        </p:txBody>
      </p:sp>
      <p:cxnSp>
        <p:nvCxnSpPr>
          <p:cNvPr id="9" name="Прямая соединительная линия 8"/>
          <p:cNvCxnSpPr>
            <a:stCxn id="7" idx="3"/>
          </p:cNvCxnSpPr>
          <p:nvPr/>
        </p:nvCxnSpPr>
        <p:spPr>
          <a:xfrm flipV="1">
            <a:off x="2928938" y="1000125"/>
            <a:ext cx="3000375" cy="242887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3000375" y="2357438"/>
            <a:ext cx="3000375" cy="1071562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000375" y="3429000"/>
            <a:ext cx="2928938" cy="71438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7" idx="3"/>
          </p:cNvCxnSpPr>
          <p:nvPr/>
        </p:nvCxnSpPr>
        <p:spPr>
          <a:xfrm>
            <a:off x="2928938" y="3429000"/>
            <a:ext cx="3000375" cy="1357313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7" idx="3"/>
          </p:cNvCxnSpPr>
          <p:nvPr/>
        </p:nvCxnSpPr>
        <p:spPr>
          <a:xfrm>
            <a:off x="2928938" y="3429000"/>
            <a:ext cx="2928937" cy="2714625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5938" y="357188"/>
            <a:ext cx="6000750" cy="100012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0066"/>
                </a:solidFill>
              </a:rPr>
              <a:t>Обучение </a:t>
            </a:r>
            <a:r>
              <a:rPr lang="en-US" b="1" smtClean="0">
                <a:solidFill>
                  <a:srgbClr val="000066"/>
                </a:solidFill>
              </a:rPr>
              <a:t> </a:t>
            </a:r>
            <a:r>
              <a:rPr lang="ru-RU" b="1" smtClean="0">
                <a:solidFill>
                  <a:srgbClr val="000066"/>
                </a:solidFill>
              </a:rPr>
              <a:t>грамоте</a:t>
            </a:r>
            <a:endParaRPr lang="ru-RU" smtClean="0">
              <a:solidFill>
                <a:srgbClr val="000066"/>
              </a:solidFill>
            </a:endParaRPr>
          </a:p>
        </p:txBody>
      </p:sp>
      <p:pic>
        <p:nvPicPr>
          <p:cNvPr id="1026" name="Picture 2" descr="C:\Documents and Settings\User\Рабочий стол\Рисунок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357554" y="1571612"/>
            <a:ext cx="2659063" cy="3741737"/>
          </a:xfrm>
          <a:prstGeom prst="rect">
            <a:avLst/>
          </a:prstGeom>
          <a:noFill/>
          <a:scene3d>
            <a:camera prst="orthographicFront"/>
            <a:lightRig rig="sunset" dir="t"/>
          </a:scene3d>
          <a:sp3d prstMaterial="flat"/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714500" y="5500688"/>
            <a:ext cx="6000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kern="0" dirty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1</a:t>
            </a:r>
            <a:r>
              <a:rPr lang="ru-RU" sz="4400" b="1" kern="0" dirty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400" b="1" kern="0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класс</a:t>
            </a:r>
            <a:endParaRPr lang="ru-RU" sz="4400" kern="0" dirty="0">
              <a:solidFill>
                <a:srgbClr val="000066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077" name="Picture 12" descr="Солнышк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98521">
            <a:off x="455613" y="954088"/>
            <a:ext cx="14605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2627313" y="260350"/>
            <a:ext cx="5040312" cy="6477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62625" y="0"/>
            <a:ext cx="3381375" cy="645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1725" y="1412875"/>
            <a:ext cx="9842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7524750" y="1484313"/>
            <a:ext cx="287338" cy="360362"/>
          </a:xfrm>
          <a:prstGeom prst="ellipse">
            <a:avLst/>
          </a:prstGeom>
          <a:solidFill>
            <a:srgbClr val="66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3563" name="Picture 11" descr="100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063" y="3068638"/>
            <a:ext cx="1722437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2" descr="Солнышко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498521">
            <a:off x="468313" y="620713"/>
            <a:ext cx="14605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5076825" y="5661025"/>
            <a:ext cx="2735263" cy="1196975"/>
            <a:chOff x="3198" y="3566"/>
            <a:chExt cx="1723" cy="754"/>
          </a:xfrm>
        </p:grpSpPr>
        <p:sp>
          <p:nvSpPr>
            <p:cNvPr id="4105" name="Line 13"/>
            <p:cNvSpPr>
              <a:spLocks noChangeShapeType="1"/>
            </p:cNvSpPr>
            <p:nvPr/>
          </p:nvSpPr>
          <p:spPr bwMode="auto">
            <a:xfrm>
              <a:off x="3288" y="3566"/>
              <a:ext cx="1633" cy="754"/>
            </a:xfrm>
            <a:prstGeom prst="line">
              <a:avLst/>
            </a:prstGeom>
            <a:noFill/>
            <a:ln w="57150">
              <a:solidFill>
                <a:srgbClr val="66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6" name="Line 14"/>
            <p:cNvSpPr>
              <a:spLocks noChangeShapeType="1"/>
            </p:cNvSpPr>
            <p:nvPr/>
          </p:nvSpPr>
          <p:spPr bwMode="auto">
            <a:xfrm>
              <a:off x="3198" y="3612"/>
              <a:ext cx="498" cy="708"/>
            </a:xfrm>
            <a:prstGeom prst="line">
              <a:avLst/>
            </a:prstGeom>
            <a:noFill/>
            <a:ln w="57150">
              <a:solidFill>
                <a:srgbClr val="66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1577975" y="2700338"/>
            <a:ext cx="6624638" cy="2773362"/>
          </a:xfrm>
        </p:spPr>
        <p:txBody>
          <a:bodyPr/>
          <a:lstStyle/>
          <a:p>
            <a:pPr eaLnBrk="1" hangingPunct="1"/>
            <a:r>
              <a:rPr lang="ru-RU" sz="3200" smtClean="0"/>
              <a:t>1. Уважай своего товарища.</a:t>
            </a:r>
            <a:br>
              <a:rPr lang="ru-RU" sz="3200" smtClean="0"/>
            </a:b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>2. Умей каждого выслушать.</a:t>
            </a:r>
            <a:br>
              <a:rPr lang="ru-RU" sz="3200" smtClean="0"/>
            </a:b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>3. Не согласен – предлагай!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809625"/>
            <a:ext cx="7221538" cy="1141413"/>
          </a:xfrm>
        </p:spPr>
        <p:txBody>
          <a:bodyPr anchor="ctr"/>
          <a:lstStyle/>
          <a:p>
            <a:pPr algn="ctr" eaLnBrk="1" hangingPunct="1">
              <a:buFont typeface="Wingdings" pitchFamily="2" charset="2"/>
              <a:buNone/>
            </a:pPr>
            <a:r>
              <a:rPr lang="ru-RU" b="1" smtClean="0"/>
              <a:t>Правила работы в группе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38" y="428625"/>
            <a:ext cx="1071562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1" descr="Рисунок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25" y="500063"/>
            <a:ext cx="1301750" cy="212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88" y="428625"/>
            <a:ext cx="1214437" cy="217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User\Рабочий стол\Рисунок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" y="428625"/>
            <a:ext cx="1714500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357313" y="2714625"/>
            <a:ext cx="6143625" cy="733425"/>
          </a:xfrm>
        </p:spPr>
        <p:txBody>
          <a:bodyPr/>
          <a:lstStyle/>
          <a:p>
            <a:pPr algn="ctr" eaLnBrk="1" hangingPunct="1"/>
            <a:r>
              <a:rPr lang="ru-RU" sz="3600" smtClean="0">
                <a:solidFill>
                  <a:srgbClr val="FF0000"/>
                </a:solidFill>
              </a:rPr>
              <a:t>Сделать  вывод: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285750" y="3714750"/>
            <a:ext cx="2686050" cy="2625725"/>
          </a:xfrm>
          <a:solidFill>
            <a:schemeClr val="accent1"/>
          </a:solidFill>
        </p:spPr>
        <p:txBody>
          <a:bodyPr/>
          <a:lstStyle/>
          <a:p>
            <a:pPr algn="ctr" eaLnBrk="1" hangingPunct="1"/>
            <a:r>
              <a:rPr lang="ru-RU" sz="3600" b="1" smtClean="0">
                <a:latin typeface="Calibri" pitchFamily="34" charset="0"/>
              </a:rPr>
              <a:t>звук  гласный</a:t>
            </a:r>
          </a:p>
          <a:p>
            <a:pPr algn="ctr" eaLnBrk="1" hangingPunct="1"/>
            <a:r>
              <a:rPr lang="ru-RU" sz="3600" b="1" smtClean="0">
                <a:latin typeface="Calibri" pitchFamily="34" charset="0"/>
              </a:rPr>
              <a:t> или</a:t>
            </a:r>
          </a:p>
          <a:p>
            <a:pPr algn="ctr" eaLnBrk="1" hangingPunct="1"/>
            <a:r>
              <a:rPr lang="ru-RU" sz="3600" b="1" smtClean="0">
                <a:latin typeface="Calibri" pitchFamily="34" charset="0"/>
              </a:rPr>
              <a:t> согласный</a:t>
            </a:r>
          </a:p>
        </p:txBody>
      </p:sp>
      <p:sp>
        <p:nvSpPr>
          <p:cNvPr id="10" name="Текст 8"/>
          <p:cNvSpPr txBox="1">
            <a:spLocks/>
          </p:cNvSpPr>
          <p:nvPr/>
        </p:nvSpPr>
        <p:spPr bwMode="auto">
          <a:xfrm>
            <a:off x="3286125" y="3714750"/>
            <a:ext cx="2686050" cy="26257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ru-RU" sz="3600" b="1" kern="0" dirty="0">
                <a:latin typeface="Calibri" pitchFamily="34" charset="0"/>
              </a:rPr>
              <a:t>звук  звонкий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sz="3600" b="1" kern="0" dirty="0">
                <a:latin typeface="Calibri" pitchFamily="34" charset="0"/>
              </a:rPr>
              <a:t> или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sz="3600" b="1" kern="0" dirty="0">
                <a:latin typeface="Calibri" pitchFamily="34" charset="0"/>
              </a:rPr>
              <a:t> глухой</a:t>
            </a:r>
          </a:p>
        </p:txBody>
      </p:sp>
      <p:sp>
        <p:nvSpPr>
          <p:cNvPr id="11" name="Текст 8"/>
          <p:cNvSpPr txBox="1">
            <a:spLocks/>
          </p:cNvSpPr>
          <p:nvPr/>
        </p:nvSpPr>
        <p:spPr bwMode="auto">
          <a:xfrm>
            <a:off x="6143625" y="3714750"/>
            <a:ext cx="2686050" cy="26257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ru-RU" sz="3600" b="1" kern="0" dirty="0">
                <a:latin typeface="Calibri" pitchFamily="34" charset="0"/>
              </a:rPr>
              <a:t>звук  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sz="3600" b="1" kern="0" dirty="0">
                <a:latin typeface="Calibri" pitchFamily="34" charset="0"/>
              </a:rPr>
              <a:t>твёрдый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sz="3600" b="1" kern="0" dirty="0">
                <a:latin typeface="Calibri" pitchFamily="34" charset="0"/>
              </a:rPr>
              <a:t> или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sz="3600" b="1" kern="0" dirty="0">
                <a:latin typeface="Calibri" pitchFamily="34" charset="0"/>
              </a:rPr>
              <a:t> мягкий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build="p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User\Рабочий стол\Рисунок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392113"/>
            <a:ext cx="6929438" cy="601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428860" y="357166"/>
            <a:ext cx="4412575" cy="547842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5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Д</a:t>
            </a:r>
            <a:endParaRPr lang="ru-RU" sz="35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625" y="1143000"/>
            <a:ext cx="8054975" cy="136842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0066"/>
                </a:solidFill>
              </a:rPr>
              <a:t>"Звуки [д], [д'] и буква д"</a:t>
            </a:r>
            <a:endParaRPr lang="ru-RU" smtClean="0">
              <a:solidFill>
                <a:srgbClr val="000066"/>
              </a:solidFill>
            </a:endParaRPr>
          </a:p>
        </p:txBody>
      </p:sp>
      <p:pic>
        <p:nvPicPr>
          <p:cNvPr id="9219" name="Picture 2" descr="C:\Documents and Settings\User\Рабочий стол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63" y="2857500"/>
            <a:ext cx="2455862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>
          <a:xfrm>
            <a:off x="2000250" y="4929188"/>
            <a:ext cx="5111750" cy="1657350"/>
          </a:xfrm>
        </p:spPr>
        <p:txBody>
          <a:bodyPr/>
          <a:lstStyle/>
          <a:p>
            <a:pPr eaLnBrk="1" hangingPunct="1"/>
            <a:r>
              <a:rPr lang="ru-RU" sz="2800" smtClean="0"/>
              <a:t>Вот стоит, дымок пуская,</a:t>
            </a:r>
            <a:br>
              <a:rPr lang="ru-RU" sz="28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800" smtClean="0"/>
              <a:t>Буква «Д» - труба печная.</a:t>
            </a:r>
            <a:br>
              <a:rPr lang="ru-RU" sz="2800" smtClean="0"/>
            </a:br>
            <a:endParaRPr lang="ru-RU" sz="2800" smtClean="0"/>
          </a:p>
        </p:txBody>
      </p:sp>
      <p:pic>
        <p:nvPicPr>
          <p:cNvPr id="8200" name="Picture 8" descr="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25" y="223838"/>
            <a:ext cx="4846638" cy="445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72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"Звуки [д], [д'] и буква д"</vt:lpstr>
      <vt:lpstr>Обучение  грамоте</vt:lpstr>
      <vt:lpstr>Слайд 3</vt:lpstr>
      <vt:lpstr>1. Уважай своего товарища.  2. Умей каждого выслушать.  3. Не согласен – предлагай!</vt:lpstr>
      <vt:lpstr>Сделать  вывод:</vt:lpstr>
      <vt:lpstr>Слайд 6</vt:lpstr>
      <vt:lpstr>Слайд 7</vt:lpstr>
      <vt:lpstr>"Звуки [д], [д'] и буква д"</vt:lpstr>
      <vt:lpstr>Вот стоит, дымок пуская,  Буква «Д» - труба печная.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"Звуки [д], [д'] и буква д"</dc:title>
  <dc:creator>Пользователь</dc:creator>
  <cp:lastModifiedBy>Пользователь</cp:lastModifiedBy>
  <cp:revision>23</cp:revision>
  <dcterms:modified xsi:type="dcterms:W3CDTF">2016-02-05T11:25:30Z</dcterms:modified>
</cp:coreProperties>
</file>