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65" r:id="rId5"/>
    <p:sldId id="263" r:id="rId6"/>
    <p:sldId id="258" r:id="rId7"/>
    <p:sldId id="266" r:id="rId8"/>
    <p:sldId id="264" r:id="rId9"/>
    <p:sldId id="259" r:id="rId10"/>
    <p:sldId id="260" r:id="rId11"/>
    <p:sldId id="261" r:id="rId12"/>
    <p:sldId id="262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ru-RU" sz="2000" smtClean="0"/>
              <a:t>Вставка рисунка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F1460539-AC4F-4A22-BB45-22750A4B1450}" type="datetimeFigureOut">
              <a:rPr lang="ru-RU" smtClean="0"/>
              <a:pPr/>
              <a:t>06.01.2015</a:t>
            </a:fld>
            <a:endParaRPr lang="ru-RU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ru-RU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6E8BB573-0099-487D-A4D9-750698B35A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Деятельность – способ существования людей</a:t>
            </a:r>
            <a:endParaRPr lang="ru-RU" dirty="0"/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7358082" y="4000504"/>
          <a:ext cx="1027112" cy="1114425"/>
        </p:xfrm>
        <a:graphic>
          <a:graphicData uri="http://schemas.openxmlformats.org/presentationml/2006/ole">
            <p:oleObj spid="_x0000_s1026" name="Clip" r:id="rId3" imgW="1027440" imgH="1114560" progId="MS_ClipArt_Gallery.2">
              <p:embed/>
            </p:oleObj>
          </a:graphicData>
        </a:graphic>
      </p:graphicFrame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857224" y="500042"/>
          <a:ext cx="1033462" cy="1141412"/>
        </p:xfrm>
        <a:graphic>
          <a:graphicData uri="http://schemas.openxmlformats.org/presentationml/2006/ole">
            <p:oleObj spid="_x0000_s1027" name="Clip" r:id="rId4" imgW="1033920" imgH="1141920" progId="MS_ClipArt_Gallery.2">
              <p:embed/>
            </p:oleObj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914400" y="4648200"/>
          <a:ext cx="1830388" cy="1185863"/>
        </p:xfrm>
        <a:graphic>
          <a:graphicData uri="http://schemas.openxmlformats.org/presentationml/2006/ole">
            <p:oleObj spid="_x0000_s1028" name="Clip" r:id="rId5" imgW="4267800" imgH="276480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Пирамида </a:t>
            </a:r>
            <a:r>
              <a:rPr lang="ru-RU" dirty="0" err="1" smtClean="0"/>
              <a:t>Маслоу</a:t>
            </a:r>
            <a:endParaRPr lang="ru-RU" dirty="0"/>
          </a:p>
        </p:txBody>
      </p:sp>
      <p:pic>
        <p:nvPicPr>
          <p:cNvPr id="4" name="Содержимое 3" descr="0_3c643_f2440ca3_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500174"/>
            <a:ext cx="5980448" cy="5214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Интересы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Помимо потребностей существенное влияние на деятельность человека оказывают интересы.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/>
              <a:t>Интерес</a:t>
            </a:r>
            <a:r>
              <a:rPr lang="ru-RU" dirty="0" smtClean="0"/>
              <a:t> – это положительно окрашенный эмоциональный процесс, связанный с потребностью узнать что-то новое об объекте интереса, повышенным вниманием к нему.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28596" y="4572008"/>
          <a:ext cx="1828800" cy="1828800"/>
        </p:xfrm>
        <a:graphic>
          <a:graphicData uri="http://schemas.openxmlformats.org/presentationml/2006/ole">
            <p:oleObj spid="_x0000_s6146" name="Clip" r:id="rId3" imgW="3473280" imgH="3472920" progId="MS_ClipArt_Gallery.2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857488" y="4357694"/>
          <a:ext cx="1458913" cy="2095500"/>
        </p:xfrm>
        <a:graphic>
          <a:graphicData uri="http://schemas.openxmlformats.org/presentationml/2006/ole">
            <p:oleObj spid="_x0000_s6147" name="Clip" r:id="rId4" imgW="901440" imgH="1296360" progId="MS_ClipArt_Gallery.2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643438" y="4429132"/>
          <a:ext cx="2270125" cy="2028825"/>
        </p:xfrm>
        <a:graphic>
          <a:graphicData uri="http://schemas.openxmlformats.org/presentationml/2006/ole">
            <p:oleObj spid="_x0000_s6148" name="Clip" r:id="rId5" imgW="3777840" imgH="3376440" progId="MS_ClipArt_Gallery.2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7072330" y="4500570"/>
          <a:ext cx="1862137" cy="1905000"/>
        </p:xfrm>
        <a:graphic>
          <a:graphicData uri="http://schemas.openxmlformats.org/presentationml/2006/ole">
            <p:oleObj spid="_x0000_s6149" name="Clip" r:id="rId6" imgW="630000" imgH="64368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видов деятельности</a:t>
            </a:r>
            <a:endParaRPr lang="ru-RU" dirty="0"/>
          </a:p>
        </p:txBody>
      </p:sp>
      <p:graphicFrame>
        <p:nvGraphicFramePr>
          <p:cNvPr id="4" name="Object 14"/>
          <p:cNvGraphicFramePr>
            <a:graphicFrameLocks noChangeAspect="1"/>
          </p:cNvGraphicFramePr>
          <p:nvPr/>
        </p:nvGraphicFramePr>
        <p:xfrm>
          <a:off x="642910" y="2214554"/>
          <a:ext cx="1981117" cy="1714512"/>
        </p:xfrm>
        <a:graphic>
          <a:graphicData uri="http://schemas.openxmlformats.org/presentationml/2006/ole">
            <p:oleObj spid="_x0000_s7170" name="Clip" r:id="rId3" imgW="1450800" imgH="1255320" progId="MS_ClipArt_Gallery.2">
              <p:embed/>
            </p:oleObj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714348" y="4572008"/>
          <a:ext cx="1785950" cy="1812928"/>
        </p:xfrm>
        <a:graphic>
          <a:graphicData uri="http://schemas.openxmlformats.org/presentationml/2006/ole">
            <p:oleObj spid="_x0000_s7171" name="Clip" r:id="rId4" imgW="3885840" imgH="3944520" progId="MS_ClipArt_Gallery.2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5429256" y="2000240"/>
          <a:ext cx="1966938" cy="1981717"/>
        </p:xfrm>
        <a:graphic>
          <a:graphicData uri="http://schemas.openxmlformats.org/presentationml/2006/ole">
            <p:oleObj spid="_x0000_s7172" name="Clip" r:id="rId5" imgW="2534760" imgH="2554560" progId="MS_ClipArt_Gallery.2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5929322" y="4643446"/>
          <a:ext cx="1152525" cy="1851025"/>
        </p:xfrm>
        <a:graphic>
          <a:graphicData uri="http://schemas.openxmlformats.org/presentationml/2006/ole">
            <p:oleObj spid="_x0000_s7173" name="Clip" r:id="rId6" imgW="1152360" imgH="185076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Игра</a:t>
            </a:r>
            <a:r>
              <a:rPr lang="ru-RU" sz="3600" dirty="0" smtClean="0"/>
              <a:t> - это особый вид деятельности, целью которого не является производство какого-нибудь материального продукта, а сам процесс, развлечение или отдых </a:t>
            </a:r>
            <a:endParaRPr lang="ru-R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Общение – вид деятельности, при котором происходит обмен  идеями и эмоциями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</a:t>
            </a:r>
            <a:r>
              <a:rPr lang="ru-RU" dirty="0" smtClean="0"/>
              <a:t>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Учение – вид деятельности, целью которого является приобретение человеком знаний, умений и навыков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Внимание, задание!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«Человечество </a:t>
            </a:r>
            <a:r>
              <a:rPr lang="ru-RU" sz="3600" dirty="0" smtClean="0"/>
              <a:t>ставит перед собой только те </a:t>
            </a:r>
            <a:r>
              <a:rPr lang="ru-RU" sz="3600" dirty="0" smtClean="0"/>
              <a:t>задачи, которые </a:t>
            </a:r>
            <a:r>
              <a:rPr lang="ru-RU" sz="3600" dirty="0" smtClean="0"/>
              <a:t>способно </a:t>
            </a:r>
            <a:r>
              <a:rPr lang="ru-RU" sz="3600" dirty="0" smtClean="0"/>
              <a:t>решить»</a:t>
            </a:r>
          </a:p>
          <a:p>
            <a:r>
              <a:rPr lang="ru-RU" sz="3600" dirty="0" smtClean="0"/>
              <a:t>«Цель </a:t>
            </a:r>
            <a:r>
              <a:rPr lang="ru-RU" sz="3600" dirty="0" smtClean="0"/>
              <a:t>оправдывает </a:t>
            </a:r>
            <a:r>
              <a:rPr lang="ru-RU" sz="3600" dirty="0" smtClean="0"/>
              <a:t>средства»</a:t>
            </a:r>
          </a:p>
          <a:p>
            <a:r>
              <a:rPr lang="ru-RU" sz="3600" dirty="0" smtClean="0"/>
              <a:t>«Цель </a:t>
            </a:r>
            <a:r>
              <a:rPr lang="ru-RU" sz="3600" dirty="0" smtClean="0"/>
              <a:t>- ничто, движение </a:t>
            </a:r>
            <a:r>
              <a:rPr lang="ru-RU" sz="3600" dirty="0" smtClean="0"/>
              <a:t>– всё»!</a:t>
            </a:r>
            <a:endParaRPr lang="ru-RU" sz="3600" dirty="0" smtClean="0"/>
          </a:p>
          <a:p>
            <a:r>
              <a:rPr lang="ru-RU" sz="3600" dirty="0" smtClean="0"/>
              <a:t>«Благородные </a:t>
            </a:r>
            <a:r>
              <a:rPr lang="ru-RU" sz="3600" dirty="0" smtClean="0"/>
              <a:t>цели должны </a:t>
            </a:r>
            <a:r>
              <a:rPr lang="ru-RU" sz="3600" dirty="0" smtClean="0"/>
              <a:t>достигаться благородными средствами»</a:t>
            </a:r>
            <a:endParaRPr lang="ru-RU" sz="3600" dirty="0" smtClean="0"/>
          </a:p>
          <a:p>
            <a:endParaRPr lang="ru-RU" b="1" dirty="0" smtClean="0"/>
          </a:p>
          <a:p>
            <a:endParaRPr lang="ru-RU" dirty="0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7072330" y="4429132"/>
          <a:ext cx="1643074" cy="2181429"/>
        </p:xfrm>
        <a:graphic>
          <a:graphicData uri="http://schemas.openxmlformats.org/presentationml/2006/ole">
            <p:oleObj spid="_x0000_s8195" name="Clip" r:id="rId3" imgW="1857600" imgH="399564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 «</a:t>
            </a:r>
            <a:r>
              <a:rPr lang="ru-RU" i="1" dirty="0" smtClean="0"/>
              <a:t>Животное полагает, что все его дело — жить, а человек жизнь принимает только за возможность что-нибудь делать</a:t>
            </a:r>
            <a:r>
              <a:rPr lang="ru-RU" i="1" dirty="0" smtClean="0"/>
              <a:t>»</a:t>
            </a:r>
            <a:endParaRPr lang="ru-RU" i="1" dirty="0" smtClean="0"/>
          </a:p>
          <a:p>
            <a:pPr algn="r">
              <a:buNone/>
            </a:pPr>
            <a:r>
              <a:rPr lang="ru-RU" dirty="0" smtClean="0"/>
              <a:t>А. И. Герцен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      «</a:t>
            </a:r>
            <a:r>
              <a:rPr lang="ru-RU" i="1" dirty="0" smtClean="0"/>
              <a:t>Жизнь и деятельность столь же тесно соединены между собой, как пламя и свет</a:t>
            </a:r>
            <a:r>
              <a:rPr lang="ru-RU" i="1" dirty="0" smtClean="0"/>
              <a:t>»</a:t>
            </a:r>
            <a:endParaRPr lang="ru-RU" i="1" dirty="0" smtClean="0"/>
          </a:p>
          <a:p>
            <a:pPr algn="r">
              <a:buNone/>
            </a:pPr>
            <a:r>
              <a:rPr lang="ru-RU" dirty="0" smtClean="0"/>
              <a:t>Ф. Н. Глинка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b="1" dirty="0" smtClean="0"/>
              <a:t>Форма активности субъекта</a:t>
            </a:r>
            <a:r>
              <a:rPr lang="ru-RU" sz="3200" dirty="0" smtClean="0"/>
              <a:t>, направленная на изменение окружающего мира и самого себя</a:t>
            </a:r>
          </a:p>
          <a:p>
            <a:pPr>
              <a:buFont typeface="Wingdings" pitchFamily="2" charset="2"/>
              <a:buChar char="Ø"/>
            </a:pPr>
            <a:endParaRPr lang="ru-RU" sz="3200" dirty="0" smtClean="0"/>
          </a:p>
          <a:p>
            <a:pPr>
              <a:buFont typeface="Wingdings" pitchFamily="2" charset="2"/>
              <a:buChar char="Ø"/>
            </a:pPr>
            <a:r>
              <a:rPr lang="ru-RU" sz="3200" b="1" dirty="0" smtClean="0"/>
              <a:t>Психологическая активность</a:t>
            </a:r>
            <a:r>
              <a:rPr lang="ru-RU" sz="3200" dirty="0" smtClean="0"/>
              <a:t>, направленная на достижение поставленной цели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Какие из представленных явлений можно назвать деятельностью?</a:t>
            </a:r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71472" y="2214554"/>
          <a:ext cx="2438400" cy="1828800"/>
        </p:xfrm>
        <a:graphic>
          <a:graphicData uri="http://schemas.openxmlformats.org/presentationml/2006/ole">
            <p:oleObj spid="_x0000_s2050" name="Clip" r:id="rId3" imgW="5235120" imgH="3926880" progId="MS_ClipArt_Gallery.2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14348" y="4500570"/>
          <a:ext cx="1878012" cy="1905000"/>
        </p:xfrm>
        <a:graphic>
          <a:graphicData uri="http://schemas.openxmlformats.org/presentationml/2006/ole">
            <p:oleObj spid="_x0000_s2051" name="Clip" r:id="rId4" imgW="3949560" imgH="4002480" progId="MS_ClipArt_Gallery.2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096000" y="2209800"/>
          <a:ext cx="2100263" cy="1692275"/>
        </p:xfrm>
        <a:graphic>
          <a:graphicData uri="http://schemas.openxmlformats.org/presentationml/2006/ole">
            <p:oleObj spid="_x0000_s2052" name="Clip" r:id="rId5" imgW="2100960" imgH="1692360" progId="MS_ClipArt_Gallery.2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357950" y="4786322"/>
          <a:ext cx="1838325" cy="1471613"/>
        </p:xfrm>
        <a:graphic>
          <a:graphicData uri="http://schemas.openxmlformats.org/presentationml/2006/ole">
            <p:oleObj spid="_x0000_s2053" name="Clip" r:id="rId6" imgW="780480" imgH="624240" progId="MS_ClipArt_Gallery.2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857620" y="4214818"/>
          <a:ext cx="1503363" cy="1443038"/>
        </p:xfrm>
        <a:graphic>
          <a:graphicData uri="http://schemas.openxmlformats.org/presentationml/2006/ole">
            <p:oleObj spid="_x0000_s2054" name="Clip" r:id="rId7" imgW="720000" imgH="69048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Деятельность человека и поведение животных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9642" cy="52801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64821"/>
                <a:gridCol w="4164821"/>
              </a:tblGrid>
              <a:tr h="35731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Человек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Животное</a:t>
                      </a:r>
                      <a:endParaRPr lang="ru-RU" dirty="0"/>
                    </a:p>
                  </a:txBody>
                  <a:tcPr/>
                </a:tc>
              </a:tr>
              <a:tr h="881044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Производит собственное жилье, одежду, орудия</a:t>
                      </a:r>
                      <a:r>
                        <a:rPr lang="ru-RU" baseline="0" dirty="0" smtClean="0"/>
                        <a:t> труда, изменяя и преобразуя природу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45357"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Изменяет окружающий мир не только ради физических потребностей, но и</a:t>
                      </a:r>
                      <a:r>
                        <a:rPr lang="ru-RU" baseline="0" dirty="0" smtClean="0"/>
                        <a:t> из-за желания познать мир, ради красоты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6731">
                <a:tc>
                  <a:txBody>
                    <a:bodyPr/>
                    <a:lstStyle/>
                    <a:p>
                      <a:r>
                        <a:rPr lang="ru-RU" dirty="0" smtClean="0"/>
                        <a:t>Существо универсальное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6731">
                <a:tc>
                  <a:txBody>
                    <a:bodyPr/>
                    <a:lstStyle/>
                    <a:p>
                      <a:r>
                        <a:rPr lang="ru-RU" dirty="0" smtClean="0"/>
                        <a:t>Потребности меняются с течением жизни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81044">
                <a:tc>
                  <a:txBody>
                    <a:bodyPr/>
                    <a:lstStyle/>
                    <a:p>
                      <a:r>
                        <a:rPr lang="ru-RU" dirty="0" smtClean="0"/>
                        <a:t>Существование базируется не только на инстинктах,</a:t>
                      </a:r>
                      <a:r>
                        <a:rPr lang="ru-RU" baseline="0" dirty="0" smtClean="0"/>
                        <a:t> но и на социально-культурной основе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6731">
                <a:tc>
                  <a:txBody>
                    <a:bodyPr/>
                    <a:lstStyle/>
                    <a:p>
                      <a:r>
                        <a:rPr lang="ru-RU" dirty="0" smtClean="0"/>
                        <a:t>Жизнедеятельность является предметом – планируется, осознается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14876" y="2071678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Создает жилище, приспосабливаясь к природе. Не создает одежды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86314" y="3000372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Изменяет мир только ради удовлетворения физических потребностей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714876" y="4000504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 может преодолеть видовую ограниченность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643438" y="4714884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Потребности практически не меняются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714876" y="5500702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Существование направляется только инстинктами 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43438" y="6215082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Животное не отличает жизнедеятельность от себя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деятельности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571736" y="1571612"/>
            <a:ext cx="3429024" cy="13573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Основные компоненты деятельности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cxnSp>
        <p:nvCxnSpPr>
          <p:cNvPr id="6" name="Shape 5"/>
          <p:cNvCxnSpPr>
            <a:stCxn id="4" idx="6"/>
          </p:cNvCxnSpPr>
          <p:nvPr/>
        </p:nvCxnSpPr>
        <p:spPr>
          <a:xfrm>
            <a:off x="6000760" y="2250273"/>
            <a:ext cx="1000132" cy="103585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hape 7"/>
          <p:cNvCxnSpPr>
            <a:stCxn id="4" idx="2"/>
            <a:endCxn id="9" idx="0"/>
          </p:cNvCxnSpPr>
          <p:nvPr/>
        </p:nvCxnSpPr>
        <p:spPr>
          <a:xfrm rot="10800000" flipV="1">
            <a:off x="1714480" y="2250272"/>
            <a:ext cx="857256" cy="103585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928662" y="3286124"/>
            <a:ext cx="1571636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Субъект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86512" y="3286124"/>
            <a:ext cx="1571636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Объект</a:t>
            </a:r>
            <a:endParaRPr lang="ru-RU" b="1" dirty="0"/>
          </a:p>
        </p:txBody>
      </p:sp>
      <p:cxnSp>
        <p:nvCxnSpPr>
          <p:cNvPr id="13" name="Прямая со стрелкой 12"/>
          <p:cNvCxnSpPr>
            <a:stCxn id="9" idx="3"/>
            <a:endCxn id="10" idx="1"/>
          </p:cNvCxnSpPr>
          <p:nvPr/>
        </p:nvCxnSpPr>
        <p:spPr>
          <a:xfrm>
            <a:off x="2500298" y="3536157"/>
            <a:ext cx="378621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2"/>
            <a:endCxn id="17" idx="0"/>
          </p:cNvCxnSpPr>
          <p:nvPr/>
        </p:nvCxnSpPr>
        <p:spPr>
          <a:xfrm rot="5400000">
            <a:off x="1464447" y="403622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928662" y="4286256"/>
            <a:ext cx="1571636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Мотив</a:t>
            </a:r>
            <a:endParaRPr lang="ru-RU" b="1" dirty="0"/>
          </a:p>
        </p:txBody>
      </p:sp>
      <p:cxnSp>
        <p:nvCxnSpPr>
          <p:cNvPr id="19" name="Shape 18"/>
          <p:cNvCxnSpPr>
            <a:stCxn id="17" idx="2"/>
            <a:endCxn id="20" idx="1"/>
          </p:cNvCxnSpPr>
          <p:nvPr/>
        </p:nvCxnSpPr>
        <p:spPr>
          <a:xfrm rot="16200000" flipH="1">
            <a:off x="1768059" y="4732743"/>
            <a:ext cx="607223" cy="71438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428860" y="5143512"/>
            <a:ext cx="1571636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Цель</a:t>
            </a:r>
            <a:endParaRPr lang="ru-RU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214810" y="5143512"/>
            <a:ext cx="1571636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Методы и средства</a:t>
            </a:r>
            <a:endParaRPr lang="ru-RU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000760" y="5143512"/>
            <a:ext cx="1571636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Процесс</a:t>
            </a:r>
            <a:endParaRPr lang="ru-RU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000760" y="6072206"/>
            <a:ext cx="1571636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Результат</a:t>
            </a:r>
            <a:endParaRPr lang="ru-RU" b="1" dirty="0"/>
          </a:p>
        </p:txBody>
      </p:sp>
      <p:cxnSp>
        <p:nvCxnSpPr>
          <p:cNvPr id="33" name="Прямая со стрелкой 32"/>
          <p:cNvCxnSpPr>
            <a:stCxn id="30" idx="2"/>
            <a:endCxn id="31" idx="0"/>
          </p:cNvCxnSpPr>
          <p:nvPr/>
        </p:nvCxnSpPr>
        <p:spPr>
          <a:xfrm rot="5400000">
            <a:off x="6572264" y="585789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9" idx="3"/>
            <a:endCxn id="30" idx="1"/>
          </p:cNvCxnSpPr>
          <p:nvPr/>
        </p:nvCxnSpPr>
        <p:spPr>
          <a:xfrm>
            <a:off x="5786446" y="5393545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20" idx="3"/>
            <a:endCxn id="29" idx="1"/>
          </p:cNvCxnSpPr>
          <p:nvPr/>
        </p:nvCxnSpPr>
        <p:spPr>
          <a:xfrm>
            <a:off x="4000496" y="5393545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Определите объекты и субъекты деятельности?</a:t>
            </a:r>
            <a:endParaRPr lang="ru-RU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714348" y="2643182"/>
          <a:ext cx="2514600" cy="1900238"/>
        </p:xfrm>
        <a:graphic>
          <a:graphicData uri="http://schemas.openxmlformats.org/presentationml/2006/ole">
            <p:oleObj spid="_x0000_s4098" name="Clip" r:id="rId3" imgW="1609920" imgH="1216440" progId="MS_ClipArt_Gallery.2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714744" y="2643182"/>
          <a:ext cx="1808163" cy="1828800"/>
        </p:xfrm>
        <a:graphic>
          <a:graphicData uri="http://schemas.openxmlformats.org/presentationml/2006/ole">
            <p:oleObj spid="_x0000_s4099" name="Clip" r:id="rId4" imgW="712440" imgH="720360" progId="MS_ClipArt_Gallery.2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6696075" y="2743200"/>
          <a:ext cx="1533525" cy="1828800"/>
        </p:xfrm>
        <a:graphic>
          <a:graphicData uri="http://schemas.openxmlformats.org/presentationml/2006/ole">
            <p:oleObj spid="_x0000_s4100" name="Clip" r:id="rId5" imgW="733320" imgH="87588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</a:t>
            </a:r>
            <a:endParaRPr lang="ru-RU" dirty="0"/>
          </a:p>
        </p:txBody>
      </p:sp>
      <p:sp>
        <p:nvSpPr>
          <p:cNvPr id="4" name="Шестиугольник 3"/>
          <p:cNvSpPr/>
          <p:nvPr/>
        </p:nvSpPr>
        <p:spPr>
          <a:xfrm>
            <a:off x="1000100" y="2143116"/>
            <a:ext cx="1643074" cy="1357322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Потребности</a:t>
            </a:r>
            <a:endParaRPr lang="ru-RU" b="1" dirty="0"/>
          </a:p>
        </p:txBody>
      </p:sp>
      <p:sp>
        <p:nvSpPr>
          <p:cNvPr id="5" name="Шестиугольник 4"/>
          <p:cNvSpPr/>
          <p:nvPr/>
        </p:nvSpPr>
        <p:spPr>
          <a:xfrm>
            <a:off x="3714744" y="4714884"/>
            <a:ext cx="1928826" cy="1357322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Социальные установки</a:t>
            </a:r>
            <a:endParaRPr lang="ru-RU" b="1" dirty="0"/>
          </a:p>
        </p:txBody>
      </p:sp>
      <p:sp>
        <p:nvSpPr>
          <p:cNvPr id="6" name="Шестиугольник 5"/>
          <p:cNvSpPr/>
          <p:nvPr/>
        </p:nvSpPr>
        <p:spPr>
          <a:xfrm>
            <a:off x="3714744" y="2714620"/>
            <a:ext cx="1857388" cy="1357322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Убеждения</a:t>
            </a:r>
            <a:endParaRPr lang="ru-RU" b="1" dirty="0"/>
          </a:p>
        </p:txBody>
      </p:sp>
      <p:sp>
        <p:nvSpPr>
          <p:cNvPr id="7" name="Шестиугольник 6"/>
          <p:cNvSpPr/>
          <p:nvPr/>
        </p:nvSpPr>
        <p:spPr>
          <a:xfrm>
            <a:off x="6572264" y="2214554"/>
            <a:ext cx="1714512" cy="1428760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Интересы</a:t>
            </a:r>
            <a:endParaRPr lang="ru-RU" b="1" dirty="0"/>
          </a:p>
        </p:txBody>
      </p:sp>
      <p:sp>
        <p:nvSpPr>
          <p:cNvPr id="8" name="Шестиугольник 7"/>
          <p:cNvSpPr/>
          <p:nvPr/>
        </p:nvSpPr>
        <p:spPr>
          <a:xfrm>
            <a:off x="1214414" y="4857760"/>
            <a:ext cx="1714512" cy="1357322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Влечения и эмоции</a:t>
            </a:r>
            <a:endParaRPr lang="ru-RU" b="1" dirty="0"/>
          </a:p>
        </p:txBody>
      </p:sp>
      <p:sp>
        <p:nvSpPr>
          <p:cNvPr id="9" name="Шестиугольник 8"/>
          <p:cNvSpPr/>
          <p:nvPr/>
        </p:nvSpPr>
        <p:spPr>
          <a:xfrm>
            <a:off x="6429388" y="4929198"/>
            <a:ext cx="1571636" cy="1285884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Идеалы</a:t>
            </a:r>
            <a:endParaRPr lang="ru-RU" b="1" dirty="0"/>
          </a:p>
        </p:txBody>
      </p:sp>
      <p:cxnSp>
        <p:nvCxnSpPr>
          <p:cNvPr id="11" name="Соединительная линия уступом 10"/>
          <p:cNvCxnSpPr>
            <a:stCxn id="4" idx="0"/>
            <a:endCxn id="6" idx="3"/>
          </p:cNvCxnSpPr>
          <p:nvPr/>
        </p:nvCxnSpPr>
        <p:spPr>
          <a:xfrm>
            <a:off x="2643174" y="2821777"/>
            <a:ext cx="1071570" cy="571504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>
            <a:stCxn id="6" idx="0"/>
            <a:endCxn id="7" idx="3"/>
          </p:cNvCxnSpPr>
          <p:nvPr/>
        </p:nvCxnSpPr>
        <p:spPr>
          <a:xfrm flipV="1">
            <a:off x="5572132" y="2928934"/>
            <a:ext cx="1000132" cy="464347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>
            <a:stCxn id="4" idx="2"/>
            <a:endCxn id="8" idx="4"/>
          </p:cNvCxnSpPr>
          <p:nvPr/>
        </p:nvCxnSpPr>
        <p:spPr>
          <a:xfrm rot="16200000" flipH="1">
            <a:off x="767927" y="4071942"/>
            <a:ext cx="1357322" cy="214314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>
            <a:stCxn id="8" idx="0"/>
            <a:endCxn id="5" idx="3"/>
          </p:cNvCxnSpPr>
          <p:nvPr/>
        </p:nvCxnSpPr>
        <p:spPr>
          <a:xfrm flipV="1">
            <a:off x="2928926" y="5393545"/>
            <a:ext cx="785818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>
            <a:stCxn id="5" idx="0"/>
            <a:endCxn id="9" idx="3"/>
          </p:cNvCxnSpPr>
          <p:nvPr/>
        </p:nvCxnSpPr>
        <p:spPr>
          <a:xfrm>
            <a:off x="5643570" y="5393545"/>
            <a:ext cx="785818" cy="178595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stCxn id="7" idx="1"/>
            <a:endCxn id="9" idx="5"/>
          </p:cNvCxnSpPr>
          <p:nvPr/>
        </p:nvCxnSpPr>
        <p:spPr>
          <a:xfrm rot="5400000">
            <a:off x="7161628" y="4161240"/>
            <a:ext cx="1285884" cy="250033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Потребности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357430"/>
          <a:ext cx="8572560" cy="43577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57520"/>
                <a:gridCol w="2857520"/>
                <a:gridCol w="2857520"/>
              </a:tblGrid>
              <a:tr h="73586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Естественные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Социальные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Идеальные</a:t>
                      </a:r>
                      <a:endParaRPr lang="ru-RU" sz="2400" dirty="0"/>
                    </a:p>
                  </a:txBody>
                  <a:tcPr/>
                </a:tc>
              </a:tr>
              <a:tr h="3621851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472" y="1571612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/>
              <a:t>Потребность</a:t>
            </a:r>
            <a:r>
              <a:rPr lang="ru-RU" dirty="0" smtClean="0"/>
              <a:t> – 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3164681"/>
            <a:ext cx="235745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Потребность людей во всем том, что </a:t>
            </a:r>
            <a:r>
              <a:rPr lang="ru-RU" sz="2400" b="1" dirty="0" smtClean="0"/>
              <a:t>необходимо для существования</a:t>
            </a:r>
            <a:r>
              <a:rPr lang="ru-RU" sz="2400" dirty="0" smtClean="0"/>
              <a:t>, развития и воспроизводства (Сон, еда) 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357554" y="3103126"/>
            <a:ext cx="264320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Потребности, определяющиеся </a:t>
            </a:r>
            <a:r>
              <a:rPr lang="ru-RU" sz="2200" b="1" dirty="0" smtClean="0"/>
              <a:t>принадлежностью человека  к обществу</a:t>
            </a:r>
            <a:r>
              <a:rPr lang="ru-RU" sz="2200" dirty="0" smtClean="0"/>
              <a:t> (потребность в труде, любви, дружбе, общении, признании, достижении) 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000760" y="300037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143636" y="3143249"/>
            <a:ext cx="28575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Потребность человека во всем том, что </a:t>
            </a:r>
            <a:r>
              <a:rPr lang="ru-RU" sz="2000" b="1" dirty="0" smtClean="0"/>
              <a:t>необходимо для духовного развития </a:t>
            </a:r>
            <a:r>
              <a:rPr lang="ru-RU" sz="2000" dirty="0" smtClean="0"/>
              <a:t>(потребность в самовыражении, в создании культурных ценностей,  в познании окружающего мира и своего места в нем, смысла своего существования)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357422" y="1428736"/>
            <a:ext cx="6786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переживаемая и осознаваемая человеком нужда в том, что необходимо для поддержания его организма и развития личности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1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150</TotalTime>
  <Words>382</Words>
  <Application>Microsoft Office PowerPoint</Application>
  <PresentationFormat>Экран (4:3)</PresentationFormat>
  <Paragraphs>68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Тема1</vt:lpstr>
      <vt:lpstr>Microsoft Clip Gallery</vt:lpstr>
      <vt:lpstr>Деятельность – способ существования людей</vt:lpstr>
      <vt:lpstr>Слайд 2</vt:lpstr>
      <vt:lpstr>Сущность деятельности</vt:lpstr>
      <vt:lpstr>Какие из представленных явлений можно назвать деятельностью?</vt:lpstr>
      <vt:lpstr>Деятельность человека и поведение животных</vt:lpstr>
      <vt:lpstr>Структура деятельности</vt:lpstr>
      <vt:lpstr>Определите объекты и субъекты деятельности?</vt:lpstr>
      <vt:lpstr>Мотив</vt:lpstr>
      <vt:lpstr>Потребности</vt:lpstr>
      <vt:lpstr>Пирамида Маслоу</vt:lpstr>
      <vt:lpstr>Интересы</vt:lpstr>
      <vt:lpstr>Классификация видов деятельности</vt:lpstr>
      <vt:lpstr>Игра</vt:lpstr>
      <vt:lpstr>Общение</vt:lpstr>
      <vt:lpstr>Учение</vt:lpstr>
      <vt:lpstr>Внимание, задание!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– способ существования людей</dc:title>
  <dc:creator>Jana</dc:creator>
  <cp:lastModifiedBy>Jana</cp:lastModifiedBy>
  <cp:revision>18</cp:revision>
  <dcterms:created xsi:type="dcterms:W3CDTF">2015-01-06T09:14:22Z</dcterms:created>
  <dcterms:modified xsi:type="dcterms:W3CDTF">2015-01-06T21:21:23Z</dcterms:modified>
</cp:coreProperties>
</file>