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/>
              <a:t>ИНФЛЯЦИЯ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16113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79296" cy="13716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Arial"/>
              </a:rPr>
              <a:t>Кривая </a:t>
            </a:r>
            <a:r>
              <a:rPr lang="ru-RU" dirty="0" err="1">
                <a:solidFill>
                  <a:srgbClr val="FF0000"/>
                </a:solidFill>
                <a:latin typeface="Arial"/>
              </a:rPr>
              <a:t>Филлипса</a:t>
            </a:r>
            <a:r>
              <a:rPr lang="ru-RU" dirty="0">
                <a:solidFill>
                  <a:srgbClr val="FF0000"/>
                </a:solidFill>
                <a:latin typeface="Arial"/>
              </a:rPr>
              <a:t/>
            </a:r>
            <a:br>
              <a:rPr lang="ru-RU" dirty="0">
                <a:solidFill>
                  <a:srgbClr val="FF0000"/>
                </a:solidFill>
                <a:latin typeface="Arial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/>
              <a:t> </a:t>
            </a:r>
            <a:r>
              <a:rPr lang="ru-RU" sz="2400" b="0" dirty="0" smtClean="0"/>
              <a:t>Графическое</a:t>
            </a:r>
            <a:r>
              <a:rPr lang="ru-RU" sz="2400" b="0" dirty="0"/>
              <a:t> отображение предполагаемой обратной зависимости между уровнем</a:t>
            </a:r>
            <a:r>
              <a:rPr lang="ru-RU" sz="2400" b="0" u="sng" dirty="0">
                <a:solidFill>
                  <a:srgbClr val="C00000"/>
                </a:solidFill>
              </a:rPr>
              <a:t> </a:t>
            </a:r>
            <a:r>
              <a:rPr lang="ru-RU" sz="2400" b="0" u="sng" dirty="0" smtClean="0">
                <a:solidFill>
                  <a:srgbClr val="C00000"/>
                </a:solidFill>
              </a:rPr>
              <a:t>инфляции</a:t>
            </a:r>
            <a:r>
              <a:rPr lang="ru-RU" sz="2400" b="0" dirty="0"/>
              <a:t> и </a:t>
            </a:r>
            <a:r>
              <a:rPr lang="ru-RU" sz="2400" b="0" dirty="0" smtClean="0"/>
              <a:t>уровнем </a:t>
            </a:r>
            <a:r>
              <a:rPr lang="ru-RU" sz="2400" b="0" u="sng" dirty="0" smtClean="0">
                <a:solidFill>
                  <a:srgbClr val="C00000"/>
                </a:solidFill>
              </a:rPr>
              <a:t>безработицы</a:t>
            </a:r>
            <a:r>
              <a:rPr lang="ru-RU" sz="2400" b="0" dirty="0"/>
              <a:t> </a:t>
            </a:r>
            <a:r>
              <a:rPr lang="ru-RU" sz="2400" b="0" dirty="0" smtClean="0"/>
              <a:t>( обратная зависимость)</a:t>
            </a:r>
          </a:p>
          <a:p>
            <a:endParaRPr lang="ru-RU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68960"/>
            <a:ext cx="5256584" cy="358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268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1.</a:t>
            </a:r>
          </a:p>
          <a:p>
            <a:r>
              <a:rPr lang="ru-RU" sz="2800" b="0" dirty="0" smtClean="0"/>
              <a:t>Написать последствия инфляции и антиинфляционные меры.</a:t>
            </a:r>
          </a:p>
          <a:p>
            <a:r>
              <a:rPr lang="ru-RU" sz="4000" smtClean="0">
                <a:solidFill>
                  <a:srgbClr val="FF0000"/>
                </a:solidFill>
              </a:rPr>
              <a:t>2.</a:t>
            </a:r>
            <a:endParaRPr lang="ru-RU" sz="4000" dirty="0" smtClean="0">
              <a:solidFill>
                <a:srgbClr val="FF0000"/>
              </a:solidFill>
            </a:endParaRPr>
          </a:p>
          <a:p>
            <a:r>
              <a:rPr lang="ru-RU" sz="2400" b="0" dirty="0" smtClean="0"/>
              <a:t>Эссе . Согласны ли вы с выражением:« Небольшая инфляция предпочтительнее небольшой дефляции».</a:t>
            </a:r>
            <a:endParaRPr lang="ru-RU" sz="2400" b="0" dirty="0"/>
          </a:p>
        </p:txBody>
      </p:sp>
    </p:spTree>
    <p:extLst>
      <p:ext uri="{BB962C8B-B14F-4D97-AF65-F5344CB8AC3E}">
        <p14:creationId xmlns:p14="http://schemas.microsoft.com/office/powerpoint/2010/main" val="17383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/>
          <a:lstStyle/>
          <a:p>
            <a:r>
              <a:rPr lang="ru-RU" dirty="0" smtClean="0"/>
              <a:t>Повторим тему «Инфляция»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1.Является ли определение верным?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Инфляция –это повышение цен на товары и услуги.</a:t>
            </a:r>
          </a:p>
          <a:p>
            <a:r>
              <a:rPr lang="ru-RU" sz="2400" dirty="0" smtClean="0"/>
              <a:t>2. Что это..?</a:t>
            </a:r>
          </a:p>
          <a:p>
            <a:r>
              <a:rPr lang="ru-RU" sz="2400" b="0" dirty="0" smtClean="0">
                <a:solidFill>
                  <a:srgbClr val="FF0000"/>
                </a:solidFill>
              </a:rPr>
              <a:t>Дефляция?</a:t>
            </a:r>
          </a:p>
          <a:p>
            <a:r>
              <a:rPr lang="ru-RU" sz="2400" b="0" dirty="0" err="1" smtClean="0">
                <a:solidFill>
                  <a:srgbClr val="FF0000"/>
                </a:solidFill>
              </a:rPr>
              <a:t>Дезинфляция</a:t>
            </a:r>
            <a:r>
              <a:rPr lang="ru-RU" sz="2400" b="0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2400" b="0" dirty="0" smtClean="0"/>
              <a:t>3.Какому типу инфляции соответствуют данные показатели роста цен?</a:t>
            </a:r>
          </a:p>
          <a:p>
            <a:r>
              <a:rPr lang="ru-RU" sz="2400" b="0" dirty="0" smtClean="0">
                <a:solidFill>
                  <a:srgbClr val="FF0000"/>
                </a:solidFill>
              </a:rPr>
              <a:t>7% в год?                            20% в год?</a:t>
            </a:r>
          </a:p>
          <a:p>
            <a:r>
              <a:rPr lang="ru-RU" sz="2400" b="0" dirty="0" smtClean="0">
                <a:solidFill>
                  <a:srgbClr val="FF0000"/>
                </a:solidFill>
              </a:rPr>
              <a:t>4% в год?                            2% в год?</a:t>
            </a:r>
          </a:p>
          <a:p>
            <a:r>
              <a:rPr lang="ru-RU" sz="2400" b="0" dirty="0" smtClean="0">
                <a:solidFill>
                  <a:srgbClr val="FF0000"/>
                </a:solidFill>
              </a:rPr>
              <a:t>45% в  месяц?                    18% в год?</a:t>
            </a:r>
          </a:p>
          <a:p>
            <a:endParaRPr lang="ru-RU" b="0" dirty="0" smtClean="0">
              <a:solidFill>
                <a:srgbClr val="FF0000"/>
              </a:solidFill>
            </a:endParaRPr>
          </a:p>
          <a:p>
            <a:endParaRPr lang="ru-RU" b="0" dirty="0" smtClean="0">
              <a:solidFill>
                <a:srgbClr val="FF0000"/>
              </a:solidFill>
            </a:endParaRPr>
          </a:p>
          <a:p>
            <a:endParaRPr lang="ru-RU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4. Что означает выражение «подавленная инфляция»? Для какой экономической системы она характерна?</a:t>
            </a:r>
          </a:p>
          <a:p>
            <a:r>
              <a:rPr lang="ru-RU" sz="2800" dirty="0" smtClean="0"/>
              <a:t>5. Объясните причины инфляции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С</a:t>
            </a:r>
            <a:r>
              <a:rPr lang="ru-RU" sz="2800" dirty="0" smtClean="0"/>
              <a:t>проса?</a:t>
            </a:r>
          </a:p>
          <a:p>
            <a:r>
              <a:rPr lang="ru-RU" sz="2800" dirty="0" smtClean="0"/>
              <a:t>Издержек?</a:t>
            </a:r>
          </a:p>
          <a:p>
            <a:r>
              <a:rPr lang="ru-RU" sz="2800" dirty="0" smtClean="0"/>
              <a:t>Ожидания?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342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это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Повышение цен.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Всякое ли повышение цен является инфляцией?</a:t>
            </a:r>
          </a:p>
          <a:p>
            <a:r>
              <a:rPr lang="ru-RU" sz="2800" u="sng" dirty="0" smtClean="0"/>
              <a:t>Это долговременное устойчивое повышение цен  на все товары и услуги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7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/>
          <a:lstStyle/>
          <a:p>
            <a:r>
              <a:rPr lang="ru-RU" dirty="0" smtClean="0"/>
              <a:t>Дефляция   </a:t>
            </a:r>
            <a:r>
              <a:rPr lang="ru-RU" dirty="0" err="1" smtClean="0"/>
              <a:t>дезинфляция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000000"/>
                </a:solidFill>
                <a:latin typeface="Tahoma"/>
              </a:rPr>
              <a:t>это снижение общего уровня </a:t>
            </a:r>
            <a:r>
              <a:rPr lang="ru-RU" sz="3200" dirty="0">
                <a:solidFill>
                  <a:srgbClr val="000000"/>
                </a:solidFill>
                <a:latin typeface="Tahoma"/>
              </a:rPr>
              <a:t>цен </a:t>
            </a:r>
          </a:p>
          <a:p>
            <a:r>
              <a:rPr lang="ru-RU" sz="3200" dirty="0" smtClean="0"/>
              <a:t>2. это замедление темпов прироста цен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165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79296" cy="1371600"/>
          </a:xfrm>
        </p:spPr>
        <p:txBody>
          <a:bodyPr/>
          <a:lstStyle/>
          <a:p>
            <a:pPr algn="ctr"/>
            <a:r>
              <a:rPr lang="ru-RU" dirty="0" smtClean="0"/>
              <a:t>Виды инфляции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6"/>
            <a:ext cx="7704856" cy="13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Виды инфляции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653136"/>
            <a:ext cx="20882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По темпу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4653136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По механизму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4653136"/>
            <a:ext cx="20162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По форме проявления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413360" y="314625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35392" y="313737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158888" y="31192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9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1371600"/>
          </a:xfrm>
        </p:spPr>
        <p:txBody>
          <a:bodyPr/>
          <a:lstStyle/>
          <a:p>
            <a:pPr algn="ctr"/>
            <a:r>
              <a:rPr lang="ru-RU" dirty="0" smtClean="0"/>
              <a:t>Инфляция по темпу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Учебник с. 117</a:t>
            </a:r>
          </a:p>
          <a:p>
            <a:r>
              <a:rPr lang="ru-RU" sz="2800" dirty="0" smtClean="0"/>
              <a:t>1.Нормальная ( «ползучая»)  до 5% в год</a:t>
            </a:r>
          </a:p>
          <a:p>
            <a:r>
              <a:rPr lang="ru-RU" sz="2800" dirty="0" smtClean="0"/>
              <a:t>2. Умеренная  </a:t>
            </a:r>
            <a:r>
              <a:rPr lang="ru-RU" sz="2800" dirty="0" smtClean="0"/>
              <a:t>свыше 5 </a:t>
            </a:r>
            <a:r>
              <a:rPr lang="en-US" sz="2800" dirty="0" smtClean="0"/>
              <a:t> </a:t>
            </a:r>
            <a:r>
              <a:rPr lang="ru-RU" sz="2800" dirty="0" smtClean="0"/>
              <a:t>до 10% в год</a:t>
            </a:r>
          </a:p>
          <a:p>
            <a:pPr lvl="0"/>
            <a:r>
              <a:rPr lang="ru-RU" sz="2800" dirty="0" smtClean="0"/>
              <a:t>3. </a:t>
            </a:r>
            <a:r>
              <a:rPr lang="ru-RU" sz="2800" dirty="0" smtClean="0"/>
              <a:t>Галопирующая свыше  10 </a:t>
            </a:r>
            <a:r>
              <a:rPr lang="ru-RU" sz="2800" dirty="0" smtClean="0"/>
              <a:t>% </a:t>
            </a:r>
            <a:r>
              <a:rPr lang="ru-RU" sz="2800" dirty="0">
                <a:solidFill>
                  <a:srgbClr val="000000"/>
                </a:solidFill>
              </a:rPr>
              <a:t>в год</a:t>
            </a:r>
          </a:p>
          <a:p>
            <a:r>
              <a:rPr lang="ru-RU" sz="2800" dirty="0" smtClean="0"/>
              <a:t>4</a:t>
            </a:r>
            <a:r>
              <a:rPr lang="ru-RU" sz="2800" dirty="0" smtClean="0"/>
              <a:t>. Гиперинфляция  до 50% в месяц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145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79296" cy="1371600"/>
          </a:xfrm>
        </p:spPr>
        <p:txBody>
          <a:bodyPr/>
          <a:lstStyle/>
          <a:p>
            <a:r>
              <a:rPr lang="ru-RU" dirty="0" smtClean="0"/>
              <a:t>Инфляция в России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200131"/>
              </p:ext>
            </p:extLst>
          </p:nvPr>
        </p:nvGraphicFramePr>
        <p:xfrm>
          <a:off x="457200" y="1836261"/>
          <a:ext cx="7620000" cy="499872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/>
                        <a:t>2013 год      6, 45%</a:t>
                      </a:r>
                    </a:p>
                    <a:p>
                      <a:pPr algn="just"/>
                      <a:r>
                        <a:rPr lang="ru-RU" sz="2800" dirty="0" smtClean="0"/>
                        <a:t>2012 год      6, 58%</a:t>
                      </a:r>
                    </a:p>
                    <a:p>
                      <a:pPr algn="just"/>
                      <a:r>
                        <a:rPr lang="ru-RU" sz="2800" dirty="0" smtClean="0"/>
                        <a:t>2011 год</a:t>
                      </a:r>
                      <a:r>
                        <a:rPr lang="ru-RU" sz="2800" baseline="0" dirty="0" smtClean="0"/>
                        <a:t>      6,10%</a:t>
                      </a:r>
                    </a:p>
                    <a:p>
                      <a:pPr algn="just"/>
                      <a:r>
                        <a:rPr lang="ru-RU" sz="2800" baseline="0" dirty="0" smtClean="0"/>
                        <a:t>2010 год      8,78%</a:t>
                      </a:r>
                    </a:p>
                    <a:p>
                      <a:pPr algn="just"/>
                      <a:r>
                        <a:rPr lang="ru-RU" sz="2800" baseline="0" dirty="0" smtClean="0"/>
                        <a:t>2009 год      8,80%</a:t>
                      </a:r>
                    </a:p>
                    <a:p>
                      <a:pPr algn="just"/>
                      <a:r>
                        <a:rPr lang="ru-RU" sz="2800" baseline="0" dirty="0" smtClean="0"/>
                        <a:t>2008 год      13,28%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9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07288" cy="1371600"/>
          </a:xfrm>
        </p:spPr>
        <p:txBody>
          <a:bodyPr/>
          <a:lstStyle/>
          <a:p>
            <a:pPr algn="ctr"/>
            <a:r>
              <a:rPr lang="ru-RU" dirty="0" smtClean="0"/>
              <a:t>Инфляция по форме проявления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Открытая (ценовая)</a:t>
            </a:r>
          </a:p>
          <a:p>
            <a:r>
              <a:rPr lang="ru-RU" sz="3200" dirty="0" smtClean="0"/>
              <a:t>2. Скрытая (подавленная)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8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D1282E"/>
                </a:solidFill>
              </a:rPr>
              <a:t>Инфляция по </a:t>
            </a:r>
            <a:r>
              <a:rPr lang="ru-RU" dirty="0" smtClean="0">
                <a:solidFill>
                  <a:srgbClr val="D1282E"/>
                </a:solidFill>
              </a:rPr>
              <a:t>механизму проявления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Инфляция спроса 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Причины?  С.113</a:t>
            </a:r>
          </a:p>
          <a:p>
            <a:r>
              <a:rPr lang="ru-RU" sz="3200" u="sng" dirty="0" smtClean="0"/>
              <a:t>Инфляция издержек</a:t>
            </a:r>
          </a:p>
          <a:p>
            <a:r>
              <a:rPr lang="ru-RU" sz="2400" dirty="0">
                <a:solidFill>
                  <a:srgbClr val="D1282E"/>
                </a:solidFill>
              </a:rPr>
              <a:t>Причины</a:t>
            </a:r>
            <a:r>
              <a:rPr lang="ru-RU" sz="2400" dirty="0" smtClean="0">
                <a:solidFill>
                  <a:srgbClr val="D1282E"/>
                </a:solidFill>
              </a:rPr>
              <a:t>?</a:t>
            </a:r>
          </a:p>
          <a:p>
            <a:pPr lvl="0"/>
            <a:r>
              <a:rPr lang="ru-RU" sz="3200" u="sng" dirty="0">
                <a:solidFill>
                  <a:srgbClr val="000000"/>
                </a:solidFill>
              </a:rPr>
              <a:t>Инфляция </a:t>
            </a:r>
            <a:r>
              <a:rPr lang="ru-RU" sz="3200" u="sng" dirty="0" smtClean="0">
                <a:solidFill>
                  <a:srgbClr val="000000"/>
                </a:solidFill>
              </a:rPr>
              <a:t>ожидания</a:t>
            </a:r>
          </a:p>
          <a:p>
            <a:pPr lvl="0"/>
            <a:r>
              <a:rPr lang="ru-RU" sz="2400" dirty="0">
                <a:solidFill>
                  <a:srgbClr val="D1282E"/>
                </a:solidFill>
              </a:rPr>
              <a:t>Причины</a:t>
            </a:r>
            <a:r>
              <a:rPr lang="ru-RU" sz="2400" dirty="0" smtClean="0">
                <a:solidFill>
                  <a:srgbClr val="D1282E"/>
                </a:solidFill>
              </a:rPr>
              <a:t>? С. 114</a:t>
            </a:r>
            <a:endParaRPr lang="ru-RU" sz="2400" dirty="0">
              <a:solidFill>
                <a:srgbClr val="D1282E"/>
              </a:solidFill>
            </a:endParaRPr>
          </a:p>
          <a:p>
            <a:pPr lvl="0"/>
            <a:endParaRPr lang="ru-RU" sz="3200" u="sng" dirty="0">
              <a:solidFill>
                <a:srgbClr val="000000"/>
              </a:solidFill>
            </a:endParaRPr>
          </a:p>
          <a:p>
            <a:endParaRPr lang="ru-RU" sz="3200" u="sng" dirty="0" smtClean="0"/>
          </a:p>
          <a:p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19054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/>
          <a:lstStyle/>
          <a:p>
            <a:r>
              <a:rPr lang="ru-RU" dirty="0" smtClean="0"/>
              <a:t>Измерение инфляции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0" u="sng" dirty="0" smtClean="0">
                <a:solidFill>
                  <a:srgbClr val="000000"/>
                </a:solidFill>
                <a:latin typeface="PT Sans"/>
              </a:rPr>
              <a:t>По индексу потребительских цен</a:t>
            </a: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4000" dirty="0" smtClean="0">
                <a:solidFill>
                  <a:srgbClr val="FF0000"/>
                </a:solidFill>
                <a:latin typeface="Arial" charset="0"/>
              </a:rPr>
              <a:t>ИПЦ </a:t>
            </a:r>
            <a:r>
              <a:rPr lang="ru-RU" altLang="ru-RU" sz="4000" dirty="0">
                <a:solidFill>
                  <a:srgbClr val="FF0000"/>
                </a:solidFill>
                <a:latin typeface="Arial" charset="0"/>
              </a:rPr>
              <a:t>= ЦТП / ЦБГ х 100</a:t>
            </a:r>
            <a:r>
              <a:rPr lang="ru-RU" altLang="ru-RU" sz="4000" dirty="0" smtClean="0">
                <a:solidFill>
                  <a:srgbClr val="FF0000"/>
                </a:solidFill>
                <a:latin typeface="Arial" charset="0"/>
              </a:rPr>
              <a:t>%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4000" dirty="0" smtClean="0">
                <a:solidFill>
                  <a:srgbClr val="FF0000"/>
                </a:solidFill>
                <a:latin typeface="Arial" charset="0"/>
              </a:rPr>
              <a:t>Темп инфляции:</a:t>
            </a:r>
            <a:r>
              <a:rPr lang="ru-RU" sz="4000" dirty="0">
                <a:solidFill>
                  <a:srgbClr val="000000"/>
                </a:solidFill>
              </a:rPr>
              <a:t> (</a:t>
            </a:r>
            <a:r>
              <a:rPr lang="ru-RU" sz="4000" dirty="0" err="1" smtClean="0">
                <a:solidFill>
                  <a:srgbClr val="000000"/>
                </a:solidFill>
              </a:rPr>
              <a:t>ИПЦ</a:t>
            </a:r>
            <a:r>
              <a:rPr lang="ru-RU" sz="4000" dirty="0" err="1" smtClean="0">
                <a:solidFill>
                  <a:srgbClr val="FF0000"/>
                </a:solidFill>
              </a:rPr>
              <a:t>тп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>
                <a:solidFill>
                  <a:srgbClr val="000000"/>
                </a:solidFill>
              </a:rPr>
              <a:t>– </a:t>
            </a:r>
            <a:r>
              <a:rPr lang="ru-RU" sz="4000" dirty="0" err="1" smtClean="0">
                <a:solidFill>
                  <a:srgbClr val="000000"/>
                </a:solidFill>
              </a:rPr>
              <a:t>ИПЦ</a:t>
            </a:r>
            <a:r>
              <a:rPr lang="ru-RU" sz="4000" dirty="0" err="1" smtClean="0">
                <a:solidFill>
                  <a:srgbClr val="FF0000"/>
                </a:solidFill>
              </a:rPr>
              <a:t>бг</a:t>
            </a:r>
            <a:r>
              <a:rPr lang="ru-RU" sz="4000" dirty="0" smtClean="0">
                <a:solidFill>
                  <a:srgbClr val="000000"/>
                </a:solidFill>
              </a:rPr>
              <a:t>)/</a:t>
            </a:r>
            <a:r>
              <a:rPr lang="ru-RU" sz="4000" dirty="0" err="1" smtClean="0">
                <a:solidFill>
                  <a:srgbClr val="000000"/>
                </a:solidFill>
              </a:rPr>
              <a:t>ИПЦ</a:t>
            </a:r>
            <a:r>
              <a:rPr lang="ru-RU" sz="4000" dirty="0" err="1" smtClean="0">
                <a:solidFill>
                  <a:srgbClr val="FF0000"/>
                </a:solidFill>
              </a:rPr>
              <a:t>бг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>
                <a:solidFill>
                  <a:srgbClr val="000000"/>
                </a:solidFill>
              </a:rPr>
              <a:t>*100%;</a:t>
            </a:r>
            <a:endParaRPr lang="en-US" altLang="ru-RU" sz="4000" dirty="0" smtClean="0">
              <a:solidFill>
                <a:srgbClr val="FF0000"/>
              </a:solidFill>
              <a:latin typeface="Arial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endParaRPr lang="ru-RU" altLang="ru-RU" sz="4000" dirty="0">
              <a:solidFill>
                <a:srgbClr val="FF0000"/>
              </a:solidFill>
              <a:latin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92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204</TotalTime>
  <Words>303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Главная</vt:lpstr>
      <vt:lpstr>Тема урока:</vt:lpstr>
      <vt:lpstr>Что это ?</vt:lpstr>
      <vt:lpstr>Дефляция   дезинфляция</vt:lpstr>
      <vt:lpstr>Виды инфляции</vt:lpstr>
      <vt:lpstr>Инфляция по темпу</vt:lpstr>
      <vt:lpstr>Инфляция в России</vt:lpstr>
      <vt:lpstr>Инфляция по форме проявления</vt:lpstr>
      <vt:lpstr>Инфляция по механизму проявления</vt:lpstr>
      <vt:lpstr>Измерение инфляции</vt:lpstr>
      <vt:lpstr>Кривая Филлипса </vt:lpstr>
      <vt:lpstr>Домашнее задание</vt:lpstr>
      <vt:lpstr>Повторим тему «Инфляция»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2014-01-22T10:25:17Z</dcterms:created>
  <dcterms:modified xsi:type="dcterms:W3CDTF">2009-09-08T19:27:58Z</dcterms:modified>
</cp:coreProperties>
</file>