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8" r:id="rId12"/>
    <p:sldId id="267" r:id="rId13"/>
    <p:sldId id="269" r:id="rId14"/>
    <p:sldId id="270" r:id="rId15"/>
    <p:sldId id="271" r:id="rId16"/>
    <p:sldId id="272" r:id="rId17"/>
    <p:sldId id="273" r:id="rId18"/>
    <p:sldId id="275" r:id="rId19"/>
    <p:sldId id="276" r:id="rId20"/>
    <p:sldId id="274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</p:sldIdLst>
  <p:sldSz cx="9144000" cy="6858000" type="screen4x3"/>
  <p:notesSz cx="7296150" cy="104108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92" d="100"/>
          <a:sy n="92" d="100"/>
        </p:scale>
        <p:origin x="-218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28A68-1A36-4FF9-BAAF-3FDE6BAA1390}" type="datetimeFigureOut">
              <a:rPr lang="ru-RU" smtClean="0"/>
              <a:pPr/>
              <a:t>18.01.2016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7BF97F-F4BA-4A56-8B22-3B5AE54F255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9960043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28A68-1A36-4FF9-BAAF-3FDE6BAA1390}" type="datetimeFigureOut">
              <a:rPr lang="ru-RU" smtClean="0"/>
              <a:pPr/>
              <a:t>18.01.2016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7BF97F-F4BA-4A56-8B22-3B5AE54F255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6903014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28A68-1A36-4FF9-BAAF-3FDE6BAA1390}" type="datetimeFigureOut">
              <a:rPr lang="ru-RU" smtClean="0"/>
              <a:pPr/>
              <a:t>18.01.2016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7BF97F-F4BA-4A56-8B22-3B5AE54F255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50379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28A68-1A36-4FF9-BAAF-3FDE6BAA1390}" type="datetimeFigureOut">
              <a:rPr lang="ru-RU" smtClean="0"/>
              <a:pPr/>
              <a:t>18.01.2016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7BF97F-F4BA-4A56-8B22-3B5AE54F255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1908548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28A68-1A36-4FF9-BAAF-3FDE6BAA1390}" type="datetimeFigureOut">
              <a:rPr lang="ru-RU" smtClean="0"/>
              <a:pPr/>
              <a:t>18.01.2016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7BF97F-F4BA-4A56-8B22-3B5AE54F255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7665582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28A68-1A36-4FF9-BAAF-3FDE6BAA1390}" type="datetimeFigureOut">
              <a:rPr lang="ru-RU" smtClean="0"/>
              <a:pPr/>
              <a:t>18.01.2016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7BF97F-F4BA-4A56-8B22-3B5AE54F255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8337174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28A68-1A36-4FF9-BAAF-3FDE6BAA1390}" type="datetimeFigureOut">
              <a:rPr lang="ru-RU" smtClean="0"/>
              <a:pPr/>
              <a:t>18.01.2016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7BF97F-F4BA-4A56-8B22-3B5AE54F255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8095927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28A68-1A36-4FF9-BAAF-3FDE6BAA1390}" type="datetimeFigureOut">
              <a:rPr lang="ru-RU" smtClean="0"/>
              <a:pPr/>
              <a:t>18.01.2016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7BF97F-F4BA-4A56-8B22-3B5AE54F255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2762347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28A68-1A36-4FF9-BAAF-3FDE6BAA1390}" type="datetimeFigureOut">
              <a:rPr lang="ru-RU" smtClean="0"/>
              <a:pPr/>
              <a:t>18.01.2016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7BF97F-F4BA-4A56-8B22-3B5AE54F255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7645778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28A68-1A36-4FF9-BAAF-3FDE6BAA1390}" type="datetimeFigureOut">
              <a:rPr lang="ru-RU" smtClean="0"/>
              <a:pPr/>
              <a:t>18.01.2016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7BF97F-F4BA-4A56-8B22-3B5AE54F255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8500127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28A68-1A36-4FF9-BAAF-3FDE6BAA1390}" type="datetimeFigureOut">
              <a:rPr lang="ru-RU" smtClean="0"/>
              <a:pPr/>
              <a:t>18.01.2016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7BF97F-F4BA-4A56-8B22-3B5AE54F255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9658279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FF00"/>
            </a:gs>
            <a:gs pos="52499">
              <a:srgbClr val="92D050"/>
            </a:gs>
            <a:gs pos="40000">
              <a:srgbClr val="FFC000"/>
            </a:gs>
            <a:gs pos="76000">
              <a:srgbClr val="00B0F0"/>
            </a:gs>
            <a:gs pos="89999">
              <a:schemeClr val="accent2">
                <a:lumMod val="40000"/>
                <a:lumOff val="60000"/>
              </a:schemeClr>
            </a:gs>
            <a:gs pos="100000">
              <a:srgbClr val="FF8200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F28A68-1A36-4FF9-BAAF-3FDE6BAA1390}" type="datetimeFigureOut">
              <a:rPr lang="ru-RU" smtClean="0"/>
              <a:pPr/>
              <a:t>18.01.2016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7BF97F-F4BA-4A56-8B22-3B5AE54F255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3143717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ru-RU" sz="6600" b="1" i="1" dirty="0" smtClean="0">
                <a:solidFill>
                  <a:srgbClr val="FF0000"/>
                </a:solidFill>
              </a:rPr>
              <a:t>УСТНОЕ НАРОДНОЕ ТВОРЧЕСТВО</a:t>
            </a:r>
            <a:endParaRPr lang="ru-RU" sz="6600" b="1" i="1" dirty="0">
              <a:solidFill>
                <a:srgbClr val="FF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b="1" dirty="0" smtClean="0"/>
              <a:t>Подготовила:</a:t>
            </a:r>
          </a:p>
          <a:p>
            <a:r>
              <a:rPr lang="ru-RU" b="1" dirty="0" smtClean="0"/>
              <a:t>у</a:t>
            </a:r>
            <a:r>
              <a:rPr lang="ru-RU" b="1" dirty="0" smtClean="0"/>
              <a:t>читель начальных классов</a:t>
            </a:r>
          </a:p>
          <a:p>
            <a:r>
              <a:rPr lang="ru-RU" b="1" dirty="0" smtClean="0"/>
              <a:t>Полежаева Л.Г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8070753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7200" b="1" dirty="0" smtClean="0">
                <a:solidFill>
                  <a:srgbClr val="FF0000"/>
                </a:solidFill>
                <a:effectLst>
                  <a:glow rad="622300">
                    <a:srgbClr val="FFC000">
                      <a:alpha val="40000"/>
                    </a:srgbClr>
                  </a:glow>
                </a:effectLst>
              </a:rPr>
              <a:t>ЖОСТОВО</a:t>
            </a:r>
            <a:endParaRPr lang="ru-RU" sz="7200" b="1" dirty="0">
              <a:solidFill>
                <a:srgbClr val="FF0000"/>
              </a:solidFill>
              <a:effectLst>
                <a:glow rad="622300">
                  <a:srgbClr val="FFC000">
                    <a:alpha val="40000"/>
                  </a:srgbClr>
                </a:glo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87624" y="1628800"/>
            <a:ext cx="6120680" cy="49360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513952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ru-RU" sz="6600" b="1" i="1" dirty="0" smtClean="0">
                <a:solidFill>
                  <a:srgbClr val="FF0000"/>
                </a:solidFill>
              </a:rPr>
              <a:t>УСТНОЕ НАРОДНОЕ ТВОРЧЕСТВО</a:t>
            </a:r>
            <a:endParaRPr lang="ru-RU" sz="6600" b="1" i="1" dirty="0">
              <a:solidFill>
                <a:srgbClr val="FF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130493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dirty="0" smtClean="0">
                <a:solidFill>
                  <a:srgbClr val="0070C0"/>
                </a:solidFill>
                <a:effectLst>
                  <a:glow rad="139700">
                    <a:srgbClr val="FF0000">
                      <a:alpha val="40000"/>
                    </a:srgbClr>
                  </a:glow>
                </a:effectLst>
              </a:rPr>
              <a:t>ВИДЫ (ЖАНРЫ)</a:t>
            </a:r>
            <a:endParaRPr lang="ru-RU" b="1" i="1" dirty="0">
              <a:solidFill>
                <a:srgbClr val="0070C0"/>
              </a:solidFill>
              <a:effectLst>
                <a:glow rad="139700">
                  <a:srgbClr val="FF0000">
                    <a:alpha val="40000"/>
                  </a:srgbClr>
                </a:glo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7030A0"/>
                </a:solidFill>
              </a:rPr>
              <a:t>СКАЗКИ</a:t>
            </a:r>
          </a:p>
          <a:p>
            <a:r>
              <a:rPr lang="ru-RU" b="1" dirty="0" smtClean="0">
                <a:solidFill>
                  <a:srgbClr val="7030A0"/>
                </a:solidFill>
              </a:rPr>
              <a:t>ЗАГАДКИ</a:t>
            </a:r>
          </a:p>
          <a:p>
            <a:r>
              <a:rPr lang="ru-RU" b="1" dirty="0" smtClean="0">
                <a:solidFill>
                  <a:srgbClr val="7030A0"/>
                </a:solidFill>
              </a:rPr>
              <a:t>ПОСЛОВИЦЫ, ПОГОВОРКИ</a:t>
            </a:r>
          </a:p>
          <a:p>
            <a:r>
              <a:rPr lang="ru-RU" b="1" u="sng" dirty="0" smtClean="0">
                <a:solidFill>
                  <a:srgbClr val="7030A0"/>
                </a:solidFill>
              </a:rPr>
              <a:t>ПЕСЕНКИ</a:t>
            </a:r>
          </a:p>
          <a:p>
            <a:r>
              <a:rPr lang="ru-RU" b="1" dirty="0" smtClean="0">
                <a:solidFill>
                  <a:srgbClr val="7030A0"/>
                </a:solidFill>
              </a:rPr>
              <a:t>ПОТЕШКИ, ПРИБАУТКИ, ПРИГОВОРКИ</a:t>
            </a:r>
          </a:p>
          <a:p>
            <a:r>
              <a:rPr lang="ru-RU" b="1" dirty="0" smtClean="0">
                <a:solidFill>
                  <a:srgbClr val="7030A0"/>
                </a:solidFill>
              </a:rPr>
              <a:t>СКОРОГОВОРКИ, СЧИТАЛКИ, НЕБЫЛИЦЫ</a:t>
            </a:r>
            <a:endParaRPr lang="ru-RU" b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35644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764704"/>
            <a:ext cx="8229600" cy="4525963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4400" dirty="0" smtClean="0"/>
              <a:t>Коршун, коршун, колесом,</a:t>
            </a:r>
          </a:p>
          <a:p>
            <a:pPr marL="0" indent="0" algn="ctr">
              <a:buNone/>
            </a:pPr>
            <a:r>
              <a:rPr lang="ru-RU" sz="4400" dirty="0" smtClean="0"/>
              <a:t>Твои дети за селом</a:t>
            </a:r>
          </a:p>
          <a:p>
            <a:pPr marL="0" indent="0" algn="ctr">
              <a:buNone/>
            </a:pPr>
            <a:r>
              <a:rPr lang="ru-RU" sz="4400" dirty="0" smtClean="0"/>
              <a:t>Тебе кричат:</a:t>
            </a:r>
          </a:p>
          <a:p>
            <a:pPr marL="0" indent="0" algn="ctr">
              <a:buNone/>
            </a:pPr>
            <a:r>
              <a:rPr lang="ru-RU" sz="4400" dirty="0" smtClean="0"/>
              <a:t>Не таскай цыплят,</a:t>
            </a:r>
          </a:p>
          <a:p>
            <a:pPr marL="0" indent="0" algn="ctr">
              <a:buNone/>
            </a:pPr>
            <a:r>
              <a:rPr lang="ru-RU" sz="4400" dirty="0" smtClean="0"/>
              <a:t>А летай кругом – </a:t>
            </a:r>
          </a:p>
          <a:p>
            <a:pPr marL="0" indent="0" algn="ctr">
              <a:buNone/>
            </a:pPr>
            <a:r>
              <a:rPr lang="ru-RU" sz="4400" dirty="0" smtClean="0"/>
              <a:t>Над зелёным лугом.</a:t>
            </a:r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xmlns="" val="156645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5400" dirty="0" smtClean="0"/>
              <a:t>Ваня, Ваня, простота</a:t>
            </a:r>
          </a:p>
          <a:p>
            <a:pPr marL="0" indent="0">
              <a:buNone/>
            </a:pPr>
            <a:r>
              <a:rPr lang="ru-RU" sz="5400" dirty="0" smtClean="0"/>
              <a:t>Купил лошадь без хвоста,</a:t>
            </a:r>
          </a:p>
          <a:p>
            <a:pPr marL="0" indent="0">
              <a:buNone/>
            </a:pPr>
            <a:r>
              <a:rPr lang="ru-RU" sz="5400" dirty="0" smtClean="0"/>
              <a:t>Сел задом наперёд</a:t>
            </a:r>
          </a:p>
          <a:p>
            <a:pPr marL="0" indent="0">
              <a:buNone/>
            </a:pPr>
            <a:r>
              <a:rPr lang="ru-RU" sz="5400" dirty="0" smtClean="0"/>
              <a:t>И поехал в огород.</a:t>
            </a:r>
            <a:endParaRPr lang="ru-RU" sz="5400" dirty="0"/>
          </a:p>
        </p:txBody>
      </p:sp>
    </p:spTree>
    <p:extLst>
      <p:ext uri="{BB962C8B-B14F-4D97-AF65-F5344CB8AC3E}">
        <p14:creationId xmlns:p14="http://schemas.microsoft.com/office/powerpoint/2010/main" xmlns="" val="1625963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5576" y="764704"/>
            <a:ext cx="8229600" cy="45259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4400" dirty="0" smtClean="0"/>
              <a:t>Шла лисичка по мосту,</a:t>
            </a:r>
          </a:p>
          <a:p>
            <a:pPr marL="0" indent="0">
              <a:buNone/>
            </a:pPr>
            <a:r>
              <a:rPr lang="ru-RU" sz="4400" dirty="0" smtClean="0"/>
              <a:t>Несла вязанку хворосту,</a:t>
            </a:r>
          </a:p>
          <a:p>
            <a:pPr marL="0" indent="0">
              <a:buNone/>
            </a:pPr>
            <a:r>
              <a:rPr lang="ru-RU" sz="4400" dirty="0" smtClean="0"/>
              <a:t>Вытопила баньку, </a:t>
            </a:r>
          </a:p>
          <a:p>
            <a:pPr marL="0" indent="0">
              <a:buNone/>
            </a:pPr>
            <a:r>
              <a:rPr lang="ru-RU" sz="4400" dirty="0" smtClean="0"/>
              <a:t>Выкупала Ваньку, </a:t>
            </a:r>
          </a:p>
          <a:p>
            <a:pPr marL="0" indent="0">
              <a:buNone/>
            </a:pPr>
            <a:r>
              <a:rPr lang="ru-RU" sz="4400" dirty="0" smtClean="0"/>
              <a:t>Посадила в уголок,</a:t>
            </a:r>
          </a:p>
          <a:p>
            <a:pPr marL="0" indent="0">
              <a:buNone/>
            </a:pPr>
            <a:r>
              <a:rPr lang="ru-RU" sz="4400" dirty="0" smtClean="0"/>
              <a:t>Дала сладкий пирожок.</a:t>
            </a:r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xmlns="" val="9342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692696"/>
            <a:ext cx="8229600" cy="4525963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4400" dirty="0" smtClean="0"/>
              <a:t>Вова, Вова-карапуз</a:t>
            </a:r>
          </a:p>
          <a:p>
            <a:pPr marL="0" indent="0" algn="ctr">
              <a:buNone/>
            </a:pPr>
            <a:r>
              <a:rPr lang="ru-RU" sz="4400" dirty="0" smtClean="0"/>
              <a:t>Съел у бабушки арбуз.</a:t>
            </a:r>
          </a:p>
          <a:p>
            <a:pPr marL="0" indent="0" algn="ctr">
              <a:buNone/>
            </a:pPr>
            <a:r>
              <a:rPr lang="ru-RU" sz="4400" dirty="0" smtClean="0"/>
              <a:t>Бабушка ругается, </a:t>
            </a:r>
          </a:p>
          <a:p>
            <a:pPr marL="0" indent="0" algn="ctr">
              <a:buNone/>
            </a:pPr>
            <a:r>
              <a:rPr lang="ru-RU" sz="4400" dirty="0" smtClean="0"/>
              <a:t>Вова отпирается:</a:t>
            </a:r>
          </a:p>
          <a:p>
            <a:pPr algn="ctr">
              <a:buFontTx/>
              <a:buChar char="-"/>
            </a:pPr>
            <a:r>
              <a:rPr lang="ru-RU" sz="4400" dirty="0" smtClean="0"/>
              <a:t>Это, бабушка, не я!</a:t>
            </a:r>
          </a:p>
          <a:p>
            <a:pPr marL="0" indent="0" algn="ctr">
              <a:buNone/>
            </a:pPr>
            <a:r>
              <a:rPr lang="ru-RU" sz="4400" dirty="0" smtClean="0"/>
              <a:t>Это кошечка твоя!</a:t>
            </a:r>
          </a:p>
        </p:txBody>
      </p:sp>
    </p:spTree>
    <p:extLst>
      <p:ext uri="{BB962C8B-B14F-4D97-AF65-F5344CB8AC3E}">
        <p14:creationId xmlns:p14="http://schemas.microsoft.com/office/powerpoint/2010/main" xmlns="" val="4272890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i="1" dirty="0" smtClean="0"/>
              <a:t>Выбери и продолжи предложение:</a:t>
            </a:r>
            <a:endParaRPr lang="ru-RU" b="1" i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340768"/>
            <a:ext cx="8229600" cy="4525963"/>
          </a:xfrm>
        </p:spPr>
        <p:txBody>
          <a:bodyPr/>
          <a:lstStyle/>
          <a:p>
            <a:r>
              <a:rPr lang="ru-RU" sz="4400" dirty="0" smtClean="0"/>
              <a:t>На сегодняшнем уроке я узнал…</a:t>
            </a:r>
          </a:p>
          <a:p>
            <a:r>
              <a:rPr lang="ru-RU" sz="4400" dirty="0" smtClean="0"/>
              <a:t>На этом уроке я похвалил бы себя за…</a:t>
            </a:r>
          </a:p>
          <a:p>
            <a:r>
              <a:rPr lang="ru-RU" sz="4400" dirty="0" smtClean="0"/>
              <a:t>После урока мне захотелось…</a:t>
            </a:r>
          </a:p>
          <a:p>
            <a:r>
              <a:rPr lang="ru-RU" sz="4400" dirty="0" smtClean="0"/>
              <a:t>Сегодня я сумел…</a:t>
            </a:r>
          </a:p>
          <a:p>
            <a:endParaRPr lang="ru-RU" dirty="0"/>
          </a:p>
        </p:txBody>
      </p:sp>
      <p:sp>
        <p:nvSpPr>
          <p:cNvPr id="4" name="Улыбающееся лицо 3"/>
          <p:cNvSpPr/>
          <p:nvPr/>
        </p:nvSpPr>
        <p:spPr>
          <a:xfrm>
            <a:off x="6156176" y="4725144"/>
            <a:ext cx="1562472" cy="1634480"/>
          </a:xfrm>
          <a:prstGeom prst="smileyFac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79890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ru-RU" sz="6600" b="1" i="1" dirty="0" smtClean="0">
                <a:solidFill>
                  <a:srgbClr val="FF0000"/>
                </a:solidFill>
              </a:rPr>
              <a:t>УСТНОЕ НАРОДНОЕ ТВОРЧЕСТВО</a:t>
            </a:r>
            <a:endParaRPr lang="ru-RU" sz="6600" b="1" i="1" dirty="0">
              <a:solidFill>
                <a:srgbClr val="FF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969216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dirty="0" smtClean="0">
                <a:solidFill>
                  <a:srgbClr val="0070C0"/>
                </a:solidFill>
                <a:effectLst>
                  <a:glow rad="139700">
                    <a:srgbClr val="FF0000">
                      <a:alpha val="40000"/>
                    </a:srgbClr>
                  </a:glow>
                </a:effectLst>
              </a:rPr>
              <a:t>ВИДЫ (ЖАНРЫ)</a:t>
            </a:r>
            <a:endParaRPr lang="ru-RU" b="1" i="1" dirty="0">
              <a:solidFill>
                <a:srgbClr val="0070C0"/>
              </a:solidFill>
              <a:effectLst>
                <a:glow rad="139700">
                  <a:srgbClr val="FF0000">
                    <a:alpha val="40000"/>
                  </a:srgbClr>
                </a:glo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7030A0"/>
                </a:solidFill>
              </a:rPr>
              <a:t>СКАЗКИ</a:t>
            </a:r>
          </a:p>
          <a:p>
            <a:r>
              <a:rPr lang="ru-RU" b="1" dirty="0" smtClean="0">
                <a:solidFill>
                  <a:srgbClr val="7030A0"/>
                </a:solidFill>
              </a:rPr>
              <a:t>ЗАГАДКИ</a:t>
            </a:r>
          </a:p>
          <a:p>
            <a:r>
              <a:rPr lang="ru-RU" b="1" dirty="0" smtClean="0">
                <a:solidFill>
                  <a:srgbClr val="7030A0"/>
                </a:solidFill>
              </a:rPr>
              <a:t>ПОСЛОВИЦЫ, ПОГОВОРКИ</a:t>
            </a:r>
          </a:p>
          <a:p>
            <a:r>
              <a:rPr lang="ru-RU" b="1" u="sng" dirty="0" smtClean="0">
                <a:solidFill>
                  <a:srgbClr val="7030A0"/>
                </a:solidFill>
              </a:rPr>
              <a:t>ПЕСЕНКИ</a:t>
            </a:r>
          </a:p>
          <a:p>
            <a:r>
              <a:rPr lang="ru-RU" b="1" u="sng" dirty="0" smtClean="0">
                <a:solidFill>
                  <a:srgbClr val="7030A0"/>
                </a:solidFill>
              </a:rPr>
              <a:t>ПОТЕШКИ, ПРИБАУТКИ, ПРИГОВОРКИ</a:t>
            </a:r>
          </a:p>
          <a:p>
            <a:r>
              <a:rPr lang="ru-RU" b="1" dirty="0" smtClean="0">
                <a:solidFill>
                  <a:srgbClr val="7030A0"/>
                </a:solidFill>
              </a:rPr>
              <a:t>СКОРОГОВОРКИ, СЧИТАЛКИ, НЕБЫЛИЦЫ</a:t>
            </a:r>
            <a:endParaRPr lang="ru-RU" b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04841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dirty="0" smtClean="0">
                <a:solidFill>
                  <a:srgbClr val="0070C0"/>
                </a:solidFill>
              </a:rPr>
              <a:t>ВИДЫ:</a:t>
            </a:r>
            <a:endParaRPr lang="ru-RU" b="1" i="1" dirty="0">
              <a:solidFill>
                <a:srgbClr val="0070C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7030A0"/>
                </a:solidFill>
              </a:rPr>
              <a:t>СКАЗКИ</a:t>
            </a:r>
          </a:p>
          <a:p>
            <a:r>
              <a:rPr lang="ru-RU" b="1" dirty="0" smtClean="0">
                <a:solidFill>
                  <a:srgbClr val="7030A0"/>
                </a:solidFill>
              </a:rPr>
              <a:t>ЗАГАДКИ</a:t>
            </a:r>
          </a:p>
          <a:p>
            <a:r>
              <a:rPr lang="ru-RU" b="1" dirty="0" smtClean="0">
                <a:solidFill>
                  <a:srgbClr val="7030A0"/>
                </a:solidFill>
              </a:rPr>
              <a:t>ПОСЛОВИЦЫ, ПОГОВОРКИ</a:t>
            </a:r>
          </a:p>
          <a:p>
            <a:r>
              <a:rPr lang="ru-RU" b="1" dirty="0" smtClean="0">
                <a:solidFill>
                  <a:srgbClr val="7030A0"/>
                </a:solidFill>
              </a:rPr>
              <a:t>ПЕСЕНКИ</a:t>
            </a:r>
          </a:p>
          <a:p>
            <a:r>
              <a:rPr lang="ru-RU" b="1" dirty="0" smtClean="0">
                <a:solidFill>
                  <a:srgbClr val="7030A0"/>
                </a:solidFill>
              </a:rPr>
              <a:t>ПОТЕШКИ, ПРИБАУТКИ</a:t>
            </a:r>
          </a:p>
          <a:p>
            <a:r>
              <a:rPr lang="ru-RU" b="1" dirty="0" smtClean="0">
                <a:solidFill>
                  <a:srgbClr val="7030A0"/>
                </a:solidFill>
              </a:rPr>
              <a:t>СКОРОГОВОРКИ, СЧИТАЛКИ, НЕБЫЛИЦЫ</a:t>
            </a:r>
            <a:endParaRPr lang="ru-RU" b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74982050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1560" y="692696"/>
            <a:ext cx="8229600" cy="4525963"/>
          </a:xfrm>
        </p:spPr>
        <p:txBody>
          <a:bodyPr>
            <a:normAutofit lnSpcReduction="10000"/>
          </a:bodyPr>
          <a:lstStyle/>
          <a:p>
            <a:r>
              <a:rPr lang="ru-RU" sz="4800" dirty="0" smtClean="0"/>
              <a:t>Шла Саша по шоссе и сосала сушки.</a:t>
            </a:r>
          </a:p>
          <a:p>
            <a:r>
              <a:rPr lang="ru-RU" sz="4800" dirty="0" smtClean="0"/>
              <a:t>На дворе трава, на траве дрова. </a:t>
            </a:r>
          </a:p>
          <a:p>
            <a:pPr marL="0" indent="0">
              <a:buNone/>
            </a:pPr>
            <a:r>
              <a:rPr lang="ru-RU" sz="4800" dirty="0"/>
              <a:t> </a:t>
            </a:r>
            <a:r>
              <a:rPr lang="ru-RU" sz="4800" dirty="0" smtClean="0"/>
              <a:t>   Не руби дрова на траве двора.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99183733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b="1" dirty="0" smtClean="0">
                <a:effectLst>
                  <a:outerShdw blurRad="50800" dist="38100" dir="5400000" algn="t" rotWithShape="0">
                    <a:srgbClr val="7030A0">
                      <a:alpha val="40000"/>
                    </a:srgbClr>
                  </a:outerShdw>
                </a:effectLst>
              </a:rPr>
              <a:t>Скороговорки, считалки, небылицы.</a:t>
            </a:r>
            <a:endParaRPr lang="ru-RU" b="1" dirty="0">
              <a:effectLst>
                <a:outerShdw blurRad="50800" dist="38100" dir="5400000" algn="t" rotWithShape="0">
                  <a:srgbClr val="7030A0">
                    <a:alpha val="40000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sz="4000" dirty="0" smtClean="0"/>
              <a:t>Живут у меня куку</a:t>
            </a:r>
            <a:r>
              <a:rPr lang="ru-RU" sz="4000" dirty="0" smtClean="0">
                <a:solidFill>
                  <a:srgbClr val="FF0000"/>
                </a:solidFill>
              </a:rPr>
              <a:t>ш</a:t>
            </a:r>
            <a:r>
              <a:rPr lang="ru-RU" sz="4000" dirty="0" smtClean="0"/>
              <a:t>ки – </a:t>
            </a:r>
          </a:p>
          <a:p>
            <a:pPr marL="0" indent="0">
              <a:buNone/>
            </a:pPr>
            <a:r>
              <a:rPr lang="ru-RU" sz="4000" dirty="0" smtClean="0"/>
              <a:t>Варят галу</a:t>
            </a:r>
            <a:r>
              <a:rPr lang="ru-RU" sz="4000" dirty="0" smtClean="0">
                <a:solidFill>
                  <a:srgbClr val="FF0000"/>
                </a:solidFill>
              </a:rPr>
              <a:t>ш</a:t>
            </a:r>
            <a:r>
              <a:rPr lang="ru-RU" sz="4000" dirty="0" smtClean="0"/>
              <a:t>ки,</a:t>
            </a:r>
          </a:p>
          <a:p>
            <a:pPr marL="0" indent="0">
              <a:buNone/>
            </a:pPr>
            <a:r>
              <a:rPr lang="ru-RU" sz="4000" dirty="0" smtClean="0"/>
              <a:t>Пекут пампу</a:t>
            </a:r>
            <a:r>
              <a:rPr lang="ru-RU" sz="4000" dirty="0" smtClean="0">
                <a:solidFill>
                  <a:srgbClr val="FF0000"/>
                </a:solidFill>
              </a:rPr>
              <a:t>ш</a:t>
            </a:r>
            <a:r>
              <a:rPr lang="ru-RU" sz="4000" dirty="0" smtClean="0"/>
              <a:t>ки, </a:t>
            </a:r>
          </a:p>
          <a:p>
            <a:pPr marL="0" indent="0">
              <a:buNone/>
            </a:pPr>
            <a:r>
              <a:rPr lang="ru-RU" sz="4000" dirty="0" smtClean="0"/>
              <a:t>Поют часту</a:t>
            </a:r>
            <a:r>
              <a:rPr lang="ru-RU" sz="4000" dirty="0" smtClean="0">
                <a:solidFill>
                  <a:srgbClr val="FF0000"/>
                </a:solidFill>
              </a:rPr>
              <a:t>ш</a:t>
            </a:r>
            <a:r>
              <a:rPr lang="ru-RU" sz="4000" dirty="0" smtClean="0"/>
              <a:t>ки.</a:t>
            </a:r>
          </a:p>
          <a:p>
            <a:pPr marL="0" indent="0">
              <a:buNone/>
            </a:pPr>
            <a:r>
              <a:rPr lang="ru-RU" sz="4000" dirty="0" smtClean="0"/>
              <a:t>Хорошие подру</a:t>
            </a:r>
            <a:r>
              <a:rPr lang="ru-RU" sz="4000" dirty="0" smtClean="0">
                <a:solidFill>
                  <a:srgbClr val="FF0000"/>
                </a:solidFill>
              </a:rPr>
              <a:t>ж</a:t>
            </a:r>
            <a:r>
              <a:rPr lang="ru-RU" sz="4000" dirty="0" smtClean="0"/>
              <a:t>ки – </a:t>
            </a:r>
          </a:p>
          <a:p>
            <a:pPr marL="0" indent="0">
              <a:buNone/>
            </a:pPr>
            <a:r>
              <a:rPr lang="ru-RU" sz="4000" dirty="0" smtClean="0"/>
              <a:t>Пёстрые куку</a:t>
            </a:r>
            <a:r>
              <a:rPr lang="ru-RU" sz="4000" dirty="0" smtClean="0">
                <a:solidFill>
                  <a:srgbClr val="FF0000"/>
                </a:solidFill>
              </a:rPr>
              <a:t>ш</a:t>
            </a:r>
            <a:r>
              <a:rPr lang="ru-RU" sz="4000" dirty="0" smtClean="0"/>
              <a:t>ки!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11733729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836712"/>
            <a:ext cx="8229600" cy="4525963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3600" dirty="0" smtClean="0"/>
              <a:t>Ехала деревня мимо мужика,</a:t>
            </a:r>
          </a:p>
          <a:p>
            <a:pPr marL="0" indent="0" algn="ctr">
              <a:buNone/>
            </a:pPr>
            <a:r>
              <a:rPr lang="ru-RU" sz="3600" dirty="0" smtClean="0"/>
              <a:t>Вдруг из-под собаки лают ворота.</a:t>
            </a:r>
          </a:p>
          <a:p>
            <a:pPr marL="0" indent="0" algn="ctr">
              <a:buNone/>
            </a:pPr>
            <a:r>
              <a:rPr lang="ru-RU" sz="3600" dirty="0" smtClean="0"/>
              <a:t>Дубина выбегает с </a:t>
            </a:r>
            <a:r>
              <a:rPr lang="ru-RU" sz="3600" dirty="0"/>
              <a:t>м</a:t>
            </a:r>
            <a:r>
              <a:rPr lang="ru-RU" sz="3600" dirty="0" smtClean="0"/>
              <a:t>альчиком в руках,</a:t>
            </a:r>
          </a:p>
          <a:p>
            <a:pPr marL="0" indent="0" algn="ctr">
              <a:buNone/>
            </a:pPr>
            <a:r>
              <a:rPr lang="ru-RU" sz="3600" dirty="0" smtClean="0"/>
              <a:t>А за ним тулупчик с бабой на плечах.</a:t>
            </a:r>
          </a:p>
          <a:p>
            <a:pPr marL="0" indent="0" algn="ctr">
              <a:buNone/>
            </a:pPr>
            <a:r>
              <a:rPr lang="ru-RU" sz="3600" dirty="0" smtClean="0"/>
              <a:t>Деревня закричала: «Мужики горят!»</a:t>
            </a:r>
          </a:p>
          <a:p>
            <a:pPr marL="0" indent="0" algn="ctr">
              <a:buNone/>
            </a:pPr>
            <a:r>
              <a:rPr lang="ru-RU" sz="3600" dirty="0" smtClean="0"/>
              <a:t>Сарафаны в бабах на пожар спешат.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80224046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i="1" dirty="0" smtClean="0"/>
              <a:t>Выбери и продолжи предложение:</a:t>
            </a:r>
            <a:endParaRPr lang="ru-RU" b="1" i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340768"/>
            <a:ext cx="8229600" cy="4525963"/>
          </a:xfrm>
        </p:spPr>
        <p:txBody>
          <a:bodyPr/>
          <a:lstStyle/>
          <a:p>
            <a:r>
              <a:rPr lang="ru-RU" sz="4400" dirty="0" smtClean="0"/>
              <a:t>На сегодняшнем уроке я узнал…</a:t>
            </a:r>
          </a:p>
          <a:p>
            <a:r>
              <a:rPr lang="ru-RU" sz="4400" dirty="0" smtClean="0"/>
              <a:t>На этом уроке я похвалил бы себя за…</a:t>
            </a:r>
          </a:p>
          <a:p>
            <a:r>
              <a:rPr lang="ru-RU" sz="4400" dirty="0" smtClean="0"/>
              <a:t>После урока мне захотелось…</a:t>
            </a:r>
          </a:p>
          <a:p>
            <a:r>
              <a:rPr lang="ru-RU" sz="4400" dirty="0" smtClean="0"/>
              <a:t>Сегодня я сумел…</a:t>
            </a:r>
          </a:p>
          <a:p>
            <a:endParaRPr lang="ru-RU" dirty="0"/>
          </a:p>
        </p:txBody>
      </p:sp>
      <p:sp>
        <p:nvSpPr>
          <p:cNvPr id="4" name="Улыбающееся лицо 3"/>
          <p:cNvSpPr/>
          <p:nvPr/>
        </p:nvSpPr>
        <p:spPr>
          <a:xfrm>
            <a:off x="6156176" y="4725144"/>
            <a:ext cx="1562472" cy="1634480"/>
          </a:xfrm>
          <a:prstGeom prst="smileyFac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02811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5827043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ru-RU" sz="6600" b="1" i="1" dirty="0" smtClean="0">
                <a:solidFill>
                  <a:srgbClr val="FF0000"/>
                </a:solidFill>
              </a:rPr>
              <a:t>УСТНОЕ НАРОДНОЕ ТВОРЧЕСТВО</a:t>
            </a:r>
            <a:endParaRPr lang="ru-RU" sz="6600" b="1" i="1" dirty="0">
              <a:solidFill>
                <a:srgbClr val="FF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763735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dirty="0" smtClean="0">
                <a:solidFill>
                  <a:srgbClr val="0070C0"/>
                </a:solidFill>
                <a:effectLst>
                  <a:glow rad="139700">
                    <a:srgbClr val="FF0000">
                      <a:alpha val="40000"/>
                    </a:srgbClr>
                  </a:glow>
                </a:effectLst>
              </a:rPr>
              <a:t>ВИДЫ (ЖАНРЫ)</a:t>
            </a:r>
            <a:endParaRPr lang="ru-RU" b="1" i="1" dirty="0">
              <a:solidFill>
                <a:srgbClr val="0070C0"/>
              </a:solidFill>
              <a:effectLst>
                <a:glow rad="139700">
                  <a:srgbClr val="FF0000">
                    <a:alpha val="40000"/>
                  </a:srgbClr>
                </a:glo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7030A0"/>
                </a:solidFill>
              </a:rPr>
              <a:t>СКАЗКИ</a:t>
            </a:r>
          </a:p>
          <a:p>
            <a:r>
              <a:rPr lang="ru-RU" b="1" u="sng" dirty="0" smtClean="0">
                <a:solidFill>
                  <a:srgbClr val="7030A0"/>
                </a:solidFill>
              </a:rPr>
              <a:t>ЗАГАДКИ</a:t>
            </a:r>
          </a:p>
          <a:p>
            <a:r>
              <a:rPr lang="ru-RU" b="1" u="sng" dirty="0" smtClean="0">
                <a:solidFill>
                  <a:srgbClr val="7030A0"/>
                </a:solidFill>
              </a:rPr>
              <a:t>ПОСЛОВИЦЫ, ПОГОВОРКИ</a:t>
            </a:r>
          </a:p>
          <a:p>
            <a:r>
              <a:rPr lang="ru-RU" b="1" u="sng" dirty="0" smtClean="0">
                <a:solidFill>
                  <a:srgbClr val="7030A0"/>
                </a:solidFill>
              </a:rPr>
              <a:t>ПЕСЕНКИ</a:t>
            </a:r>
          </a:p>
          <a:p>
            <a:r>
              <a:rPr lang="ru-RU" b="1" u="sng" dirty="0" smtClean="0">
                <a:solidFill>
                  <a:srgbClr val="7030A0"/>
                </a:solidFill>
              </a:rPr>
              <a:t>ПОТЕШКИ, ПРИБАУТКИ, ПРИГОВОРКИ</a:t>
            </a:r>
          </a:p>
          <a:p>
            <a:r>
              <a:rPr lang="ru-RU" b="1" u="sng" dirty="0" smtClean="0">
                <a:solidFill>
                  <a:srgbClr val="7030A0"/>
                </a:solidFill>
              </a:rPr>
              <a:t>СКОРОГОВОРКИ, СЧИТАЛКИ, НЕБЫЛИЦЫ</a:t>
            </a:r>
            <a:endParaRPr lang="ru-RU" b="1" u="sng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2078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268760"/>
            <a:ext cx="8229600" cy="45259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4400" dirty="0" smtClean="0"/>
              <a:t>Летит птица –</a:t>
            </a:r>
          </a:p>
          <a:p>
            <a:pPr marL="0" indent="0">
              <a:buNone/>
            </a:pPr>
            <a:r>
              <a:rPr lang="ru-RU" sz="4400" dirty="0" smtClean="0"/>
              <a:t>Не крылата, не перната,</a:t>
            </a:r>
          </a:p>
          <a:p>
            <a:pPr marL="0" indent="0">
              <a:buNone/>
            </a:pPr>
            <a:r>
              <a:rPr lang="ru-RU" sz="4400" dirty="0" smtClean="0"/>
              <a:t>Носик долгий, </a:t>
            </a:r>
          </a:p>
          <a:p>
            <a:pPr marL="0" indent="0">
              <a:buNone/>
            </a:pPr>
            <a:r>
              <a:rPr lang="ru-RU" sz="4400" dirty="0" smtClean="0"/>
              <a:t>Голос тонкий.</a:t>
            </a:r>
          </a:p>
          <a:p>
            <a:pPr marL="0" indent="0">
              <a:buNone/>
            </a:pPr>
            <a:r>
              <a:rPr lang="ru-RU" sz="4400" dirty="0" smtClean="0"/>
              <a:t>Кто её убьёт,</a:t>
            </a:r>
          </a:p>
          <a:p>
            <a:pPr marL="0" indent="0">
              <a:buNone/>
            </a:pPr>
            <a:r>
              <a:rPr lang="ru-RU" sz="4400" dirty="0" smtClean="0"/>
              <a:t>Тот свою кровь прольёт.</a:t>
            </a:r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xmlns="" val="1686759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8800" b="1" i="1" dirty="0" smtClean="0">
                <a:ln>
                  <a:gradFill>
                    <a:gsLst>
                      <a:gs pos="0">
                        <a:srgbClr val="000082"/>
                      </a:gs>
                      <a:gs pos="13000">
                        <a:srgbClr val="0047FF"/>
                      </a:gs>
                      <a:gs pos="28000">
                        <a:srgbClr val="000082"/>
                      </a:gs>
                      <a:gs pos="42999">
                        <a:srgbClr val="0047FF"/>
                      </a:gs>
                      <a:gs pos="58000">
                        <a:srgbClr val="000082"/>
                      </a:gs>
                      <a:gs pos="72000">
                        <a:srgbClr val="0047FF"/>
                      </a:gs>
                      <a:gs pos="87000">
                        <a:srgbClr val="000082"/>
                      </a:gs>
                      <a:gs pos="100000">
                        <a:srgbClr val="0047FF"/>
                      </a:gs>
                    </a:gsLst>
                    <a:lin ang="5400000" scaled="0"/>
                  </a:gradFill>
                </a:ln>
                <a:solidFill>
                  <a:srgbClr val="FF0000"/>
                </a:solidFill>
              </a:rPr>
              <a:t>С К А З К И</a:t>
            </a:r>
            <a:endParaRPr lang="ru-RU" sz="8800" b="1" i="1" dirty="0">
              <a:ln>
                <a:gradFill>
                  <a:gsLst>
                    <a:gs pos="0">
                      <a:srgbClr val="000082"/>
                    </a:gs>
                    <a:gs pos="13000">
                      <a:srgbClr val="0047FF"/>
                    </a:gs>
                    <a:gs pos="28000">
                      <a:srgbClr val="000082"/>
                    </a:gs>
                    <a:gs pos="42999">
                      <a:srgbClr val="0047FF"/>
                    </a:gs>
                    <a:gs pos="58000">
                      <a:srgbClr val="000082"/>
                    </a:gs>
                    <a:gs pos="72000">
                      <a:srgbClr val="0047FF"/>
                    </a:gs>
                    <a:gs pos="87000">
                      <a:srgbClr val="000082"/>
                    </a:gs>
                    <a:gs pos="100000">
                      <a:srgbClr val="0047FF"/>
                    </a:gs>
                  </a:gsLst>
                  <a:lin ang="5400000" scaled="0"/>
                </a:gradFill>
              </a:ln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ru-RU" sz="4800" dirty="0" smtClean="0"/>
              <a:t>Известны сказки с давних пор.</a:t>
            </a:r>
          </a:p>
          <a:p>
            <a:pPr marL="0" indent="0">
              <a:buNone/>
            </a:pPr>
            <a:r>
              <a:rPr lang="ru-RU" sz="4800" dirty="0" smtClean="0"/>
              <a:t>Не верь тому, кто скажет,</a:t>
            </a:r>
          </a:p>
          <a:p>
            <a:pPr marL="0" indent="0">
              <a:buNone/>
            </a:pPr>
            <a:r>
              <a:rPr lang="ru-RU" sz="4800" dirty="0" smtClean="0"/>
              <a:t>Что это выдумки и вздор,</a:t>
            </a:r>
          </a:p>
          <a:p>
            <a:pPr marL="0" indent="0">
              <a:buNone/>
            </a:pPr>
            <a:r>
              <a:rPr lang="ru-RU" sz="4800" dirty="0" smtClean="0"/>
              <a:t>Его не слушай даже.</a:t>
            </a:r>
            <a:endParaRPr lang="ru-RU" sz="4800" dirty="0"/>
          </a:p>
        </p:txBody>
      </p:sp>
    </p:spTree>
    <p:extLst>
      <p:ext uri="{BB962C8B-B14F-4D97-AF65-F5344CB8AC3E}">
        <p14:creationId xmlns:p14="http://schemas.microsoft.com/office/powerpoint/2010/main" xmlns="" val="130156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4800" dirty="0" smtClean="0"/>
              <a:t>Скорее сказки почитай,</a:t>
            </a:r>
          </a:p>
          <a:p>
            <a:pPr marL="0" indent="0">
              <a:buNone/>
            </a:pPr>
            <a:r>
              <a:rPr lang="ru-RU" sz="4800" dirty="0" smtClean="0"/>
              <a:t>Запомни их получше</a:t>
            </a:r>
          </a:p>
          <a:p>
            <a:pPr marL="0" indent="0">
              <a:buNone/>
            </a:pPr>
            <a:r>
              <a:rPr lang="ru-RU" sz="4800" dirty="0" smtClean="0"/>
              <a:t>И мудрость древнюю узнай – </a:t>
            </a:r>
          </a:p>
          <a:p>
            <a:pPr marL="0" indent="0">
              <a:buNone/>
            </a:pPr>
            <a:r>
              <a:rPr lang="ru-RU" sz="4800" dirty="0" smtClean="0"/>
              <a:t>Они всему научат.</a:t>
            </a:r>
            <a:endParaRPr lang="ru-RU" sz="4800" dirty="0"/>
          </a:p>
        </p:txBody>
      </p:sp>
    </p:spTree>
    <p:extLst>
      <p:ext uri="{BB962C8B-B14F-4D97-AF65-F5344CB8AC3E}">
        <p14:creationId xmlns:p14="http://schemas.microsoft.com/office/powerpoint/2010/main" xmlns="" val="3676137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НАРОДНЫЕ ПЕСЕНКИ</a:t>
            </a:r>
            <a:endParaRPr lang="ru-RU" dirty="0">
              <a:effectLst>
                <a:glow rad="228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 smtClean="0"/>
              <a:t>Баю, кукла, баю-бай.</a:t>
            </a:r>
          </a:p>
          <a:p>
            <a:pPr marL="0" indent="0">
              <a:buNone/>
            </a:pPr>
            <a:r>
              <a:rPr lang="ru-RU" dirty="0" smtClean="0"/>
              <a:t>Завтра в школу маме.</a:t>
            </a:r>
          </a:p>
          <a:p>
            <a:pPr marL="0" indent="0">
              <a:buNone/>
            </a:pPr>
            <a:r>
              <a:rPr lang="ru-RU" dirty="0" smtClean="0"/>
              <a:t>Ты сегодня не играй,</a:t>
            </a:r>
          </a:p>
          <a:p>
            <a:pPr marL="0" indent="0">
              <a:buNone/>
            </a:pPr>
            <a:r>
              <a:rPr lang="ru-RU" dirty="0" smtClean="0"/>
              <a:t>Спи не будь упрямой.</a:t>
            </a:r>
          </a:p>
          <a:p>
            <a:pPr marL="0" indent="0">
              <a:buNone/>
            </a:pPr>
            <a:r>
              <a:rPr lang="ru-RU" dirty="0" smtClean="0"/>
              <a:t>Спи, хорошая, усни – </a:t>
            </a:r>
          </a:p>
          <a:p>
            <a:pPr marL="0" indent="0">
              <a:buNone/>
            </a:pPr>
            <a:r>
              <a:rPr lang="ru-RU" dirty="0" smtClean="0"/>
              <a:t>Сон придёт весёлый,</a:t>
            </a:r>
          </a:p>
          <a:p>
            <a:pPr marL="0" indent="0">
              <a:buNone/>
            </a:pPr>
            <a:r>
              <a:rPr lang="ru-RU" dirty="0" smtClean="0"/>
              <a:t>Куклы – малые они</a:t>
            </a:r>
          </a:p>
          <a:p>
            <a:pPr marL="0" indent="0">
              <a:buNone/>
            </a:pPr>
            <a:r>
              <a:rPr lang="ru-RU" dirty="0" smtClean="0"/>
              <a:t>И не ходят в школу.</a:t>
            </a:r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788024" y="2204864"/>
            <a:ext cx="3744416" cy="2808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190432899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5400" dirty="0" smtClean="0"/>
              <a:t>Мы сказки знаем назубок,</a:t>
            </a:r>
          </a:p>
          <a:p>
            <a:pPr marL="0" indent="0">
              <a:buNone/>
            </a:pPr>
            <a:r>
              <a:rPr lang="ru-RU" sz="5400" dirty="0" smtClean="0"/>
              <a:t>Ведь с детства их читаем,</a:t>
            </a:r>
          </a:p>
          <a:p>
            <a:pPr marL="0" indent="0">
              <a:buNone/>
            </a:pPr>
            <a:r>
              <a:rPr lang="ru-RU" sz="5400" dirty="0" smtClean="0"/>
              <a:t>Но что-то новое, дружок,</a:t>
            </a:r>
          </a:p>
          <a:p>
            <a:pPr marL="0" indent="0">
              <a:buNone/>
            </a:pPr>
            <a:r>
              <a:rPr lang="ru-RU" sz="5400" dirty="0" smtClean="0"/>
              <a:t>Сейчас о них узнаем!</a:t>
            </a:r>
            <a:endParaRPr lang="ru-RU" sz="5400" dirty="0"/>
          </a:p>
        </p:txBody>
      </p:sp>
    </p:spTree>
    <p:extLst>
      <p:ext uri="{BB962C8B-B14F-4D97-AF65-F5344CB8AC3E}">
        <p14:creationId xmlns:p14="http://schemas.microsoft.com/office/powerpoint/2010/main" xmlns="" val="3226452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8800" b="1" i="1" dirty="0">
                <a:ln>
                  <a:gradFill>
                    <a:gsLst>
                      <a:gs pos="0">
                        <a:srgbClr val="000082"/>
                      </a:gs>
                      <a:gs pos="13000">
                        <a:srgbClr val="0047FF"/>
                      </a:gs>
                      <a:gs pos="28000">
                        <a:srgbClr val="000082"/>
                      </a:gs>
                      <a:gs pos="42999">
                        <a:srgbClr val="0047FF"/>
                      </a:gs>
                      <a:gs pos="58000">
                        <a:srgbClr val="000082"/>
                      </a:gs>
                      <a:gs pos="72000">
                        <a:srgbClr val="0047FF"/>
                      </a:gs>
                      <a:gs pos="87000">
                        <a:srgbClr val="000082"/>
                      </a:gs>
                      <a:gs pos="100000">
                        <a:srgbClr val="0047FF"/>
                      </a:gs>
                    </a:gsLst>
                    <a:lin ang="5400000" scaled="0"/>
                  </a:gradFill>
                </a:ln>
                <a:solidFill>
                  <a:srgbClr val="FF0000"/>
                </a:solidFill>
              </a:rPr>
              <a:t>С К А З К 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628800"/>
            <a:ext cx="8229600" cy="4525963"/>
          </a:xfrm>
        </p:spPr>
        <p:txBody>
          <a:bodyPr/>
          <a:lstStyle/>
          <a:p>
            <a:endParaRPr lang="ru-RU" dirty="0" smtClean="0"/>
          </a:p>
          <a:p>
            <a:endParaRPr lang="ru-RU" dirty="0"/>
          </a:p>
          <a:p>
            <a:pPr marL="0" indent="0">
              <a:buNone/>
            </a:pPr>
            <a:r>
              <a:rPr lang="ru-RU" sz="3600" b="1" dirty="0" smtClean="0">
                <a:solidFill>
                  <a:srgbClr val="7030A0"/>
                </a:solidFill>
              </a:rPr>
              <a:t>Волшебные     О животных      Бытовые</a:t>
            </a:r>
            <a:endParaRPr lang="ru-RU" sz="3600" b="1" dirty="0">
              <a:solidFill>
                <a:srgbClr val="7030A0"/>
              </a:solidFill>
            </a:endParaRPr>
          </a:p>
        </p:txBody>
      </p:sp>
      <p:sp>
        <p:nvSpPr>
          <p:cNvPr id="6" name="Стрелка вниз 5"/>
          <p:cNvSpPr/>
          <p:nvPr/>
        </p:nvSpPr>
        <p:spPr>
          <a:xfrm rot="2819932">
            <a:off x="2240053" y="1137093"/>
            <a:ext cx="360040" cy="165618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трелка вниз 6"/>
          <p:cNvSpPr/>
          <p:nvPr/>
        </p:nvSpPr>
        <p:spPr>
          <a:xfrm>
            <a:off x="4471748" y="1509482"/>
            <a:ext cx="288032" cy="115212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трелка вниз 7"/>
          <p:cNvSpPr/>
          <p:nvPr/>
        </p:nvSpPr>
        <p:spPr>
          <a:xfrm rot="19134273">
            <a:off x="6599937" y="1193733"/>
            <a:ext cx="432048" cy="151216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27545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5400" b="1" i="1" u="sng" dirty="0" smtClean="0">
                <a:solidFill>
                  <a:srgbClr val="7030A0"/>
                </a:solidFill>
              </a:rPr>
              <a:t>Русские народные сказки</a:t>
            </a:r>
            <a:endParaRPr lang="ru-RU" sz="5400" b="1" i="1" u="sng" dirty="0">
              <a:solidFill>
                <a:srgbClr val="7030A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600" b="1" dirty="0" smtClean="0"/>
              <a:t>Петушок и бобовое зёрнышко</a:t>
            </a:r>
          </a:p>
          <a:p>
            <a:r>
              <a:rPr lang="ru-RU" sz="3600" b="1" dirty="0" smtClean="0"/>
              <a:t>Гуси-лебеди</a:t>
            </a:r>
          </a:p>
          <a:p>
            <a:r>
              <a:rPr lang="ru-RU" sz="3600" b="1" dirty="0" smtClean="0"/>
              <a:t>Каша из топора</a:t>
            </a:r>
          </a:p>
          <a:p>
            <a:r>
              <a:rPr lang="ru-RU" sz="3600" b="1" dirty="0" smtClean="0"/>
              <a:t>У страха глаза велики</a:t>
            </a:r>
          </a:p>
          <a:p>
            <a:r>
              <a:rPr lang="ru-RU" sz="3600" b="1" dirty="0" smtClean="0"/>
              <a:t>Лиса и тетерев</a:t>
            </a:r>
          </a:p>
          <a:p>
            <a:r>
              <a:rPr lang="ru-RU" sz="3600" b="1" dirty="0" smtClean="0"/>
              <a:t>Лиса и журавль</a:t>
            </a:r>
            <a:endParaRPr lang="ru-RU" sz="3600" b="1" dirty="0"/>
          </a:p>
        </p:txBody>
      </p:sp>
    </p:spTree>
    <p:extLst>
      <p:ext uri="{BB962C8B-B14F-4D97-AF65-F5344CB8AC3E}">
        <p14:creationId xmlns:p14="http://schemas.microsoft.com/office/powerpoint/2010/main" xmlns="" val="3530152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</a:rPr>
              <a:t>Учимся составлять план сказки!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1) Гуси-лебеди унесли братца.</a:t>
            </a:r>
          </a:p>
          <a:p>
            <a:r>
              <a:rPr lang="ru-RU" dirty="0" smtClean="0"/>
              <a:t>2) Девочка бросилась догонять гусей.</a:t>
            </a:r>
          </a:p>
          <a:p>
            <a:r>
              <a:rPr lang="ru-RU" dirty="0" smtClean="0"/>
              <a:t>3) Встреча с печкой.</a:t>
            </a:r>
          </a:p>
          <a:p>
            <a:r>
              <a:rPr lang="ru-RU" dirty="0" smtClean="0"/>
              <a:t>4) Встреча с яблонькой.</a:t>
            </a:r>
          </a:p>
          <a:p>
            <a:r>
              <a:rPr lang="ru-RU" dirty="0" smtClean="0"/>
              <a:t>5) Встреча с речкой.</a:t>
            </a:r>
          </a:p>
          <a:p>
            <a:r>
              <a:rPr lang="ru-RU" dirty="0" smtClean="0"/>
              <a:t>6) В избушке Бабы-Яги.</a:t>
            </a:r>
          </a:p>
          <a:p>
            <a:r>
              <a:rPr lang="ru-RU" dirty="0" smtClean="0"/>
              <a:t>7) Мышка помогла девочке.</a:t>
            </a:r>
          </a:p>
          <a:p>
            <a:r>
              <a:rPr lang="ru-RU" dirty="0" smtClean="0"/>
              <a:t>8)Возвращение домой.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976819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u="sng" dirty="0" smtClean="0">
                <a:solidFill>
                  <a:srgbClr val="C00000"/>
                </a:solidFill>
              </a:rPr>
              <a:t>Признаки сказки:</a:t>
            </a:r>
            <a:endParaRPr lang="ru-RU" b="1" i="1" u="sng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Зачин</a:t>
            </a:r>
          </a:p>
          <a:p>
            <a:r>
              <a:rPr lang="ru-RU" dirty="0" smtClean="0"/>
              <a:t>Волшебные предметы</a:t>
            </a:r>
          </a:p>
          <a:p>
            <a:r>
              <a:rPr lang="ru-RU" dirty="0" smtClean="0"/>
              <a:t>Сказочные слова и выражения</a:t>
            </a:r>
          </a:p>
          <a:p>
            <a:r>
              <a:rPr lang="ru-RU" dirty="0" smtClean="0"/>
              <a:t>Троекратный повтор</a:t>
            </a:r>
          </a:p>
          <a:p>
            <a:r>
              <a:rPr lang="ru-RU" dirty="0" smtClean="0"/>
              <a:t>Борьба добра и зла</a:t>
            </a:r>
          </a:p>
          <a:p>
            <a:r>
              <a:rPr lang="ru-RU" dirty="0" smtClean="0"/>
              <a:t>Добро побеждает зло</a:t>
            </a:r>
          </a:p>
          <a:p>
            <a:r>
              <a:rPr lang="ru-RU" dirty="0" smtClean="0"/>
              <a:t>Концовка</a:t>
            </a:r>
          </a:p>
          <a:p>
            <a:pPr marL="0" indent="0">
              <a:buNone/>
            </a:pP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xmlns="" val="1984056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774612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7030A0"/>
                </a:solidFill>
                <a:effectLst>
                  <a:glow rad="1397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НАРОДНЫЕ ПЕСЕНКИ</a:t>
            </a:r>
            <a:endParaRPr lang="ru-RU" b="1" dirty="0">
              <a:solidFill>
                <a:srgbClr val="7030A0"/>
              </a:solidFill>
              <a:effectLst>
                <a:glow rad="139700">
                  <a:schemeClr val="accent5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Солнышко, вёдрышко, </a:t>
            </a:r>
          </a:p>
          <a:p>
            <a:pPr marL="0" indent="0">
              <a:buNone/>
            </a:pPr>
            <a:r>
              <a:rPr lang="ru-RU" dirty="0" smtClean="0"/>
              <a:t>Прогляни, посвети</a:t>
            </a:r>
          </a:p>
          <a:p>
            <a:pPr marL="0" indent="0">
              <a:buNone/>
            </a:pPr>
            <a:r>
              <a:rPr lang="ru-RU" dirty="0" smtClean="0"/>
              <a:t>На веточку зелёную, </a:t>
            </a:r>
          </a:p>
          <a:p>
            <a:pPr marL="0" indent="0">
              <a:buNone/>
            </a:pPr>
            <a:r>
              <a:rPr lang="ru-RU" dirty="0" smtClean="0"/>
              <a:t>На яблоньку кудрявую,</a:t>
            </a:r>
          </a:p>
          <a:p>
            <a:pPr marL="0" indent="0">
              <a:buNone/>
            </a:pPr>
            <a:r>
              <a:rPr lang="ru-RU" dirty="0" smtClean="0"/>
              <a:t>Берёзку кучерявую!</a:t>
            </a:r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860032" y="1542205"/>
            <a:ext cx="3312368" cy="31443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39511889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00B050"/>
                </a:solidFill>
                <a:effectLst>
                  <a:reflection blurRad="6350" stA="55000" endA="300" endPos="45500" dir="5400000" sy="-100000" algn="bl" rotWithShape="0"/>
                </a:effectLst>
              </a:rPr>
              <a:t>НАРОДНЫЕ ПЕСЕНКИ</a:t>
            </a:r>
            <a:endParaRPr lang="ru-RU" b="1" dirty="0">
              <a:solidFill>
                <a:srgbClr val="00B050"/>
              </a:solidFill>
              <a:effectLst>
                <a:reflection blurRad="6350" stA="55000" endA="300" endPos="45500" dir="5400000" sy="-100000" algn="bl" rotWithShape="0"/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Дождик, дождик, посильней,</a:t>
            </a:r>
          </a:p>
          <a:p>
            <a:pPr marL="0" indent="0">
              <a:buNone/>
            </a:pPr>
            <a:r>
              <a:rPr lang="ru-RU" dirty="0" smtClean="0"/>
              <a:t>Разгони моих гусей. </a:t>
            </a:r>
          </a:p>
          <a:p>
            <a:pPr marL="0" indent="0">
              <a:buNone/>
            </a:pPr>
            <a:r>
              <a:rPr lang="ru-RU" dirty="0" smtClean="0"/>
              <a:t>Мои гуси дома, не боятся грома.</a:t>
            </a:r>
            <a:endParaRPr lang="ru-RU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843808" y="3421360"/>
            <a:ext cx="3071217" cy="32672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40284146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  <a:effectLst>
                  <a:innerShdw blurRad="63500" dist="50800" dir="18900000">
                    <a:prstClr val="black">
                      <a:alpha val="50000"/>
                    </a:prstClr>
                  </a:innerShdw>
                </a:effectLst>
              </a:rPr>
              <a:t>НАРОДНЫЕ ПРОМЫСЛЫ</a:t>
            </a:r>
            <a:endParaRPr lang="ru-RU" b="1" dirty="0">
              <a:solidFill>
                <a:srgbClr val="FF0000"/>
              </a:solidFill>
              <a:effectLst>
                <a:innerShdw blurRad="63500" dist="50800" dir="189000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ГЖЕЛЬ</a:t>
            </a:r>
          </a:p>
          <a:p>
            <a:r>
              <a:rPr lang="ru-RU" dirty="0" smtClean="0"/>
              <a:t>ХОХЛОМА</a:t>
            </a:r>
          </a:p>
          <a:p>
            <a:r>
              <a:rPr lang="ru-RU" dirty="0" smtClean="0"/>
              <a:t>ДЫМКА</a:t>
            </a:r>
          </a:p>
          <a:p>
            <a:r>
              <a:rPr lang="ru-RU" dirty="0" smtClean="0"/>
              <a:t>ЖОСТОВО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6765304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8000" b="1" dirty="0" smtClean="0">
                <a:solidFill>
                  <a:srgbClr val="00B0F0"/>
                </a:solidFill>
                <a:effectLst>
                  <a:glow rad="977900">
                    <a:srgbClr val="7030A0">
                      <a:alpha val="40000"/>
                    </a:srgbClr>
                  </a:glow>
                </a:effectLst>
              </a:rPr>
              <a:t>ГЖЕЛЬ</a:t>
            </a:r>
            <a:endParaRPr lang="ru-RU" sz="8000" b="1" dirty="0">
              <a:solidFill>
                <a:srgbClr val="00B0F0"/>
              </a:solidFill>
              <a:effectLst>
                <a:glow rad="977900">
                  <a:srgbClr val="7030A0">
                    <a:alpha val="40000"/>
                  </a:srgbClr>
                </a:glo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27584" y="1412776"/>
            <a:ext cx="7560840" cy="50857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26447996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7200" b="1" dirty="0" smtClean="0">
                <a:solidFill>
                  <a:srgbClr val="FF0000"/>
                </a:solidFill>
                <a:effectLst>
                  <a:glow rad="330200">
                    <a:schemeClr val="accent1">
                      <a:alpha val="40000"/>
                    </a:schemeClr>
                  </a:glow>
                </a:effectLst>
              </a:rPr>
              <a:t>ХОХЛОМА</a:t>
            </a:r>
            <a:endParaRPr lang="ru-RU" sz="7200" b="1" dirty="0">
              <a:solidFill>
                <a:srgbClr val="FF0000"/>
              </a:solidFill>
              <a:effectLst>
                <a:glow rad="3302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55576" y="1552422"/>
            <a:ext cx="7128792" cy="51409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11039547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8000" b="1" dirty="0" smtClean="0">
                <a:effectLst>
                  <a:glow rad="8128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ДЫМКА</a:t>
            </a:r>
            <a:endParaRPr lang="ru-RU" sz="8000" b="1" dirty="0">
              <a:effectLst>
                <a:glow rad="8128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55576" y="1556792"/>
            <a:ext cx="7200800" cy="50949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160114329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581</TotalTime>
  <Words>624</Words>
  <Application>Microsoft Office PowerPoint</Application>
  <PresentationFormat>Экран (4:3)</PresentationFormat>
  <Paragraphs>159</Paragraphs>
  <Slides>35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35</vt:i4>
      </vt:variant>
    </vt:vector>
  </HeadingPairs>
  <TitlesOfParts>
    <vt:vector size="36" baseType="lpstr">
      <vt:lpstr>Тема Office</vt:lpstr>
      <vt:lpstr>УСТНОЕ НАРОДНОЕ ТВОРЧЕСТВО</vt:lpstr>
      <vt:lpstr>ВИДЫ:</vt:lpstr>
      <vt:lpstr>НАРОДНЫЕ ПЕСЕНКИ</vt:lpstr>
      <vt:lpstr>НАРОДНЫЕ ПЕСЕНКИ</vt:lpstr>
      <vt:lpstr>НАРОДНЫЕ ПЕСЕНКИ</vt:lpstr>
      <vt:lpstr>НАРОДНЫЕ ПРОМЫСЛЫ</vt:lpstr>
      <vt:lpstr>ГЖЕЛЬ</vt:lpstr>
      <vt:lpstr>ХОХЛОМА</vt:lpstr>
      <vt:lpstr>ДЫМКА</vt:lpstr>
      <vt:lpstr>ЖОСТОВО</vt:lpstr>
      <vt:lpstr>УСТНОЕ НАРОДНОЕ ТВОРЧЕСТВО</vt:lpstr>
      <vt:lpstr>ВИДЫ (ЖАНРЫ)</vt:lpstr>
      <vt:lpstr>Слайд 13</vt:lpstr>
      <vt:lpstr>Слайд 14</vt:lpstr>
      <vt:lpstr>Слайд 15</vt:lpstr>
      <vt:lpstr>Слайд 16</vt:lpstr>
      <vt:lpstr>Выбери и продолжи предложение:</vt:lpstr>
      <vt:lpstr>УСТНОЕ НАРОДНОЕ ТВОРЧЕСТВО</vt:lpstr>
      <vt:lpstr>ВИДЫ (ЖАНРЫ)</vt:lpstr>
      <vt:lpstr>Слайд 20</vt:lpstr>
      <vt:lpstr>Скороговорки, считалки, небылицы.</vt:lpstr>
      <vt:lpstr> </vt:lpstr>
      <vt:lpstr>Выбери и продолжи предложение:</vt:lpstr>
      <vt:lpstr>Слайд 24</vt:lpstr>
      <vt:lpstr>УСТНОЕ НАРОДНОЕ ТВОРЧЕСТВО</vt:lpstr>
      <vt:lpstr>ВИДЫ (ЖАНРЫ)</vt:lpstr>
      <vt:lpstr>Слайд 27</vt:lpstr>
      <vt:lpstr>С К А З К И</vt:lpstr>
      <vt:lpstr>Слайд 29</vt:lpstr>
      <vt:lpstr>Слайд 30</vt:lpstr>
      <vt:lpstr>С К А З К И</vt:lpstr>
      <vt:lpstr>Русские народные сказки</vt:lpstr>
      <vt:lpstr>Учимся составлять план сказки!</vt:lpstr>
      <vt:lpstr>Признаки сказки:</vt:lpstr>
      <vt:lpstr>Слайд 35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ANDREY</cp:lastModifiedBy>
  <cp:revision>27</cp:revision>
  <dcterms:created xsi:type="dcterms:W3CDTF">2012-09-12T04:22:52Z</dcterms:created>
  <dcterms:modified xsi:type="dcterms:W3CDTF">2016-01-18T18:35:17Z</dcterms:modified>
</cp:coreProperties>
</file>