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7" r:id="rId6"/>
    <p:sldId id="266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C38CF-D300-4C5A-BC04-D69194F4B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D8C7F-D2F6-4158-A7EB-B63731007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3C92-4DD8-4656-8E53-E09CB8495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F03CE-4823-4BBA-A364-FBA5255DD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CAE4-D7A6-443E-B8E9-3A194EC3B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19DE2-8161-478A-9F45-D5142C8FD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C348-9A3C-4143-AE41-814F8A768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5622-D3C5-4E28-BEFC-4F6196F81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7598-2486-454C-A0A7-17E2CFA07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D41BB-5EB3-403B-AB90-84DF3F016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05D4-5B25-40D7-8A85-D4A2CD5E1A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D9850-83E7-46A4-8158-015E1D74E4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561263" cy="23050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B00000"/>
                </a:solidFill>
              </a:rPr>
              <a:t>Формирование </a:t>
            </a:r>
            <a:br>
              <a:rPr lang="ru-RU" sz="3200" dirty="0" smtClean="0">
                <a:solidFill>
                  <a:srgbClr val="B00000"/>
                </a:solidFill>
              </a:rPr>
            </a:br>
            <a:r>
              <a:rPr lang="ru-RU" sz="3200" dirty="0" smtClean="0">
                <a:solidFill>
                  <a:srgbClr val="B00000"/>
                </a:solidFill>
              </a:rPr>
              <a:t>коммуникативных навыков младших школьников </a:t>
            </a:r>
            <a:br>
              <a:rPr lang="ru-RU" sz="3200" dirty="0" smtClean="0">
                <a:solidFill>
                  <a:srgbClr val="B00000"/>
                </a:solidFill>
              </a:rPr>
            </a:br>
            <a:r>
              <a:rPr lang="ru-RU" sz="3200" dirty="0" smtClean="0">
                <a:solidFill>
                  <a:srgbClr val="B00000"/>
                </a:solidFill>
              </a:rPr>
              <a:t>на уроках математики</a:t>
            </a:r>
            <a:br>
              <a:rPr lang="ru-RU" sz="3200" dirty="0" smtClean="0">
                <a:solidFill>
                  <a:srgbClr val="B00000"/>
                </a:solidFill>
              </a:rPr>
            </a:br>
            <a:r>
              <a:rPr lang="ru-RU" sz="3200" dirty="0" smtClean="0">
                <a:solidFill>
                  <a:srgbClr val="B00000"/>
                </a:solidFill>
              </a:rPr>
              <a:t> </a:t>
            </a:r>
            <a:r>
              <a:rPr lang="ru-RU" sz="1800" dirty="0" smtClean="0">
                <a:solidFill>
                  <a:srgbClr val="B00000"/>
                </a:solidFill>
              </a:rPr>
              <a:t>(из опыта работы)</a:t>
            </a:r>
            <a:endParaRPr lang="ru-RU" sz="1800" dirty="0">
              <a:solidFill>
                <a:srgbClr val="B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8860" y="4214818"/>
            <a:ext cx="4816475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Полежаева Лидия Геннадьевна, </a:t>
            </a:r>
            <a:r>
              <a:rPr lang="ru-RU" sz="2000" b="1" i="1" dirty="0" smtClean="0"/>
              <a:t>учитель начальных классов МБОУ «СОШ №47» г. Курска</a:t>
            </a:r>
            <a:endParaRPr lang="ru-RU" sz="2000" b="1" i="1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7"/>
            <a:ext cx="8064500" cy="85725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B00000"/>
                </a:solidFill>
              </a:rPr>
              <a:t>Все коммуникативные компетенции условно можно разделить на блоки </a:t>
            </a:r>
            <a:endParaRPr lang="ru-RU" sz="2400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2910" y="1285860"/>
            <a:ext cx="8064500" cy="5214974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r>
              <a:rPr lang="ru-RU" sz="2000" dirty="0" smtClean="0"/>
              <a:t>Умение оказывать и принимать знаки внимания (комплименты) от сверстника.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/>
              <a:t>Реагирование на справедливую критику.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/>
              <a:t>Реагирование на несправедливую критику.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/>
              <a:t>Реагирование </a:t>
            </a:r>
            <a:r>
              <a:rPr lang="ru-RU" sz="2000" dirty="0" smtClean="0"/>
              <a:t>на </a:t>
            </a:r>
            <a:r>
              <a:rPr lang="ru-RU" sz="2000" dirty="0" smtClean="0"/>
              <a:t>задевающее, провоцирующее поведение со стороны собеседника.</a:t>
            </a:r>
          </a:p>
          <a:p>
            <a:pPr lvl="3" algn="just">
              <a:buFont typeface="Wingdings" pitchFamily="2" charset="2"/>
              <a:buChar char="§"/>
            </a:pPr>
            <a:r>
              <a:rPr lang="ru-RU" dirty="0" smtClean="0"/>
              <a:t>Умение обратиться к сверстнику с просьбой.</a:t>
            </a:r>
          </a:p>
          <a:p>
            <a:pPr lvl="3" algn="just">
              <a:buFont typeface="Wingdings" pitchFamily="2" charset="2"/>
              <a:buChar char="§"/>
            </a:pPr>
            <a:r>
              <a:rPr lang="ru-RU" dirty="0" smtClean="0"/>
              <a:t>Умение ответить отказом на чужую просьбу, сказать «нет» – вопросы.</a:t>
            </a:r>
          </a:p>
          <a:p>
            <a:pPr lvl="3" algn="just">
              <a:buFont typeface="Wingdings" pitchFamily="2" charset="2"/>
              <a:buChar char="§"/>
            </a:pPr>
            <a:r>
              <a:rPr lang="ru-RU" dirty="0" smtClean="0"/>
              <a:t>Умение самому принимать сочувствие и поддержку со стороны сверстников.</a:t>
            </a:r>
          </a:p>
          <a:p>
            <a:pPr lvl="3" algn="just">
              <a:buFont typeface="Wingdings" pitchFamily="2" charset="2"/>
              <a:buChar char="§"/>
            </a:pPr>
            <a:r>
              <a:rPr lang="ru-RU" dirty="0" smtClean="0"/>
              <a:t>Умение вступить в контакт с другим человеком, контактность.</a:t>
            </a:r>
          </a:p>
          <a:p>
            <a:pPr lvl="3" algn="just">
              <a:buFont typeface="Wingdings" pitchFamily="2" charset="2"/>
              <a:buChar char="§"/>
            </a:pPr>
            <a:r>
              <a:rPr lang="ru-RU" dirty="0" smtClean="0"/>
              <a:t>Реагирование на попытку вступить с тобой в контакт.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581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B00000"/>
                </a:solidFill>
              </a:rPr>
              <a:t>Задачи педагогической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2"/>
            <a:ext cx="6429420" cy="4525963"/>
          </a:xfrm>
        </p:spPr>
        <p:txBody>
          <a:bodyPr/>
          <a:lstStyle/>
          <a:p>
            <a:pPr lvl="0"/>
            <a:r>
              <a:rPr lang="ru-RU" sz="2000" dirty="0" smtClean="0"/>
              <a:t>формировать и развивать культуру письма;</a:t>
            </a:r>
          </a:p>
          <a:p>
            <a:pPr lvl="0"/>
            <a:r>
              <a:rPr lang="ru-RU" sz="2000" dirty="0" smtClean="0"/>
              <a:t>учить математическому языку;</a:t>
            </a:r>
          </a:p>
          <a:p>
            <a:pPr lvl="0"/>
            <a:r>
              <a:rPr lang="ru-RU" sz="2000" dirty="0" smtClean="0"/>
              <a:t>совершенствовать культуру речи;</a:t>
            </a:r>
          </a:p>
          <a:p>
            <a:pPr lvl="0"/>
            <a:r>
              <a:rPr lang="ru-RU" sz="2000" dirty="0" smtClean="0"/>
              <a:t>обогащать словарный запас учащихся;</a:t>
            </a:r>
          </a:p>
          <a:p>
            <a:pPr lvl="0"/>
            <a:r>
              <a:rPr lang="ru-RU" sz="2000" dirty="0" smtClean="0"/>
              <a:t>обучать умению связно излагать свои мысли в устной и письменной речи на уроке математике;</a:t>
            </a:r>
          </a:p>
          <a:p>
            <a:pPr lvl="0"/>
            <a:r>
              <a:rPr lang="ru-RU" sz="2000" dirty="0" smtClean="0"/>
              <a:t>формировать прочные математические умения и навыки;</a:t>
            </a:r>
          </a:p>
          <a:p>
            <a:pPr lvl="0"/>
            <a:r>
              <a:rPr lang="ru-RU" sz="2000" dirty="0" smtClean="0"/>
              <a:t>развивать самостоятельность и умение сотрудничать.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B00000"/>
                </a:solidFill>
              </a:rPr>
              <a:t>Методы и приёмы для формирования коммуникативной компетентности младших школьников</a:t>
            </a:r>
            <a:endParaRPr lang="ru-RU" sz="2400" b="1" i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6572296" cy="4525963"/>
          </a:xfrm>
        </p:spPr>
        <p:txBody>
          <a:bodyPr/>
          <a:lstStyle/>
          <a:p>
            <a:pPr lvl="0" algn="just"/>
            <a:r>
              <a:rPr lang="ru-RU" sz="2000" dirty="0" smtClean="0"/>
              <a:t>решение задач, примеров с комментированием, устное решение заданий, с подробным объяснением; </a:t>
            </a:r>
          </a:p>
          <a:p>
            <a:pPr lvl="0" algn="just"/>
            <a:r>
              <a:rPr lang="ru-RU" sz="2000" dirty="0" smtClean="0"/>
              <a:t>устное рецензирование ответов домашнего задания учениками; </a:t>
            </a:r>
          </a:p>
          <a:p>
            <a:pPr lvl="0" algn="just"/>
            <a:r>
              <a:rPr lang="ru-RU" sz="2000" dirty="0" smtClean="0"/>
              <a:t>использование на уроках математических софизмов  (от греч. </a:t>
            </a:r>
            <a:r>
              <a:rPr lang="ru-RU" sz="2000" dirty="0" err="1" smtClean="0"/>
              <a:t>sophisma</a:t>
            </a:r>
            <a:r>
              <a:rPr lang="ru-RU" sz="2000" dirty="0" smtClean="0"/>
              <a:t> — уловка, ухищрение, выдумка, головоломка).</a:t>
            </a:r>
          </a:p>
          <a:p>
            <a:pPr lvl="0" algn="just"/>
            <a:r>
              <a:rPr lang="ru-RU" sz="2000" dirty="0" smtClean="0"/>
              <a:t>использование тестовых конструкций свободного изложения ответа и устных тестовых конструкций; </a:t>
            </a:r>
          </a:p>
          <a:p>
            <a:pPr lvl="0" algn="just"/>
            <a:r>
              <a:rPr lang="ru-RU" sz="2000" dirty="0" smtClean="0"/>
              <a:t>использование работы в группах, например: рассказать соседу по парте правило, определение, выслушать ответ, правильное определение обсудить в группе.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3857628"/>
            <a:ext cx="600079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785926"/>
            <a:ext cx="3000396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254" t="66316" r="2157" b="7369"/>
          <a:stretch>
            <a:fillRect/>
          </a:stretch>
        </p:blipFill>
        <p:spPr bwMode="auto">
          <a:xfrm>
            <a:off x="357158" y="1142984"/>
            <a:ext cx="509210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58754" b="28437"/>
          <a:stretch>
            <a:fillRect/>
          </a:stretch>
        </p:blipFill>
        <p:spPr bwMode="auto">
          <a:xfrm>
            <a:off x="3214678" y="4857760"/>
            <a:ext cx="518479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1785926"/>
            <a:ext cx="29289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Найди закономерность в ряде чисел </a:t>
            </a:r>
            <a:r>
              <a:rPr lang="ru-RU" sz="1400" u="sng" dirty="0" smtClean="0"/>
              <a:t>1, 3, 9, 21 </a:t>
            </a:r>
            <a:r>
              <a:rPr lang="ru-RU" sz="1400" dirty="0" smtClean="0"/>
              <a:t>Запиши на строке два следующих </a:t>
            </a:r>
            <a:r>
              <a:rPr lang="ru-RU" sz="1400" dirty="0" err="1" smtClean="0"/>
              <a:t>числа________</a:t>
            </a:r>
            <a:r>
              <a:rPr lang="ru-RU" sz="1400" dirty="0" smtClean="0"/>
              <a:t> Обоснуй ответ. __________________________________________________________________________________________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3929066"/>
            <a:ext cx="6000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Вставь недостающие слова</a:t>
            </a:r>
            <a:r>
              <a:rPr lang="ru-RU" sz="1400" dirty="0" smtClean="0"/>
              <a:t>: Прямоугольник – это четырёхугольник, у которого _________________________ стороны ____________ и _____________________ углы.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4.imgbb.ru/user/78/782038/201411/f7323e2f3d501dc1e19bbb8b8154f296.jpg"/>
          <p:cNvPicPr/>
          <p:nvPr/>
        </p:nvPicPr>
        <p:blipFill>
          <a:blip r:embed="rId2" cstate="print">
            <a:lum bright="10000"/>
          </a:blip>
          <a:srcRect l="3669" t="1408" r="4608"/>
          <a:stretch>
            <a:fillRect/>
          </a:stretch>
        </p:blipFill>
        <p:spPr bwMode="auto">
          <a:xfrm>
            <a:off x="785786" y="500042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dn.imgbb.ru/user/78/782038/201411/ffbfa167a80e7fc84bda35919c5cab31.jpg"/>
          <p:cNvPicPr/>
          <p:nvPr/>
        </p:nvPicPr>
        <p:blipFill>
          <a:blip r:embed="rId3" cstate="print">
            <a:lum bright="10000"/>
          </a:blip>
          <a:srcRect l="5282" t="1344"/>
          <a:stretch>
            <a:fillRect/>
          </a:stretch>
        </p:blipFill>
        <p:spPr bwMode="auto">
          <a:xfrm>
            <a:off x="4714876" y="500042"/>
            <a:ext cx="39147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B00000"/>
                </a:solidFill>
              </a:rPr>
              <a:t>Методы и приёмы для формирования коммуникативной компетентности младших школьников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3116"/>
            <a:ext cx="6715172" cy="2185990"/>
          </a:xfrm>
        </p:spPr>
        <p:txBody>
          <a:bodyPr/>
          <a:lstStyle/>
          <a:p>
            <a:pPr lvl="0" algn="just"/>
            <a:r>
              <a:rPr lang="ru-RU" sz="2400" dirty="0" smtClean="0"/>
              <a:t>Устное решение заданий, с подробным объяснением.</a:t>
            </a:r>
          </a:p>
          <a:p>
            <a:pPr lvl="0" algn="just"/>
            <a:r>
              <a:rPr lang="ru-RU" sz="2400" dirty="0" smtClean="0"/>
              <a:t>Устное рецензирование ответов домашнего задания учениками.</a:t>
            </a:r>
          </a:p>
          <a:p>
            <a:pPr lvl="0" algn="just"/>
            <a:r>
              <a:rPr lang="ru-RU" sz="2400" dirty="0" smtClean="0"/>
              <a:t>Устные тестовые конструкции ответов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B00000"/>
                </a:solidFill>
              </a:rPr>
              <a:t>Основные функции устных упражнений </a:t>
            </a:r>
            <a:br>
              <a:rPr lang="ru-RU" sz="2400" b="1" i="1" dirty="0" smtClean="0">
                <a:solidFill>
                  <a:srgbClr val="B00000"/>
                </a:solidFill>
              </a:rPr>
            </a:br>
            <a:r>
              <a:rPr lang="ru-RU" sz="2400" b="1" i="1" dirty="0" smtClean="0">
                <a:solidFill>
                  <a:srgbClr val="B00000"/>
                </a:solidFill>
              </a:rPr>
              <a:t>при обучении математике</a:t>
            </a:r>
            <a:endParaRPr lang="ru-RU" sz="2400" b="1" i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6715172" cy="4525963"/>
          </a:xfrm>
        </p:spPr>
        <p:txBody>
          <a:bodyPr/>
          <a:lstStyle/>
          <a:p>
            <a:pPr lvl="0" algn="just"/>
            <a:r>
              <a:rPr lang="ru-RU" sz="2000" dirty="0" smtClean="0"/>
              <a:t>быть способом деятельности; </a:t>
            </a:r>
          </a:p>
          <a:p>
            <a:pPr lvl="0" algn="just"/>
            <a:r>
              <a:rPr lang="ru-RU" sz="2000" dirty="0" smtClean="0"/>
              <a:t>являться средством целенаправленного формирования знаний, умений и навыков; </a:t>
            </a:r>
          </a:p>
          <a:p>
            <a:pPr lvl="0" algn="just"/>
            <a:r>
              <a:rPr lang="ru-RU" sz="2000" dirty="0" smtClean="0"/>
              <a:t>являться средством активизации познавательной деятельности; </a:t>
            </a:r>
          </a:p>
          <a:p>
            <a:pPr lvl="0" algn="just"/>
            <a:r>
              <a:rPr lang="ru-RU" sz="2000" dirty="0" smtClean="0"/>
              <a:t>служить средством связи теории с практикой; </a:t>
            </a:r>
          </a:p>
          <a:p>
            <a:pPr lvl="0" algn="just"/>
            <a:r>
              <a:rPr lang="ru-RU" sz="2000" dirty="0" smtClean="0"/>
              <a:t>быть способом стимулирования и мотивации учебно-познавательной деятельности школьников; </a:t>
            </a:r>
          </a:p>
          <a:p>
            <a:pPr lvl="0" algn="just"/>
            <a:r>
              <a:rPr lang="ru-RU" sz="2000" dirty="0" smtClean="0"/>
              <a:t>являться интегративной составляющей методов обучения; </a:t>
            </a:r>
          </a:p>
          <a:p>
            <a:pPr lvl="0" algn="just"/>
            <a:r>
              <a:rPr lang="ru-RU" sz="2000" dirty="0" smtClean="0"/>
              <a:t>быть способом организации и управления деятельностью.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78647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B00000"/>
                </a:solidFill>
              </a:rPr>
              <a:t>Деловые игры</a:t>
            </a:r>
            <a:endParaRPr lang="ru-RU" sz="3200" b="1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71612"/>
            <a:ext cx="6400816" cy="4525963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/>
              <a:t>«Математические бои»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«Ученик-учитель»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«Поток вопросов»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/>
              <a:t>«Публичные выступления» </a:t>
            </a:r>
            <a:endParaRPr lang="ru-RU" sz="2800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364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Формирование  коммуникативных навыков младших школьников  на уроках математики  (из опыта работы)</vt:lpstr>
      <vt:lpstr>Все коммуникативные компетенции условно можно разделить на блоки </vt:lpstr>
      <vt:lpstr>Задачи педагогической деятельности: </vt:lpstr>
      <vt:lpstr>Методы и приёмы для формирования коммуникативной компетентности младших школьников</vt:lpstr>
      <vt:lpstr>Слайд 5</vt:lpstr>
      <vt:lpstr>Слайд 6</vt:lpstr>
      <vt:lpstr>Методы и приёмы для формирования коммуникативной компетентности младших школьников</vt:lpstr>
      <vt:lpstr>Основные функции устных упражнений  при обучении математике</vt:lpstr>
      <vt:lpstr>Деловые игры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ANDREY</cp:lastModifiedBy>
  <cp:revision>57</cp:revision>
  <dcterms:created xsi:type="dcterms:W3CDTF">2012-08-12T16:04:58Z</dcterms:created>
  <dcterms:modified xsi:type="dcterms:W3CDTF">2016-01-25T18:04:07Z</dcterms:modified>
</cp:coreProperties>
</file>